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3" r:id="rId9"/>
    <p:sldId id="264" r:id="rId10"/>
    <p:sldId id="265" r:id="rId11"/>
    <p:sldId id="267" r:id="rId12"/>
    <p:sldId id="268" r:id="rId13"/>
    <p:sldId id="266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2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B37898-8565-4AD2-BFD7-C1D97E7DA895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06BC7E-6F16-496F-B85D-26CEB337F8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43607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06BC7E-6F16-496F-B85D-26CEB337F8A5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8136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84B3B3-4295-98AC-1E39-479414B934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6247C54-E601-AB22-1643-5C6277AE0D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71252D2-5015-FC94-5E94-0AC624D63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59B437A-ABE2-1BE1-E891-C6C84B18F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28ACF1E-4D2C-F30F-0AE0-464155C03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775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89AEA4-9284-F2B3-AEED-A12B29459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6187BA5-2A21-F445-04C2-737910BE4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D858E8A-1F77-F3EF-2197-BB419C963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6527552-68FB-D975-74ED-3A5659E71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09A7EB-E494-F027-B69C-93BA8BA3C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8296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198D84-0EC4-1ABD-D10C-C8688F214B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3FF086A-5B00-4AC1-63FD-3FB260A31E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3FE77AC-4ECC-0FDC-EA9F-08E29DD679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5F3A09E-F3A4-4663-CE45-51D2B0DC6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89D6B13-9950-A5A9-2B4D-9263D52D2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7251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D9EFCC5-4941-3E59-A6DE-241A569FE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A343AD9-28CC-8B49-AB9A-F8D39AB32B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B2B8847-B161-88B1-38A1-6DC0F16DE1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1BC5A0A-0AC4-6F46-4A2D-458CF021D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47197BF-9689-8837-205E-CEADEEAF9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E6A3AA0-3C35-5425-7C0A-68F41BAFA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1390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9FFAE7-995B-4F32-B94E-D786B03BE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1C7D409-FE73-2A3E-6562-CC52DF82D3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F357AD6-BF5E-40A8-0FB0-5A66F4B1FB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209F0F27-9771-F21B-A028-C2AC1D9966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30D8087C-232E-A3C2-D82E-B5238A8787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166D05D7-D0C9-43F4-3CCC-07FE65415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A13741DA-5746-C128-834F-BD4F2FBF5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691B464-8A14-F5B9-A315-84F5CF5F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3874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55EC90-15AE-78FD-418A-F928CFA6B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5055B7F-3CCB-4BD3-C31D-5F17E2D47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69979459-EDB0-2714-25FE-C507FD5A0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E60AAF2-068D-7778-7304-1E65D2176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6064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93CEF269-7894-733D-9456-7A4286B48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8DAF6BFB-6257-BE31-DF2A-398D9170F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260D79B-EC38-211D-B9C5-6EAF41E71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6873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5EF36D-FD0A-0E55-B344-76E11CC60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21A57F3-9AAC-B68E-0715-6C7717CE18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7E99614-749B-EE44-640C-1804C43CD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6EBABEC-A779-1CA9-DDB8-79708F496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A50E192-E239-593D-FC85-87302DE5B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FD364BB-49DD-DF6A-A61A-8EED22CD9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586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ABFE19-3A2A-5705-34E1-DEDB3B629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52FA3B4C-BD19-781D-933F-EA1BCF8E98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529C420-5F94-E35C-3CC5-6672AE63BA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B111BF4-82D1-C4F1-08D2-875DBA59F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EBDC578-3075-E5BE-82FA-A4A383190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DF1AB19-0EC5-E6BD-F441-1CFE4FF31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9505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E530AE-C099-D500-2B37-97933CD47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8BD9506-7A66-3D30-D60A-D32876631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F44964B-C0ED-BAAB-10F8-8A75CEC7A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FAC9DBD-E840-D6FF-B644-E063C2550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99BC52E-6122-5865-38DD-B4A4A4E6D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5963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709AC01-0C02-1A1B-F95C-A194AFF617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C5A8F1B-F9A4-B93C-7365-D7EB30CBD9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4D302C2-BB7F-3B95-33EF-6D0897DA2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1B934C4-0FF5-DBD3-D924-875B7BAC87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CF1E9CF-8FA8-D437-9DB7-0AF27A6F2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3955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D20076E9-AA4E-1D22-EF7A-F1CAC4873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88B00EB-D94B-F42D-EA70-AB4DE44DEA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1391E15-A005-C062-7F0A-1ACF30CFB6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D6779E9-C72B-4DB6-8C80-DD548A635FD0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6353C2B-B187-805D-D856-6DB6D6B024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C1A6A42-93E6-13C7-4805-175810F17F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4174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B5962A3-3D25-3B3B-0B42-ABC9657BC4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0000" y="2146299"/>
            <a:ext cx="4572000" cy="1363663"/>
          </a:xfrm>
        </p:spPr>
        <p:txBody>
          <a:bodyPr>
            <a:normAutofit fontScale="90000"/>
          </a:bodyPr>
          <a:lstStyle/>
          <a:p>
            <a: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Informační systém</a:t>
            </a:r>
            <a:b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cs-CZ" sz="400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 204</a:t>
            </a:r>
            <a:b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cs-CZ" sz="2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2. ročník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1557931-3517-89B4-A671-3AB2A717F2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95561" y="3800438"/>
            <a:ext cx="9144000" cy="1655762"/>
          </a:xfrm>
        </p:spPr>
        <p:txBody>
          <a:bodyPr/>
          <a:lstStyle/>
          <a:p>
            <a:r>
              <a:rPr lang="cs-CZ" dirty="0"/>
              <a:t>Uživatelské rozhraní</a:t>
            </a:r>
          </a:p>
          <a:p>
            <a:r>
              <a:rPr lang="cs-CZ" dirty="0"/>
              <a:t>Uživatelské účty</a:t>
            </a:r>
          </a:p>
          <a:p>
            <a:r>
              <a:rPr lang="cs-CZ" dirty="0"/>
              <a:t>Bezpečnost uživatelského účtu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94D2BD0-A3F3-F8FC-8C8C-28C62AD02C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506377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08809A86-9166-7682-01BC-73EFE22F4B6C}"/>
              </a:ext>
            </a:extLst>
          </p:cNvPr>
          <p:cNvSpPr txBox="1"/>
          <p:nvPr/>
        </p:nvSpPr>
        <p:spPr>
          <a:xfrm>
            <a:off x="628650" y="5892800"/>
            <a:ext cx="1790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21. 9. 2026</a:t>
            </a:r>
          </a:p>
        </p:txBody>
      </p:sp>
    </p:spTree>
    <p:extLst>
      <p:ext uri="{BB962C8B-B14F-4D97-AF65-F5344CB8AC3E}">
        <p14:creationId xmlns:p14="http://schemas.microsoft.com/office/powerpoint/2010/main" val="10223917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DC27D4-6E98-D0EC-0091-97ED3DDD71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539" y="3286538"/>
            <a:ext cx="7142922" cy="3571461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0508A033-6382-8D1F-B5A8-917B2396BD2B}"/>
              </a:ext>
            </a:extLst>
          </p:cNvPr>
          <p:cNvSpPr txBox="1"/>
          <p:nvPr/>
        </p:nvSpPr>
        <p:spPr>
          <a:xfrm>
            <a:off x="326003" y="190831"/>
            <a:ext cx="4659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Uživatelské rozhraní informačního systému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2D6E2C96-D72C-015F-F9D9-AAB3767C3296}"/>
              </a:ext>
            </a:extLst>
          </p:cNvPr>
          <p:cNvSpPr txBox="1"/>
          <p:nvPr/>
        </p:nvSpPr>
        <p:spPr>
          <a:xfrm>
            <a:off x="326003" y="655579"/>
            <a:ext cx="11539994" cy="22775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Uživatelské rozhraní informačního systému je prostředí, prostřednictvím kterého uživatel se systémem komunikuje a ovládá jej.</a:t>
            </a:r>
            <a:endParaRPr lang="cs-CZ" dirty="0"/>
          </a:p>
          <a:p>
            <a:pPr>
              <a:buNone/>
            </a:pPr>
            <a:r>
              <a:rPr lang="cs-CZ" dirty="0"/>
              <a:t>Umožňuje například: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zadávat a upravovat údaje,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vyhledávat a zobrazovat informace,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spouštět činnosti</a:t>
            </a:r>
            <a:r>
              <a:rPr lang="cs-CZ" dirty="0"/>
              <a:t>, například objednat pacienta na vyšetření.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Rozhraní tvoří </a:t>
            </a:r>
            <a:r>
              <a:rPr lang="cs-CZ" b="1" dirty="0"/>
              <a:t>grafická úprava obrazovky, nabídky, tlačítka, formuláře a tabulky a další grafické ovládací prvky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81629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CFE1EFF-7E72-4969-83D8-442FE380FCA8}"/>
              </a:ext>
            </a:extLst>
          </p:cNvPr>
          <p:cNvSpPr txBox="1"/>
          <p:nvPr/>
        </p:nvSpPr>
        <p:spPr>
          <a:xfrm>
            <a:off x="428264" y="335666"/>
            <a:ext cx="3414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uživatelské rozhraní (UI)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4687CA1C-2FCA-0C32-18C4-C7919FB7F81B}"/>
              </a:ext>
            </a:extLst>
          </p:cNvPr>
          <p:cNvSpPr txBox="1"/>
          <p:nvPr/>
        </p:nvSpPr>
        <p:spPr>
          <a:xfrm>
            <a:off x="428263" y="704998"/>
            <a:ext cx="1144736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Uživatelské rozhraní je část informačního systému, prostřednictvím které uživatel systém ovládá a získává z něj informace.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95BC679B-2EC8-59B1-7F78-D7E2D0FB93DE}"/>
              </a:ext>
            </a:extLst>
          </p:cNvPr>
          <p:cNvSpPr txBox="1"/>
          <p:nvPr/>
        </p:nvSpPr>
        <p:spPr>
          <a:xfrm>
            <a:off x="428262" y="1351329"/>
            <a:ext cx="8105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Obsahuje například nabídky, tlačítka, formuláře, tabulky, ikony a dialogová okna.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0E2BF7BA-3980-390A-FB30-CC3ABF8998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375" y="1803832"/>
            <a:ext cx="7581251" cy="505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132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E14DDF2-DF98-7928-61D3-17B10EC1AAFA}"/>
              </a:ext>
            </a:extLst>
          </p:cNvPr>
          <p:cNvSpPr txBox="1"/>
          <p:nvPr/>
        </p:nvSpPr>
        <p:spPr>
          <a:xfrm>
            <a:off x="335666" y="312516"/>
            <a:ext cx="3217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Druhy uživatelského rozhraní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F1830AE1-C107-6A74-9C95-F7C6712BA399}"/>
              </a:ext>
            </a:extLst>
          </p:cNvPr>
          <p:cNvSpPr txBox="1"/>
          <p:nvPr/>
        </p:nvSpPr>
        <p:spPr>
          <a:xfrm>
            <a:off x="335666" y="6360818"/>
            <a:ext cx="60467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J</a:t>
            </a:r>
            <a:r>
              <a:rPr lang="cs-CZ" b="1" dirty="0"/>
              <a:t>eden informační systém může mít více různých rozhraní</a:t>
            </a:r>
            <a:endParaRPr lang="cs-CZ" dirty="0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ACE4C84-4CFB-D6F4-7E73-999D2F73E598}"/>
              </a:ext>
            </a:extLst>
          </p:cNvPr>
          <p:cNvSpPr txBox="1"/>
          <p:nvPr/>
        </p:nvSpPr>
        <p:spPr>
          <a:xfrm>
            <a:off x="7882359" y="745075"/>
            <a:ext cx="3330614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GUI (</a:t>
            </a:r>
            <a:r>
              <a:rPr lang="cs-CZ" b="1" dirty="0" err="1"/>
              <a:t>Graphical</a:t>
            </a:r>
            <a:r>
              <a:rPr lang="cs-CZ" b="1" dirty="0"/>
              <a:t> User Interface – grafické uživatelské rozhraní)</a:t>
            </a:r>
            <a:r>
              <a:rPr lang="cs-CZ" dirty="0"/>
              <a:t> je způsob, kterým uživatel </a:t>
            </a:r>
            <a:r>
              <a:rPr lang="cs-CZ" b="1" dirty="0"/>
              <a:t>ovládá program nebo informační systém pomocí grafických prvků na obrazovce</a:t>
            </a:r>
            <a:r>
              <a:rPr lang="cs-CZ" dirty="0"/>
              <a:t>.</a:t>
            </a:r>
          </a:p>
          <a:p>
            <a:pPr>
              <a:buNone/>
            </a:pPr>
            <a:r>
              <a:rPr lang="cs-CZ" dirty="0"/>
              <a:t>Uživatel pracuje například s </a:t>
            </a:r>
            <a:r>
              <a:rPr lang="cs-CZ" b="1" dirty="0"/>
              <a:t>okny, ikonami, nabídkami, tlačítky, formuláři, tabulkami a dialogovými okny</a:t>
            </a:r>
            <a:r>
              <a:rPr lang="cs-CZ" dirty="0"/>
              <a:t>, obvykle pomocí myši, dotykové obrazovky nebo klávesnice.</a:t>
            </a:r>
          </a:p>
          <a:p>
            <a:pPr algn="ctr">
              <a:buNone/>
            </a:pPr>
            <a:r>
              <a:rPr lang="cs-CZ" dirty="0"/>
              <a:t>STRUČNĚ</a:t>
            </a:r>
          </a:p>
          <a:p>
            <a:pPr>
              <a:buNone/>
            </a:pPr>
            <a:r>
              <a:rPr lang="cs-CZ" b="1" dirty="0"/>
              <a:t>GUI je grafické prostředí, které umožňuje uživateli jednoduše a názorně komunikovat s programem nebo informačním systémem pomocí grafických prvků.</a:t>
            </a:r>
            <a:endParaRPr lang="cs-CZ" dirty="0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C9825575-CCD5-9AC0-614E-342C96A099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66" y="856527"/>
            <a:ext cx="7138204" cy="4758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499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00BF225-5920-21CF-3AC4-78BEB0549A0E}"/>
              </a:ext>
            </a:extLst>
          </p:cNvPr>
          <p:cNvSpPr txBox="1"/>
          <p:nvPr/>
        </p:nvSpPr>
        <p:spPr>
          <a:xfrm>
            <a:off x="231494" y="358815"/>
            <a:ext cx="2176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Webové rozhraní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F79686D-863C-C6CF-95E9-4CB2D5A911E0}"/>
              </a:ext>
            </a:extLst>
          </p:cNvPr>
          <p:cNvSpPr txBox="1"/>
          <p:nvPr/>
        </p:nvSpPr>
        <p:spPr>
          <a:xfrm>
            <a:off x="8113853" y="369098"/>
            <a:ext cx="3457936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Webové rozhraní</a:t>
            </a:r>
            <a:r>
              <a:rPr lang="cs-CZ" dirty="0"/>
              <a:t> je uživatelské rozhraní, které se zobrazuje v </a:t>
            </a:r>
            <a:r>
              <a:rPr lang="cs-CZ" b="1" dirty="0"/>
              <a:t>internetovém prohlížeči</a:t>
            </a:r>
            <a:r>
              <a:rPr lang="cs-CZ" dirty="0"/>
              <a:t> (např. </a:t>
            </a:r>
            <a:r>
              <a:rPr lang="cs-CZ" dirty="0" err="1"/>
              <a:t>Edge</a:t>
            </a:r>
            <a:r>
              <a:rPr lang="cs-CZ" dirty="0"/>
              <a:t>, Chrome nebo Firefox) a umožňuje uživateli pracovat s webovou aplikací nebo informačním systémem.</a:t>
            </a:r>
          </a:p>
          <a:p>
            <a:pPr>
              <a:buNone/>
            </a:pPr>
            <a:r>
              <a:rPr lang="cs-CZ" dirty="0"/>
              <a:t>Uživatel jej ovládá pomocí </a:t>
            </a:r>
            <a:r>
              <a:rPr lang="cs-CZ" b="1" dirty="0"/>
              <a:t>nabídek, tlačítek, odkazů, formulářů, tabulek a dalších grafických prvků</a:t>
            </a:r>
            <a:r>
              <a:rPr lang="cs-CZ" dirty="0"/>
              <a:t>. K systému zpravidla přistupuje prostřednictvím </a:t>
            </a:r>
            <a:r>
              <a:rPr lang="cs-CZ" b="1" dirty="0"/>
              <a:t>webové adresy (URL)</a:t>
            </a:r>
            <a:r>
              <a:rPr lang="cs-CZ" dirty="0"/>
              <a:t> a není nutné instalovat samostatný program do počítače.</a:t>
            </a:r>
          </a:p>
          <a:p>
            <a:pPr algn="ctr">
              <a:buNone/>
            </a:pPr>
            <a:r>
              <a:rPr lang="cs-CZ" dirty="0"/>
              <a:t>STRUČNĚ</a:t>
            </a:r>
          </a:p>
          <a:p>
            <a:pPr>
              <a:buNone/>
            </a:pPr>
            <a:r>
              <a:rPr lang="cs-CZ" b="1" dirty="0"/>
              <a:t>Webové rozhraní je grafické uživatelské rozhraní dostupné prostřednictvím internetového prohlížeče.</a:t>
            </a:r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48E701AB-C1E6-D64E-F203-61D5EF350D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93" y="1024359"/>
            <a:ext cx="7509077" cy="5006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5461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028B288-E7B7-2C38-9F80-44AAD87C4374}"/>
              </a:ext>
            </a:extLst>
          </p:cNvPr>
          <p:cNvSpPr txBox="1"/>
          <p:nvPr/>
        </p:nvSpPr>
        <p:spPr>
          <a:xfrm>
            <a:off x="254643" y="347241"/>
            <a:ext cx="2349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Mobilní aplikace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2280331-1886-2D4A-DC4A-DBA509C41E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45" y="1120764"/>
            <a:ext cx="6183852" cy="4122568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4B6FE017-457A-C9AD-D837-3DEC1B2F501F}"/>
              </a:ext>
            </a:extLst>
          </p:cNvPr>
          <p:cNvSpPr txBox="1"/>
          <p:nvPr/>
        </p:nvSpPr>
        <p:spPr>
          <a:xfrm>
            <a:off x="7187879" y="347241"/>
            <a:ext cx="4436632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Mobilní aplikace</a:t>
            </a:r>
            <a:r>
              <a:rPr lang="cs-CZ" dirty="0"/>
              <a:t> je program určený pro používání na </a:t>
            </a:r>
            <a:r>
              <a:rPr lang="cs-CZ" b="1" dirty="0"/>
              <a:t>mobilních zařízeních</a:t>
            </a:r>
            <a:r>
              <a:rPr lang="cs-CZ" dirty="0"/>
              <a:t>, zejména chytrých telefonech a tabletech. Její uživatelské rozhraní je přizpůsobeno </a:t>
            </a:r>
            <a:r>
              <a:rPr lang="cs-CZ" b="1" dirty="0"/>
              <a:t>menší dotykové obrazovce</a:t>
            </a:r>
            <a:r>
              <a:rPr lang="cs-CZ" dirty="0"/>
              <a:t> a ovládání prstem.</a:t>
            </a:r>
          </a:p>
          <a:p>
            <a:pPr>
              <a:buNone/>
            </a:pPr>
            <a:r>
              <a:rPr lang="cs-CZ" dirty="0"/>
              <a:t>Uživatel pracuje především pomocí </a:t>
            </a:r>
            <a:r>
              <a:rPr lang="cs-CZ" b="1" dirty="0"/>
              <a:t>ikon, tlačítek, nabídek, formulářů a dotykových gest</a:t>
            </a:r>
            <a:r>
              <a:rPr lang="cs-CZ" dirty="0"/>
              <a:t>. Mobilní aplikace může využívat také funkce zařízení, například fotoaparát, GPS, biometrické ověření nebo upozornění.</a:t>
            </a:r>
          </a:p>
          <a:p>
            <a:pPr algn="ctr">
              <a:buNone/>
            </a:pPr>
            <a:r>
              <a:rPr lang="cs-CZ" dirty="0"/>
              <a:t>STRUČNĚ</a:t>
            </a:r>
          </a:p>
          <a:p>
            <a:pPr>
              <a:buNone/>
            </a:pPr>
            <a:r>
              <a:rPr lang="cs-CZ" b="1" dirty="0"/>
              <a:t>Mobilní aplikace je program pro chytrý telefon nebo tablet, jehož uživatelské rozhraní je přizpůsobeno dotykovému ovládání a malé obrazovce.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b="1" dirty="0"/>
              <a:t>Mobilní aplikace se zpravidla instaluje do zařízení</a:t>
            </a:r>
            <a:r>
              <a:rPr lang="cs-CZ" dirty="0"/>
              <a:t>, zatímco webové rozhraní se otevírá v internetovém prohlížeči.</a:t>
            </a:r>
          </a:p>
        </p:txBody>
      </p:sp>
    </p:spTree>
    <p:extLst>
      <p:ext uri="{BB962C8B-B14F-4D97-AF65-F5344CB8AC3E}">
        <p14:creationId xmlns:p14="http://schemas.microsoft.com/office/powerpoint/2010/main" val="2164046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0823D6A7-D737-B937-755F-6AFEC769A9A0}"/>
              </a:ext>
            </a:extLst>
          </p:cNvPr>
          <p:cNvSpPr txBox="1"/>
          <p:nvPr/>
        </p:nvSpPr>
        <p:spPr>
          <a:xfrm>
            <a:off x="335666" y="320817"/>
            <a:ext cx="32177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cs-CZ" b="1" dirty="0"/>
              <a:t>Textové/příkazové rozhraní.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E35D6281-1131-4089-F99F-EA8B337933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13" y="1146216"/>
            <a:ext cx="6180399" cy="4120266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A111A4CA-0173-F665-FB0D-94C137D839BA}"/>
              </a:ext>
            </a:extLst>
          </p:cNvPr>
          <p:cNvSpPr txBox="1"/>
          <p:nvPr/>
        </p:nvSpPr>
        <p:spPr>
          <a:xfrm>
            <a:off x="6794340" y="505483"/>
            <a:ext cx="4360761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Textové neboli příkazové rozhraní (CLI – </a:t>
            </a:r>
            <a:r>
              <a:rPr lang="cs-CZ" b="1" dirty="0" err="1"/>
              <a:t>Command</a:t>
            </a:r>
            <a:r>
              <a:rPr lang="cs-CZ" b="1" dirty="0"/>
              <a:t> Line Interface)</a:t>
            </a:r>
            <a:r>
              <a:rPr lang="cs-CZ" dirty="0"/>
              <a:t> je uživatelské rozhraní, ve kterém uživatel </a:t>
            </a:r>
            <a:r>
              <a:rPr lang="cs-CZ" b="1" dirty="0"/>
              <a:t>ovládá počítač nebo program zadáváním textových příkazů pomocí klávesnice</a:t>
            </a:r>
            <a:r>
              <a:rPr lang="cs-CZ" dirty="0"/>
              <a:t>.</a:t>
            </a:r>
          </a:p>
          <a:p>
            <a:pPr>
              <a:buNone/>
            </a:pPr>
            <a:r>
              <a:rPr lang="cs-CZ" dirty="0"/>
              <a:t>Počítač příkaz vykoná a výsledek zpravidla zobrazí opět v textové podobě. Na rozdíl od grafického rozhraní se zde běžně nepracuje s ikonami a tlačítky, ale je nutné </a:t>
            </a:r>
            <a:r>
              <a:rPr lang="cs-CZ" b="1" dirty="0"/>
              <a:t>znát názvy příkazů a jejich správnou syntaxi</a:t>
            </a:r>
            <a:r>
              <a:rPr lang="cs-CZ" dirty="0"/>
              <a:t>.</a:t>
            </a:r>
          </a:p>
          <a:p>
            <a:pPr algn="ctr">
              <a:buNone/>
            </a:pPr>
            <a:r>
              <a:rPr lang="cs-CZ" dirty="0"/>
              <a:t>STRUČNĚ</a:t>
            </a:r>
          </a:p>
          <a:p>
            <a:pPr>
              <a:buNone/>
            </a:pPr>
            <a:r>
              <a:rPr lang="cs-CZ" b="1" dirty="0"/>
              <a:t>Příkazové rozhraní umožňuje uživateli komunikovat s počítačem nebo informačním systémem prostřednictvím textových příkazů zadávaných z klávesnice.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Typickými příklady jsou </a:t>
            </a:r>
            <a:r>
              <a:rPr lang="cs-CZ" b="1" dirty="0"/>
              <a:t>Příkazový řádek Windows (CMD), </a:t>
            </a:r>
            <a:r>
              <a:rPr lang="cs-CZ" b="1" dirty="0" err="1"/>
              <a:t>PowerShell</a:t>
            </a:r>
            <a:r>
              <a:rPr lang="cs-CZ" b="1" dirty="0"/>
              <a:t> a terminál v Linuxu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765034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D75A4C05-15B3-8C37-5A44-F5B3763B583C}"/>
              </a:ext>
            </a:extLst>
          </p:cNvPr>
          <p:cNvSpPr txBox="1"/>
          <p:nvPr/>
        </p:nvSpPr>
        <p:spPr>
          <a:xfrm>
            <a:off x="277792" y="173620"/>
            <a:ext cx="2419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Uživatelský účet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B72EF84-4089-3198-1564-DA140A1605C2}"/>
              </a:ext>
            </a:extLst>
          </p:cNvPr>
          <p:cNvSpPr txBox="1"/>
          <p:nvPr/>
        </p:nvSpPr>
        <p:spPr>
          <a:xfrm>
            <a:off x="294190" y="542952"/>
            <a:ext cx="116200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b="1" dirty="0"/>
              <a:t>Uživatelský účet je soubor údajů, podle kterých informační systém rozpozná konkrétního uživatele a určí, </a:t>
            </a:r>
          </a:p>
          <a:p>
            <a:r>
              <a:rPr lang="cs-CZ" sz="1800" b="1" dirty="0"/>
              <a:t>k čemu má přístup.</a:t>
            </a:r>
            <a:r>
              <a:rPr lang="cs-CZ" sz="1800" dirty="0"/>
              <a:t> </a:t>
            </a:r>
            <a:endParaRPr lang="cs-CZ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4139A66B-3F8C-4355-9F3A-607E2080A5F9}"/>
              </a:ext>
            </a:extLst>
          </p:cNvPr>
          <p:cNvSpPr txBox="1"/>
          <p:nvPr/>
        </p:nvSpPr>
        <p:spPr>
          <a:xfrm>
            <a:off x="277791" y="1189283"/>
            <a:ext cx="116200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cs-CZ" sz="1800" b="1" dirty="0"/>
              <a:t>Co může uživatelský účet obsahovat</a:t>
            </a:r>
            <a:br>
              <a:rPr lang="cs-CZ" sz="1800" dirty="0"/>
            </a:br>
            <a:r>
              <a:rPr lang="cs-CZ" sz="1800" dirty="0"/>
              <a:t>Uživatelské jméno nebo identifikátor, heslo či jiný způsob ověření, osobní údaje, nastavení uživatele, přidělenou roli a oprávnění. 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83B0C70E-DFDA-A579-C20E-526EA151B28F}"/>
              </a:ext>
            </a:extLst>
          </p:cNvPr>
          <p:cNvSpPr txBox="1"/>
          <p:nvPr/>
        </p:nvSpPr>
        <p:spPr>
          <a:xfrm>
            <a:off x="294190" y="2152841"/>
            <a:ext cx="25117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Přihlášení uživatele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CF6D023F-4224-65C2-221E-6967443B9BB8}"/>
              </a:ext>
            </a:extLst>
          </p:cNvPr>
          <p:cNvSpPr txBox="1"/>
          <p:nvPr/>
        </p:nvSpPr>
        <p:spPr>
          <a:xfrm>
            <a:off x="277791" y="2562401"/>
            <a:ext cx="1157081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Identifikace</a:t>
            </a:r>
            <a:r>
              <a:rPr lang="cs-CZ" dirty="0"/>
              <a:t> znamená, že uživatel systému sdělí, </a:t>
            </a:r>
            <a:r>
              <a:rPr lang="cs-CZ" b="1" dirty="0"/>
              <a:t>kým je</a:t>
            </a:r>
            <a:r>
              <a:rPr lang="cs-CZ" dirty="0"/>
              <a:t>. Představí se například uživatelským jménem, e-mailovou adresou nebo jiným identifikátorem. Systém tím ještě nemá jistotu, že jde skutečně o daného člověka.</a:t>
            </a:r>
          </a:p>
          <a:p>
            <a:pPr>
              <a:buNone/>
            </a:pPr>
            <a:r>
              <a:rPr lang="cs-CZ" b="1" dirty="0"/>
              <a:t>Autentizace</a:t>
            </a:r>
            <a:r>
              <a:rPr lang="cs-CZ" dirty="0"/>
              <a:t> následuje potom a znamená </a:t>
            </a:r>
            <a:r>
              <a:rPr lang="cs-CZ" b="1" dirty="0"/>
              <a:t>ověření totožnosti</a:t>
            </a:r>
            <a:r>
              <a:rPr lang="cs-CZ" dirty="0"/>
              <a:t> – uživatel prokáže, že je skutečně osobou, za kterou se vydává. Použije například heslo, PIN, mobilní aplikaci, biometrický údaj nebo jiný prostředek.</a:t>
            </a:r>
          </a:p>
          <a:p>
            <a:pPr>
              <a:buNone/>
            </a:pPr>
            <a:r>
              <a:rPr lang="cs-CZ" dirty="0"/>
              <a:t>U služeb eGovernmentu je princip stejný. </a:t>
            </a:r>
            <a:r>
              <a:rPr lang="cs-CZ" b="1" dirty="0"/>
              <a:t>Mobilní klíč eGovernmentu</a:t>
            </a:r>
            <a:r>
              <a:rPr lang="cs-CZ" dirty="0"/>
              <a:t> a </a:t>
            </a:r>
            <a:r>
              <a:rPr lang="cs-CZ" b="1" dirty="0"/>
              <a:t>bankovní identita (Bank </a:t>
            </a:r>
            <a:r>
              <a:rPr lang="cs-CZ" b="1" dirty="0" err="1"/>
              <a:t>iD</a:t>
            </a:r>
            <a:r>
              <a:rPr lang="cs-CZ" b="1" dirty="0"/>
              <a:t>)</a:t>
            </a:r>
            <a:r>
              <a:rPr lang="cs-CZ" dirty="0"/>
              <a:t> jsou prostředky, pomocí kterých lze při elektronickém přihlašování </a:t>
            </a:r>
            <a:r>
              <a:rPr lang="cs-CZ" b="1" dirty="0"/>
              <a:t>prokázat svou totožnost</a:t>
            </a:r>
            <a:r>
              <a:rPr lang="cs-CZ" dirty="0"/>
              <a:t>. Bankovní identita využívá přihlašovací a ověřovací mechanismy banky; Mobilní klíč eGovernmentu využívá mobilní aplikaci. Po úspěšném ověření může veřejná služba zjistit, která konkrétní osoba se přihlásila.</a:t>
            </a:r>
          </a:p>
          <a:p>
            <a:pPr>
              <a:buNone/>
            </a:pPr>
            <a:r>
              <a:rPr lang="cs-CZ" b="1" dirty="0"/>
              <a:t>Autorizace</a:t>
            </a:r>
            <a:r>
              <a:rPr lang="cs-CZ" dirty="0"/>
              <a:t> – co smím po přihlášení v systému dělat?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C5E60160-586C-10D9-0DF9-F201C021A039}"/>
              </a:ext>
            </a:extLst>
          </p:cNvPr>
          <p:cNvSpPr txBox="1"/>
          <p:nvPr/>
        </p:nvSpPr>
        <p:spPr>
          <a:xfrm>
            <a:off x="294190" y="6161160"/>
            <a:ext cx="1163641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Bankovní identita ani Mobilní klíč eGovernmentu nejsou samotná „identifikace“ v úzkém významu tohoto pojmu. Jsou to především prostředky elektronické identifikace a autentizace, kterými se totožnost uživatele při přihlášení prokazuje.</a:t>
            </a:r>
          </a:p>
        </p:txBody>
      </p: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81821482-87BA-F070-D4B2-0112DAF8350D}"/>
              </a:ext>
            </a:extLst>
          </p:cNvPr>
          <p:cNvCxnSpPr>
            <a:cxnSpLocks/>
          </p:cNvCxnSpPr>
          <p:nvPr/>
        </p:nvCxnSpPr>
        <p:spPr>
          <a:xfrm>
            <a:off x="102000" y="6018835"/>
            <a:ext cx="11988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3A114618-DB0D-6EE5-BF70-7FD02890AB96}"/>
              </a:ext>
            </a:extLst>
          </p:cNvPr>
          <p:cNvSpPr txBox="1"/>
          <p:nvPr/>
        </p:nvSpPr>
        <p:spPr>
          <a:xfrm>
            <a:off x="294190" y="5260114"/>
            <a:ext cx="4254661" cy="646331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Jednoduché přihlášení</a:t>
            </a:r>
          </a:p>
          <a:p>
            <a:r>
              <a:rPr lang="cs-CZ" b="1" dirty="0"/>
              <a:t>Identifikace → Autentizace → Autorizace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539E4E86-5448-2CE1-E200-2F39BA875025}"/>
              </a:ext>
            </a:extLst>
          </p:cNvPr>
          <p:cNvSpPr txBox="1"/>
          <p:nvPr/>
        </p:nvSpPr>
        <p:spPr>
          <a:xfrm>
            <a:off x="4725365" y="5245827"/>
            <a:ext cx="7123244" cy="646331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Portál občana → Identita občana → volba způsobu přihlášení → Bank </a:t>
            </a:r>
            <a:r>
              <a:rPr lang="cs-CZ" dirty="0" err="1"/>
              <a:t>iD</a:t>
            </a:r>
            <a:r>
              <a:rPr lang="cs-CZ" dirty="0"/>
              <a:t> / Mobilní klíč eGovernmentu → ověření totožnosti → přihlášení uživatele</a:t>
            </a:r>
          </a:p>
        </p:txBody>
      </p:sp>
    </p:spTree>
    <p:extLst>
      <p:ext uri="{BB962C8B-B14F-4D97-AF65-F5344CB8AC3E}">
        <p14:creationId xmlns:p14="http://schemas.microsoft.com/office/powerpoint/2010/main" val="22772792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03547DC-7FA4-9B02-A3AB-0117621A5068}"/>
              </a:ext>
            </a:extLst>
          </p:cNvPr>
          <p:cNvSpPr txBox="1"/>
          <p:nvPr/>
        </p:nvSpPr>
        <p:spPr>
          <a:xfrm>
            <a:off x="300943" y="207054"/>
            <a:ext cx="38998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cs-CZ" b="1" dirty="0"/>
              <a:t>Způsoby autentizace ještě jednou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6CB6D3A5-407A-4A19-4D90-DBC7EE9C3E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46" b="7771"/>
          <a:stretch>
            <a:fillRect/>
          </a:stretch>
        </p:blipFill>
        <p:spPr>
          <a:xfrm>
            <a:off x="2297574" y="1248109"/>
            <a:ext cx="7596851" cy="1932870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D36ACCDC-E431-FFEF-DDDE-76D0EC588013}"/>
              </a:ext>
            </a:extLst>
          </p:cNvPr>
          <p:cNvSpPr txBox="1"/>
          <p:nvPr/>
        </p:nvSpPr>
        <p:spPr>
          <a:xfrm>
            <a:off x="300942" y="3298704"/>
            <a:ext cx="115820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MFA (</a:t>
            </a:r>
            <a:r>
              <a:rPr lang="cs-CZ" dirty="0" err="1"/>
              <a:t>Multi-Factor</a:t>
            </a:r>
            <a:r>
              <a:rPr lang="cs-CZ" dirty="0"/>
              <a:t> </a:t>
            </a:r>
            <a:r>
              <a:rPr lang="cs-CZ" dirty="0" err="1"/>
              <a:t>Authentication</a:t>
            </a:r>
            <a:r>
              <a:rPr lang="cs-CZ" dirty="0"/>
              <a:t> - </a:t>
            </a:r>
            <a:r>
              <a:rPr lang="cs-CZ" b="1" dirty="0" err="1"/>
              <a:t>vícefaktorové</a:t>
            </a:r>
            <a:r>
              <a:rPr lang="cs-CZ" b="1" dirty="0"/>
              <a:t> ověřování)</a:t>
            </a:r>
            <a:r>
              <a:rPr lang="cs-CZ" dirty="0"/>
              <a:t> je přihlášení, při kterém uživatel prokáže svou totožnost </a:t>
            </a:r>
            <a:r>
              <a:rPr lang="cs-CZ" b="1" dirty="0"/>
              <a:t>alespoň dvěma různými typy důkazů</a:t>
            </a:r>
            <a:r>
              <a:rPr lang="cs-CZ" dirty="0"/>
              <a:t>.</a:t>
            </a:r>
          </a:p>
          <a:p>
            <a:r>
              <a:rPr lang="cs-CZ" dirty="0"/>
              <a:t>Například zadá </a:t>
            </a:r>
            <a:r>
              <a:rPr lang="cs-CZ" b="1" dirty="0"/>
              <a:t>heslo</a:t>
            </a:r>
            <a:r>
              <a:rPr lang="cs-CZ" dirty="0"/>
              <a:t> a poté přihlášení </a:t>
            </a:r>
            <a:r>
              <a:rPr lang="cs-CZ" b="1" dirty="0"/>
              <a:t>potvrdí v mobilní aplikaci</a:t>
            </a:r>
            <a:r>
              <a:rPr lang="cs-CZ" dirty="0"/>
              <a:t>. Heslo je něco, co zná; telefon je něco, co má. Kdyby někdo zjistil pouze heslo, k přihlášení by mu nestačilo.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AE541C59-AA54-E6B0-8E2E-E81DF4F7D905}"/>
              </a:ext>
            </a:extLst>
          </p:cNvPr>
          <p:cNvSpPr txBox="1"/>
          <p:nvPr/>
        </p:nvSpPr>
        <p:spPr>
          <a:xfrm>
            <a:off x="300942" y="633949"/>
            <a:ext cx="60975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dirty="0"/>
              <a:t>Jak systém ověří, že se přihlašuje správná osoba?</a:t>
            </a:r>
            <a:endParaRPr lang="cs-CZ" dirty="0"/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AA82B4E2-7F1F-5816-0C5B-17D547FC3D8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6665" r="49605" b="23670"/>
          <a:stretch>
            <a:fillRect/>
          </a:stretch>
        </p:blipFill>
        <p:spPr>
          <a:xfrm>
            <a:off x="436744" y="4586031"/>
            <a:ext cx="4986282" cy="1638020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3CD81B3D-21F6-8BA4-41BB-1F471454CB5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0486" t="26665" b="23670"/>
          <a:stretch>
            <a:fillRect/>
          </a:stretch>
        </p:blipFill>
        <p:spPr>
          <a:xfrm>
            <a:off x="6599976" y="4586031"/>
            <a:ext cx="4899090" cy="1638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4025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918A0ED0-9186-E8D7-A15F-0DF0B070D943}"/>
              </a:ext>
            </a:extLst>
          </p:cNvPr>
          <p:cNvSpPr txBox="1"/>
          <p:nvPr/>
        </p:nvSpPr>
        <p:spPr>
          <a:xfrm>
            <a:off x="335666" y="431701"/>
            <a:ext cx="36113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Bezpečnost uživatelského účtu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DC2E19C2-12E1-E05B-18F6-774ADCD886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146" y="1532883"/>
            <a:ext cx="5267100" cy="2964319"/>
          </a:xfrm>
          <a:prstGeom prst="rect">
            <a:avLst/>
          </a:prstGeom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79F215FA-0F5E-CA05-7B26-5BCCB356867A}"/>
              </a:ext>
            </a:extLst>
          </p:cNvPr>
          <p:cNvSpPr txBox="1"/>
          <p:nvPr/>
        </p:nvSpPr>
        <p:spPr>
          <a:xfrm>
            <a:off x="6977581" y="5115027"/>
            <a:ext cx="453804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b="1" dirty="0"/>
              <a:t>Každý pracovník používá svůj vlastní účet.</a:t>
            </a:r>
            <a:r>
              <a:rPr lang="cs-CZ" sz="1800" dirty="0"/>
              <a:t> </a:t>
            </a:r>
            <a:endParaRPr lang="cs-CZ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4C25DAD5-12B6-7284-00B2-98152B669F6E}"/>
              </a:ext>
            </a:extLst>
          </p:cNvPr>
          <p:cNvSpPr txBox="1"/>
          <p:nvPr/>
        </p:nvSpPr>
        <p:spPr>
          <a:xfrm>
            <a:off x="233126" y="976100"/>
            <a:ext cx="6097508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spcAft>
                <a:spcPts val="1800"/>
              </a:spcAft>
              <a:buFont typeface="+mj-lt"/>
              <a:buAutoNum type="arabicPeriod"/>
            </a:pPr>
            <a:r>
              <a:rPr lang="cs-CZ" dirty="0"/>
              <a:t>Každý pracovník používá svůj vlastní účet.</a:t>
            </a:r>
          </a:p>
          <a:p>
            <a:pPr marL="342900" lvl="0" indent="-342900">
              <a:spcAft>
                <a:spcPts val="1800"/>
              </a:spcAft>
              <a:buFont typeface="+mj-lt"/>
              <a:buAutoNum type="arabicPeriod"/>
            </a:pPr>
            <a:r>
              <a:rPr lang="cs-CZ" dirty="0"/>
              <a:t>Používá silné a jedinečné heslo.</a:t>
            </a:r>
          </a:p>
          <a:p>
            <a:pPr marL="342900" lvl="0" indent="-342900">
              <a:spcAft>
                <a:spcPts val="1800"/>
              </a:spcAft>
              <a:buFont typeface="+mj-lt"/>
              <a:buAutoNum type="arabicPeriod"/>
            </a:pPr>
            <a:r>
              <a:rPr lang="cs-CZ" dirty="0"/>
              <a:t>Heslo nikomu nesděluje a nezadává je na podezřelých stránkách.</a:t>
            </a:r>
          </a:p>
          <a:p>
            <a:pPr marL="342900" lvl="0" indent="-342900">
              <a:spcAft>
                <a:spcPts val="1800"/>
              </a:spcAft>
              <a:buFont typeface="+mj-lt"/>
              <a:buAutoNum type="arabicPeriod"/>
            </a:pPr>
            <a:r>
              <a:rPr lang="cs-CZ" dirty="0"/>
              <a:t>Pokud je dostupné, zapne </a:t>
            </a:r>
            <a:r>
              <a:rPr lang="cs-CZ" dirty="0" err="1"/>
              <a:t>vícefaktorové</a:t>
            </a:r>
            <a:r>
              <a:rPr lang="cs-CZ" dirty="0"/>
              <a:t> ověřování (MFA).</a:t>
            </a:r>
          </a:p>
          <a:p>
            <a:pPr marL="342900" lvl="0" indent="-342900">
              <a:spcAft>
                <a:spcPts val="1800"/>
              </a:spcAft>
              <a:buFont typeface="+mj-lt"/>
              <a:buAutoNum type="arabicPeriod"/>
            </a:pPr>
            <a:r>
              <a:rPr lang="cs-CZ" dirty="0"/>
              <a:t>Při odchodu počítač uzamkne a po skončení práce se odhlásí.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1D7A2FF-926D-7B73-D420-01B9BAF5B09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757" r="6641"/>
          <a:stretch>
            <a:fillRect/>
          </a:stretch>
        </p:blipFill>
        <p:spPr>
          <a:xfrm>
            <a:off x="335666" y="4209994"/>
            <a:ext cx="2879002" cy="2216305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7303804C-A68A-04B3-1970-0867AEE99CDE}"/>
              </a:ext>
            </a:extLst>
          </p:cNvPr>
          <p:cNvSpPr txBox="1"/>
          <p:nvPr/>
        </p:nvSpPr>
        <p:spPr>
          <a:xfrm>
            <a:off x="3255064" y="4216677"/>
            <a:ext cx="316368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Heslo:  </a:t>
            </a:r>
            <a:r>
              <a:rPr lang="cs-CZ" b="1" dirty="0" err="1"/>
              <a:t>Mojemica</a:t>
            </a:r>
            <a:endParaRPr lang="cs-CZ" b="1" dirty="0"/>
          </a:p>
          <a:p>
            <a:r>
              <a:rPr lang="cs-CZ" dirty="0"/>
              <a:t>Takové heslo lze snadno uhodnout, pokud někdo ví, že máte rádi svou kočku. Hesla odvozená od jmen domácích mazlíčků, zálib nebo oblíbených věcí proto nejsou vhodná.</a:t>
            </a:r>
          </a:p>
        </p:txBody>
      </p:sp>
    </p:spTree>
    <p:extLst>
      <p:ext uri="{BB962C8B-B14F-4D97-AF65-F5344CB8AC3E}">
        <p14:creationId xmlns:p14="http://schemas.microsoft.com/office/powerpoint/2010/main" val="38053505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15FBB00-4BC3-B303-E5D7-2A9D3C8E1DB0}"/>
              </a:ext>
            </a:extLst>
          </p:cNvPr>
          <p:cNvSpPr txBox="1"/>
          <p:nvPr/>
        </p:nvSpPr>
        <p:spPr>
          <a:xfrm>
            <a:off x="334979" y="325925"/>
            <a:ext cx="2299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Ochrana informací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2953344-CFA9-0A8A-780E-18DAA4DE7D91}"/>
              </a:ext>
            </a:extLst>
          </p:cNvPr>
          <p:cNvSpPr txBox="1"/>
          <p:nvPr/>
        </p:nvSpPr>
        <p:spPr>
          <a:xfrm>
            <a:off x="334979" y="714977"/>
            <a:ext cx="114345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Uživatelský účet chrání především informace</a:t>
            </a:r>
            <a:r>
              <a:rPr lang="cs-CZ" dirty="0"/>
              <a:t>, které obsahuje a ke kterým mají mít přístup pouze oprávněné osoby.</a:t>
            </a:r>
          </a:p>
          <a:p>
            <a:r>
              <a:rPr lang="cs-CZ" b="1" dirty="0"/>
              <a:t>Příklad:</a:t>
            </a:r>
            <a:r>
              <a:rPr lang="cs-CZ" dirty="0"/>
              <a:t> Do zdravotní dokumentace pacienta smí nahlížet pouze oprávněný zdravotnický pracovník. Je nežádoucí, aby k ní měl přístup kdokoli další nebo aby byly údaje o zdravotním stavu pacienta veřejně dostupné na internetu.</a:t>
            </a:r>
          </a:p>
          <a:p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5ACD751-6C96-9383-E34E-4D0AA238545A}"/>
              </a:ext>
            </a:extLst>
          </p:cNvPr>
          <p:cNvSpPr txBox="1"/>
          <p:nvPr/>
        </p:nvSpPr>
        <p:spPr>
          <a:xfrm>
            <a:off x="334979" y="2027359"/>
            <a:ext cx="3105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Ochrana dat proti úpravám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379A574-1970-CD5D-2615-343D70A8408F}"/>
              </a:ext>
            </a:extLst>
          </p:cNvPr>
          <p:cNvSpPr txBox="1"/>
          <p:nvPr/>
        </p:nvSpPr>
        <p:spPr>
          <a:xfrm>
            <a:off x="334979" y="2402394"/>
            <a:ext cx="108732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Uživatelský účet a správně nastavená přístupová práva chrání data </a:t>
            </a:r>
            <a:r>
              <a:rPr lang="cs-CZ" b="1" dirty="0"/>
              <a:t>před neoprávněnými změnami</a:t>
            </a:r>
            <a:r>
              <a:rPr lang="cs-CZ" dirty="0"/>
              <a:t>.</a:t>
            </a:r>
          </a:p>
          <a:p>
            <a:r>
              <a:rPr lang="cs-CZ" b="1" dirty="0"/>
              <a:t>Příklad:</a:t>
            </a:r>
            <a:r>
              <a:rPr lang="cs-CZ" dirty="0"/>
              <a:t> Pokud by někdo získal přístup k účtu lékaře, mohl by bez oprávnění změnit údaj o alergii v kartě pacienta. Lékař, který by se na tento údaj později spoléhal, by mohl zvolit nevhodný lék.</a:t>
            </a:r>
          </a:p>
          <a:p>
            <a:endParaRPr lang="cs-CZ" b="1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AA712CD-D0EE-FF15-7FE3-99C2C6419A70}"/>
              </a:ext>
            </a:extLst>
          </p:cNvPr>
          <p:cNvSpPr txBox="1"/>
          <p:nvPr/>
        </p:nvSpPr>
        <p:spPr>
          <a:xfrm>
            <a:off x="334979" y="3410817"/>
            <a:ext cx="2218098" cy="38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Ochrana uživatele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EA1CE799-830C-E948-2AA9-760D036E055B}"/>
              </a:ext>
            </a:extLst>
          </p:cNvPr>
          <p:cNvSpPr txBox="1"/>
          <p:nvPr/>
        </p:nvSpPr>
        <p:spPr>
          <a:xfrm>
            <a:off x="334979" y="3812812"/>
            <a:ext cx="113349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Zabezpečení uživatelského účtu chrání také jeho vlastníka.</a:t>
            </a:r>
            <a:r>
              <a:rPr lang="cs-CZ" dirty="0"/>
              <a:t> Informační systémy zpravidla zaznamenávají, který účet provedl určitou operaci. Pokud uživatel nechá svůj účet přihlášený bez dozoru, může jej někdo jiný zneužít a vystupovat pod jeho jménem. Při vyšetřování incidentu je pak nutné zjistit, kdo operaci skutečně provedl a zda vlastník účtu dodržel pravidla zabezpečení.</a:t>
            </a:r>
          </a:p>
        </p:txBody>
      </p:sp>
    </p:spTree>
    <p:extLst>
      <p:ext uri="{BB962C8B-B14F-4D97-AF65-F5344CB8AC3E}">
        <p14:creationId xmlns:p14="http://schemas.microsoft.com/office/powerpoint/2010/main" val="25302153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4FBF49-F5C6-A92A-4199-EEC89DEF2DDA}"/>
              </a:ext>
            </a:extLst>
          </p:cNvPr>
          <p:cNvSpPr txBox="1"/>
          <p:nvPr/>
        </p:nvSpPr>
        <p:spPr>
          <a:xfrm>
            <a:off x="298765" y="316871"/>
            <a:ext cx="2109458" cy="371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Přístupová práva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B3FFBEBF-DFDA-31C2-4229-95257AB4CD84}"/>
              </a:ext>
            </a:extLst>
          </p:cNvPr>
          <p:cNvSpPr txBox="1"/>
          <p:nvPr/>
        </p:nvSpPr>
        <p:spPr>
          <a:xfrm>
            <a:off x="298765" y="887240"/>
            <a:ext cx="6029608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Základní přístupová práva k datům</a:t>
            </a:r>
          </a:p>
          <a:p>
            <a:endParaRPr lang="cs-CZ" dirty="0"/>
          </a:p>
          <a:p>
            <a:pPr marL="285750" lvl="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Čtení</a:t>
            </a:r>
            <a:r>
              <a:rPr lang="cs-CZ" dirty="0"/>
              <a:t> – umožňuje údaje zobrazit.</a:t>
            </a:r>
          </a:p>
          <a:p>
            <a:pPr marL="285750" lvl="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Zápis (úprava)</a:t>
            </a:r>
            <a:r>
              <a:rPr lang="cs-CZ" dirty="0"/>
              <a:t> – umožňuje údaje přidávat nebo měnit.</a:t>
            </a:r>
          </a:p>
          <a:p>
            <a:pPr marL="285750" lvl="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Mazání</a:t>
            </a:r>
            <a:r>
              <a:rPr lang="cs-CZ" dirty="0"/>
              <a:t> – umožňuje údaje odstranit.</a:t>
            </a:r>
          </a:p>
          <a:p>
            <a:pPr marL="285750" lvl="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Správa přístupových práv</a:t>
            </a:r>
            <a:r>
              <a:rPr lang="cs-CZ" dirty="0"/>
              <a:t> – umožňuje určovat, kteří uživatelé mají k údajům přístup a co s nimi mohou dělat.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cs-CZ" b="1" dirty="0"/>
          </a:p>
          <a:p>
            <a:r>
              <a:rPr lang="cs-CZ" b="1" dirty="0"/>
              <a:t>Uživatel může mít více práv současně.</a:t>
            </a:r>
            <a:r>
              <a:rPr lang="cs-CZ" dirty="0"/>
              <a:t> Například lékař může údaje v kartě pacienta číst a doplňovat, aniž by měl právo záznamy mazat.</a:t>
            </a:r>
          </a:p>
          <a:p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931712A5-F807-8417-F7ED-112338130D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0925" y="803072"/>
            <a:ext cx="4068153" cy="5083378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B7EA7076-D6AC-4605-F004-37A582CEE11C}"/>
              </a:ext>
            </a:extLst>
          </p:cNvPr>
          <p:cNvSpPr txBox="1"/>
          <p:nvPr/>
        </p:nvSpPr>
        <p:spPr>
          <a:xfrm>
            <a:off x="7400925" y="5693885"/>
            <a:ext cx="45918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Lékař může údaje na kartě pacienta  </a:t>
            </a:r>
            <a:r>
              <a:rPr lang="cs-CZ" b="1" dirty="0"/>
              <a:t>číst a upravovat</a:t>
            </a:r>
            <a:r>
              <a:rPr lang="cs-CZ" dirty="0"/>
              <a:t>, ale nemá automaticky právo je </a:t>
            </a:r>
            <a:r>
              <a:rPr lang="cs-CZ" b="1" dirty="0"/>
              <a:t>mazat nebo měnit přístupová práva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247892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DA9AAA-7246-E6B7-958D-5DC534ED1D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3571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1190</Words>
  <Application>Microsoft Office PowerPoint</Application>
  <PresentationFormat>Širokoúhlá obrazovka</PresentationFormat>
  <Paragraphs>87</Paragraphs>
  <Slides>13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Aptos</vt:lpstr>
      <vt:lpstr>Aptos Display</vt:lpstr>
      <vt:lpstr>Arial</vt:lpstr>
      <vt:lpstr>Calibri Light</vt:lpstr>
      <vt:lpstr>Motiv Office</vt:lpstr>
      <vt:lpstr>Informační systém INV 204 2. ročník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ucebna 14</dc:creator>
  <cp:lastModifiedBy>Karel Sixl</cp:lastModifiedBy>
  <cp:revision>15</cp:revision>
  <dcterms:created xsi:type="dcterms:W3CDTF">2026-09-21T11:08:49Z</dcterms:created>
  <dcterms:modified xsi:type="dcterms:W3CDTF">2026-10-01T12:02:23Z</dcterms:modified>
</cp:coreProperties>
</file>