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1" r:id="rId3"/>
    <p:sldId id="312" r:id="rId4"/>
    <p:sldId id="313" r:id="rId5"/>
    <p:sldId id="314" r:id="rId6"/>
    <p:sldId id="269" r:id="rId7"/>
    <p:sldId id="281" r:id="rId8"/>
    <p:sldId id="293" r:id="rId9"/>
    <p:sldId id="315" r:id="rId10"/>
    <p:sldId id="316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094D66-B618-24E3-FA15-B3EEB2F273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52AB23F-5A36-3AA2-EB76-A0A031827A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5B7F793-E549-E7E2-6A14-36662EB3D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D9CD46-E22F-965C-BA64-31216F384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439C5C2-2A5F-28AD-B74F-9ABDBB273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186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9024B4A-442F-0E40-6D51-C72F72638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9FDD913-002E-FAEF-BFB0-CD728972BB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A490CC-9CF8-63D5-BEE3-CACAC0E89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DF9C0F1-6A25-D37C-8EDF-7FF7F090E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66F01C1-6567-22C2-8F68-782A6061E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510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58EE22-E841-0CB4-6015-52E4F3C14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2787B78-2D61-9D6A-860D-96186A3904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C37CA6D-74DA-917D-91C4-ECA10195A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EF00ECB-4497-564E-F0DF-1A5BD8C71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E41178B-BFC7-FD45-A9B5-6E5282315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903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9BCCA6-0944-B89C-D3B2-9945DBA5B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31D94B-D69F-E892-E3FB-A8F60AC97B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65293BD-E48C-661E-C427-11E0EAD5E6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1CAB116-8E1B-B8F3-B12D-08AC8F5A0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C267AFE-A8A0-D884-1196-2C0309AA7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6FC26BD-E2F5-265B-83B2-1FDD44EA0D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0152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E6AE3B-4850-DA82-7BF8-0DE0B6EEB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05A8CF3-A608-FDAE-8E27-FED1A1C3AA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154E7E9-0896-DC5C-17CB-5537B72DFB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857EF3A-80EA-FF87-591E-5F4CF12370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80426A3-494E-334E-ABC1-F06DE89014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A9827E3-4697-2DC4-DE9E-482F8A046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960807E-5798-F6C4-414A-539BD5091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BCF1FF6-EE2C-C238-63F8-E8C61D2F6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49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C9E23E-BF8B-9E49-F644-5921E35C9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0A83325-AC51-B9AC-2998-036EA6DB6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2CD130-8388-94D6-EAFB-98E084F34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2EE01719-9363-1B0E-7FE3-2AD8FB0E4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181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76FD391-DD42-7415-3935-818BCAB66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9D8EB867-4CB4-15E0-0335-2FA4189C1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B4E6543-FCBD-132A-86C2-CC2999A30A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303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E67C15-99BE-96D3-2B69-A8654A97E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D34494C-5361-C48C-D8D0-60B36E45BB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56A3632-C9DD-F090-5FC2-9BAFB5B58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981B3B0-AF92-E20D-4D4B-1458CEA60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0C299E3-9DB5-A76C-1E33-A77F7F1EB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693C5C-039C-594E-3532-DB2761379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693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14F11C-42B2-04E9-D621-6D9B49CF8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A4E22C9-31DC-835B-2438-86E1198529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AA9CF76-FCDB-1605-DEB2-551BF71153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54A7A0A-4EAE-CB72-180C-D41E9A1F3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BAA7479-33AF-EB51-4BBA-C5933C7F5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48B0C61-C24B-F159-C09B-4C804C43F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4823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71E671-9614-7F1D-BC46-39A2FF03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DBA1476-741C-B338-07D6-C0E474C7A7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3449CD-A425-B821-8957-37D4A71BE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3D4371-73E2-39C6-722A-A4781B2B7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BE929C4-BDC3-E3FC-49BA-8353289AD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770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9BF8D4E3-7F30-1EAF-BEBF-8EB80CC828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41D543F-4395-A7D2-FDD5-75F4C41203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85896E-A8EB-9AC3-9E1B-1EB1E93E6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EA8402-B620-F9DD-2CBB-7D1457B22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15B8496-01F7-A350-E6C0-57C21D99A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601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4C3C938-4A53-2E79-6C55-9ABCB66F2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ABDF87E-13C5-C75A-4347-BE2B7578A7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FBDBAC5-4D87-A594-2095-7F57AAEDAA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7301F-DF04-4237-8B54-A0C22A9CF844}" type="datetimeFigureOut">
              <a:rPr lang="cs-CZ" smtClean="0"/>
              <a:t>16.05.2026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1E4D1D-A25F-CA07-E9A8-8AEF705C35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7C5702E-E68F-F660-123F-3F5E6CBD70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6F3EE-A438-447F-94E7-6678A768FBD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3557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7.xml"/><Relationship Id="rId4" Type="http://schemas.openxmlformats.org/officeDocument/2006/relationships/image" Target="NUL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1" Type="http://schemas.openxmlformats.org/officeDocument/2006/relationships/slideLayout" Target="../slideLayouts/slideLayout7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FBEAC1-A063-C201-FCC0-1DFCCB1156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47031"/>
            <a:ext cx="9144000" cy="2227262"/>
          </a:xfrm>
        </p:spPr>
        <p:txBody>
          <a:bodyPr>
            <a:normAutofit/>
          </a:bodyPr>
          <a:lstStyle/>
          <a:p>
            <a:r>
              <a:rPr lang="cs-CZ" sz="4800" dirty="0"/>
              <a:t>Odvození rovnice pro tlak ideálního plynu</a:t>
            </a:r>
            <a:br>
              <a:rPr lang="cs-CZ" sz="4800" dirty="0"/>
            </a:br>
            <a:r>
              <a:rPr lang="cs-CZ" sz="4800" dirty="0" err="1"/>
              <a:t>Fyz</a:t>
            </a:r>
            <a:r>
              <a:rPr lang="cs-CZ" sz="4800" dirty="0"/>
              <a:t> 83 - 1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A41716A-D1D0-6264-4124-4E548614C8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76537" y="3973513"/>
            <a:ext cx="6638925" cy="1655762"/>
          </a:xfrm>
        </p:spPr>
        <p:txBody>
          <a:bodyPr/>
          <a:lstStyle/>
          <a:p>
            <a:r>
              <a:rPr lang="cs-CZ" dirty="0"/>
              <a:t>Odvození základní rovnice pro tlak ideálního plynu</a:t>
            </a:r>
          </a:p>
          <a:p>
            <a:r>
              <a:rPr lang="cs-CZ" dirty="0"/>
              <a:t>Tlak ideálního plynu – výpočet z hustoty plynu</a:t>
            </a:r>
          </a:p>
          <a:p>
            <a:r>
              <a:rPr lang="cs-CZ" dirty="0"/>
              <a:t>Příklady</a:t>
            </a:r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D37E7908-A7E6-A2AA-09B1-4369E3F574E9}"/>
              </a:ext>
            </a:extLst>
          </p:cNvPr>
          <p:cNvGrpSpPr/>
          <p:nvPr/>
        </p:nvGrpSpPr>
        <p:grpSpPr>
          <a:xfrm>
            <a:off x="4295999" y="454204"/>
            <a:ext cx="3600001" cy="900000"/>
            <a:chOff x="5375920" y="674864"/>
            <a:chExt cx="4750522" cy="1130585"/>
          </a:xfrm>
        </p:grpSpPr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00DA4078-0990-65A6-2B66-CC9CE9D1239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F018A610-BDB8-1D00-843E-A85AD76AB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  <p:sp>
        <p:nvSpPr>
          <p:cNvPr id="7" name="TextovéPole 6">
            <a:extLst>
              <a:ext uri="{FF2B5EF4-FFF2-40B4-BE49-F238E27FC236}">
                <a16:creationId xmlns:a16="http://schemas.microsoft.com/office/drawing/2014/main" id="{F787A02D-CE74-60B7-5D53-42A9208E8F8A}"/>
              </a:ext>
            </a:extLst>
          </p:cNvPr>
          <p:cNvSpPr txBox="1"/>
          <p:nvPr/>
        </p:nvSpPr>
        <p:spPr>
          <a:xfrm>
            <a:off x="771525" y="5886450"/>
            <a:ext cx="1247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16. 5. 2026</a:t>
            </a:r>
          </a:p>
        </p:txBody>
      </p:sp>
    </p:spTree>
    <p:extLst>
      <p:ext uri="{BB962C8B-B14F-4D97-AF65-F5344CB8AC3E}">
        <p14:creationId xmlns:p14="http://schemas.microsoft.com/office/powerpoint/2010/main" val="3090457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ovéPole 30">
            <a:extLst>
              <a:ext uri="{FF2B5EF4-FFF2-40B4-BE49-F238E27FC236}">
                <a16:creationId xmlns:a16="http://schemas.microsoft.com/office/drawing/2014/main" id="{D8B92865-D683-F162-F1D8-28D70E26DF50}"/>
              </a:ext>
            </a:extLst>
          </p:cNvPr>
          <p:cNvSpPr txBox="1"/>
          <p:nvPr/>
        </p:nvSpPr>
        <p:spPr>
          <a:xfrm>
            <a:off x="5102753" y="746770"/>
            <a:ext cx="61861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 nádobě o objemu V je N molekul ideálního plynu, které se pohybují neuspořádaným pohybem do všech směrů a narážení na stěny nádoby. </a:t>
            </a:r>
          </a:p>
        </p:txBody>
      </p:sp>
      <p:grpSp>
        <p:nvGrpSpPr>
          <p:cNvPr id="99" name="Skupina 98">
            <a:extLst>
              <a:ext uri="{FF2B5EF4-FFF2-40B4-BE49-F238E27FC236}">
                <a16:creationId xmlns:a16="http://schemas.microsoft.com/office/drawing/2014/main" id="{3B51A089-D650-56BC-598D-3F1538433D1A}"/>
              </a:ext>
            </a:extLst>
          </p:cNvPr>
          <p:cNvGrpSpPr/>
          <p:nvPr/>
        </p:nvGrpSpPr>
        <p:grpSpPr>
          <a:xfrm>
            <a:off x="5178953" y="1828220"/>
            <a:ext cx="5860111" cy="1505778"/>
            <a:chOff x="5178953" y="1828220"/>
            <a:chExt cx="5860111" cy="1505778"/>
          </a:xfrm>
        </p:grpSpPr>
        <p:sp>
          <p:nvSpPr>
            <p:cNvPr id="32" name="TextovéPole 31">
              <a:extLst>
                <a:ext uri="{FF2B5EF4-FFF2-40B4-BE49-F238E27FC236}">
                  <a16:creationId xmlns:a16="http://schemas.microsoft.com/office/drawing/2014/main" id="{CEF11CAB-A05F-FBA2-E1C7-90D5AE14BF2E}"/>
                </a:ext>
              </a:extLst>
            </p:cNvPr>
            <p:cNvSpPr txBox="1"/>
            <p:nvPr/>
          </p:nvSpPr>
          <p:spPr>
            <a:xfrm>
              <a:off x="5178953" y="1828220"/>
              <a:ext cx="5860111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Směry pohybů jsou rovnoměrně rozdělené.</a:t>
              </a:r>
            </a:p>
            <a:p>
              <a:endParaRPr lang="cs-CZ" sz="600" dirty="0"/>
            </a:p>
            <a:p>
              <a:r>
                <a:rPr lang="cs-CZ" dirty="0"/>
                <a:t>Přibližně jedna třetina se pohybuje v obou směrech osy x</a:t>
              </a:r>
            </a:p>
            <a:p>
              <a:endParaRPr lang="cs-CZ" sz="600" dirty="0"/>
            </a:p>
            <a:p>
              <a:r>
                <a:rPr lang="cs-CZ" dirty="0"/>
                <a:t>Jedna třetina v obou směrech osy y</a:t>
              </a:r>
            </a:p>
            <a:p>
              <a:endParaRPr lang="cs-CZ" sz="600" dirty="0"/>
            </a:p>
            <a:p>
              <a:r>
                <a:rPr lang="cs-CZ" dirty="0"/>
                <a:t>jedna třetina v obou směrech osy z</a:t>
              </a:r>
            </a:p>
          </p:txBody>
        </p:sp>
        <p:cxnSp>
          <p:nvCxnSpPr>
            <p:cNvPr id="55" name="Přímá spojnice se šipkou 54">
              <a:extLst>
                <a:ext uri="{FF2B5EF4-FFF2-40B4-BE49-F238E27FC236}">
                  <a16:creationId xmlns:a16="http://schemas.microsoft.com/office/drawing/2014/main" id="{A6731F1A-58D3-110A-5AD6-7D4EFEC999C4}"/>
                </a:ext>
              </a:extLst>
            </p:cNvPr>
            <p:cNvCxnSpPr/>
            <p:nvPr/>
          </p:nvCxnSpPr>
          <p:spPr>
            <a:xfrm>
              <a:off x="10679064" y="2406552"/>
              <a:ext cx="360000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Přímá spojnice se šipkou 55">
              <a:extLst>
                <a:ext uri="{FF2B5EF4-FFF2-40B4-BE49-F238E27FC236}">
                  <a16:creationId xmlns:a16="http://schemas.microsoft.com/office/drawing/2014/main" id="{41324469-57DA-21A3-7F37-636F3B31FFFF}"/>
                </a:ext>
              </a:extLst>
            </p:cNvPr>
            <p:cNvCxnSpPr>
              <a:cxnSpLocks/>
            </p:cNvCxnSpPr>
            <p:nvPr/>
          </p:nvCxnSpPr>
          <p:spPr>
            <a:xfrm rot="2700000">
              <a:off x="8944853" y="2635878"/>
              <a:ext cx="0" cy="360000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Přímá spojnice se šipkou 56">
              <a:extLst>
                <a:ext uri="{FF2B5EF4-FFF2-40B4-BE49-F238E27FC236}">
                  <a16:creationId xmlns:a16="http://schemas.microsoft.com/office/drawing/2014/main" id="{C2C6C341-D04D-2381-50EC-E94FAAB540BC}"/>
                </a:ext>
              </a:extLst>
            </p:cNvPr>
            <p:cNvCxnSpPr/>
            <p:nvPr/>
          </p:nvCxnSpPr>
          <p:spPr>
            <a:xfrm>
              <a:off x="9072132" y="2973998"/>
              <a:ext cx="0" cy="360000"/>
            </a:xfrm>
            <a:prstGeom prst="straightConnector1">
              <a:avLst/>
            </a:prstGeom>
            <a:ln w="38100">
              <a:solidFill>
                <a:srgbClr val="FF0000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7" name="Obrázek 96">
            <a:extLst>
              <a:ext uri="{FF2B5EF4-FFF2-40B4-BE49-F238E27FC236}">
                <a16:creationId xmlns:a16="http://schemas.microsoft.com/office/drawing/2014/main" id="{580242D4-7BC7-A523-64A9-B214E12CE4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95" y="868557"/>
            <a:ext cx="4549548" cy="47045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0" name="TextovéPole 99">
                <a:extLst>
                  <a:ext uri="{FF2B5EF4-FFF2-40B4-BE49-F238E27FC236}">
                    <a16:creationId xmlns:a16="http://schemas.microsoft.com/office/drawing/2014/main" id="{78B25F72-B104-0349-8C70-D4E40092D065}"/>
                  </a:ext>
                </a:extLst>
              </p:cNvPr>
              <p:cNvSpPr txBox="1"/>
              <p:nvPr/>
            </p:nvSpPr>
            <p:spPr>
              <a:xfrm>
                <a:off x="5276850" y="3609975"/>
                <a:ext cx="6677023" cy="19421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jednu stěnu, například na červenou stěnu nádoby, tedy nárazy molekul pohybujících se ve směru kladné osy x,  z celkového počtu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molekul v nádobě naráží přibližně polovina jedné třetiny molekul pohybujících se ve směru osy x, tedy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0" name="TextovéPole 99">
                <a:extLst>
                  <a:ext uri="{FF2B5EF4-FFF2-40B4-BE49-F238E27FC236}">
                    <a16:creationId xmlns:a16="http://schemas.microsoft.com/office/drawing/2014/main" id="{78B25F72-B104-0349-8C70-D4E40092D0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6850" y="3609975"/>
                <a:ext cx="6677023" cy="1942135"/>
              </a:xfrm>
              <a:prstGeom prst="rect">
                <a:avLst/>
              </a:prstGeom>
              <a:blipFill>
                <a:blip r:embed="rId3"/>
                <a:stretch>
                  <a:fillRect l="-822" t="-15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1" name="TextovéPole 100">
            <a:extLst>
              <a:ext uri="{FF2B5EF4-FFF2-40B4-BE49-F238E27FC236}">
                <a16:creationId xmlns:a16="http://schemas.microsoft.com/office/drawing/2014/main" id="{0A1834A8-1728-7E05-5DFC-2EF6403F8878}"/>
              </a:ext>
            </a:extLst>
          </p:cNvPr>
          <p:cNvSpPr txBox="1"/>
          <p:nvPr/>
        </p:nvSpPr>
        <p:spPr>
          <a:xfrm>
            <a:off x="314325" y="142875"/>
            <a:ext cx="993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základní rovnice pro tlak ideálního plynu – 1. část, počet molekul narážejících na jednu stěnu </a:t>
            </a:r>
          </a:p>
        </p:txBody>
      </p:sp>
    </p:spTree>
    <p:extLst>
      <p:ext uri="{BB962C8B-B14F-4D97-AF65-F5344CB8AC3E}">
        <p14:creationId xmlns:p14="http://schemas.microsoft.com/office/powerpoint/2010/main" val="3915067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Skupina 26">
            <a:extLst>
              <a:ext uri="{FF2B5EF4-FFF2-40B4-BE49-F238E27FC236}">
                <a16:creationId xmlns:a16="http://schemas.microsoft.com/office/drawing/2014/main" id="{A3397F3D-0400-D3EF-B08D-0C28051535F2}"/>
              </a:ext>
            </a:extLst>
          </p:cNvPr>
          <p:cNvGrpSpPr/>
          <p:nvPr/>
        </p:nvGrpSpPr>
        <p:grpSpPr>
          <a:xfrm>
            <a:off x="555336" y="533400"/>
            <a:ext cx="4363870" cy="4505325"/>
            <a:chOff x="555336" y="533400"/>
            <a:chExt cx="4363870" cy="4505325"/>
          </a:xfrm>
        </p:grpSpPr>
        <p:grpSp>
          <p:nvGrpSpPr>
            <p:cNvPr id="21" name="Skupina 20">
              <a:extLst>
                <a:ext uri="{FF2B5EF4-FFF2-40B4-BE49-F238E27FC236}">
                  <a16:creationId xmlns:a16="http://schemas.microsoft.com/office/drawing/2014/main" id="{B02FB90E-7A60-9943-8A1B-7D3782016DA4}"/>
                </a:ext>
              </a:extLst>
            </p:cNvPr>
            <p:cNvGrpSpPr/>
            <p:nvPr/>
          </p:nvGrpSpPr>
          <p:grpSpPr>
            <a:xfrm>
              <a:off x="555336" y="533400"/>
              <a:ext cx="4363870" cy="4505325"/>
              <a:chOff x="555336" y="533400"/>
              <a:chExt cx="4363870" cy="4505325"/>
            </a:xfrm>
          </p:grpSpPr>
          <p:pic>
            <p:nvPicPr>
              <p:cNvPr id="13" name="Obrázek 12">
                <a:extLst>
                  <a:ext uri="{FF2B5EF4-FFF2-40B4-BE49-F238E27FC236}">
                    <a16:creationId xmlns:a16="http://schemas.microsoft.com/office/drawing/2014/main" id="{0CB3E89F-A24B-8475-3161-2992DE23B3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5336" y="533400"/>
                <a:ext cx="4363870" cy="4505325"/>
              </a:xfrm>
              <a:prstGeom prst="rect">
                <a:avLst/>
              </a:prstGeom>
            </p:spPr>
          </p:pic>
          <p:cxnSp>
            <p:nvCxnSpPr>
              <p:cNvPr id="15" name="Přímá spojnice 14">
                <a:extLst>
                  <a:ext uri="{FF2B5EF4-FFF2-40B4-BE49-F238E27FC236}">
                    <a16:creationId xmlns:a16="http://schemas.microsoft.com/office/drawing/2014/main" id="{5C898B1E-0363-6F88-20BB-B0374A0940E1}"/>
                  </a:ext>
                </a:extLst>
              </p:cNvPr>
              <p:cNvCxnSpPr/>
              <p:nvPr/>
            </p:nvCxnSpPr>
            <p:spPr>
              <a:xfrm flipV="1">
                <a:off x="2276475" y="1371600"/>
                <a:ext cx="838200" cy="5715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nice 15">
                <a:extLst>
                  <a:ext uri="{FF2B5EF4-FFF2-40B4-BE49-F238E27FC236}">
                    <a16:creationId xmlns:a16="http://schemas.microsoft.com/office/drawing/2014/main" id="{EBF2433F-2F70-496D-7518-C388501AD1BB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2318171" y="3790950"/>
                <a:ext cx="796504" cy="600075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nice 19">
                <a:extLst>
                  <a:ext uri="{FF2B5EF4-FFF2-40B4-BE49-F238E27FC236}">
                    <a16:creationId xmlns:a16="http://schemas.microsoft.com/office/drawing/2014/main" id="{59547D3B-C204-50B6-0762-87C5C6D6A511}"/>
                  </a:ext>
                </a:extLst>
              </p:cNvPr>
              <p:cNvCxnSpPr/>
              <p:nvPr/>
            </p:nvCxnSpPr>
            <p:spPr>
              <a:xfrm>
                <a:off x="3114675" y="1381125"/>
                <a:ext cx="0" cy="241935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2" name="Levá složená závorka 21">
              <a:extLst>
                <a:ext uri="{FF2B5EF4-FFF2-40B4-BE49-F238E27FC236}">
                  <a16:creationId xmlns:a16="http://schemas.microsoft.com/office/drawing/2014/main" id="{3A5039E7-1B2B-659F-7B8D-13C37F16E552}"/>
                </a:ext>
              </a:extLst>
            </p:cNvPr>
            <p:cNvSpPr/>
            <p:nvPr/>
          </p:nvSpPr>
          <p:spPr>
            <a:xfrm rot="16200000">
              <a:off x="2681474" y="4027199"/>
              <a:ext cx="216000" cy="102600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B0BA5919-D7C2-F952-3851-6227F3EAC15D}"/>
                    </a:ext>
                  </a:extLst>
                </p:cNvPr>
                <p:cNvSpPr txBox="1"/>
                <p:nvPr/>
              </p:nvSpPr>
              <p:spPr>
                <a:xfrm>
                  <a:off x="2277032" y="4619009"/>
                  <a:ext cx="108520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B0BA5919-D7C2-F952-3851-6227F3EAC15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77032" y="4619009"/>
                  <a:ext cx="1085201" cy="369332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4" name="TextovéPole 23">
              <a:extLst>
                <a:ext uri="{FF2B5EF4-FFF2-40B4-BE49-F238E27FC236}">
                  <a16:creationId xmlns:a16="http://schemas.microsoft.com/office/drawing/2014/main" id="{A4378DEB-87DD-A03C-284E-12E00DFC3861}"/>
                </a:ext>
              </a:extLst>
            </p:cNvPr>
            <p:cNvSpPr txBox="1"/>
            <p:nvPr/>
          </p:nvSpPr>
          <p:spPr>
            <a:xfrm rot="19465816">
              <a:off x="3284449" y="2739903"/>
              <a:ext cx="1026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100" dirty="0"/>
                <a:t>Stěna nádoby</a:t>
              </a:r>
            </a:p>
            <a:p>
              <a:r>
                <a:rPr lang="cs-CZ" sz="1100" dirty="0"/>
                <a:t>o obsahu S</a:t>
              </a:r>
            </a:p>
          </p:txBody>
        </p:sp>
        <p:cxnSp>
          <p:nvCxnSpPr>
            <p:cNvPr id="26" name="Přímá spojnice 25">
              <a:extLst>
                <a:ext uri="{FF2B5EF4-FFF2-40B4-BE49-F238E27FC236}">
                  <a16:creationId xmlns:a16="http://schemas.microsoft.com/office/drawing/2014/main" id="{7FAE8478-2173-F3C5-C2AF-81922489F99F}"/>
                </a:ext>
              </a:extLst>
            </p:cNvPr>
            <p:cNvCxnSpPr/>
            <p:nvPr/>
          </p:nvCxnSpPr>
          <p:spPr>
            <a:xfrm>
              <a:off x="3302474" y="1943100"/>
              <a:ext cx="0" cy="244792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8" name="TextovéPole 27">
            <a:extLst>
              <a:ext uri="{FF2B5EF4-FFF2-40B4-BE49-F238E27FC236}">
                <a16:creationId xmlns:a16="http://schemas.microsoft.com/office/drawing/2014/main" id="{50E72D26-B25D-1BDF-5DC1-A4D14129AA21}"/>
              </a:ext>
            </a:extLst>
          </p:cNvPr>
          <p:cNvSpPr txBox="1"/>
          <p:nvPr/>
        </p:nvSpPr>
        <p:spPr>
          <a:xfrm>
            <a:off x="4919206" y="533400"/>
            <a:ext cx="4081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Hustota molekul v jednotkovém objemu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8EE24A3F-CA37-F182-CB12-F6A2A5BDB362}"/>
                  </a:ext>
                </a:extLst>
              </p:cNvPr>
              <p:cNvSpPr txBox="1"/>
              <p:nvPr/>
            </p:nvSpPr>
            <p:spPr>
              <a:xfrm>
                <a:off x="4919206" y="902732"/>
                <a:ext cx="6569364" cy="1164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Jestliže se v objemu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 nachází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 molekul, potom v jednotkovém objemu *) se nachází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9" name="TextovéPole 28">
                <a:extLst>
                  <a:ext uri="{FF2B5EF4-FFF2-40B4-BE49-F238E27FC236}">
                    <a16:creationId xmlns:a16="http://schemas.microsoft.com/office/drawing/2014/main" id="{8EE24A3F-CA37-F182-CB12-F6A2A5BDB3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9206" y="902732"/>
                <a:ext cx="6569364" cy="1164934"/>
              </a:xfrm>
              <a:prstGeom prst="rect">
                <a:avLst/>
              </a:prstGeom>
              <a:blipFill>
                <a:blip r:embed="rId4"/>
                <a:stretch>
                  <a:fillRect l="-835" t="-26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A1BC1CCA-4B73-B766-062D-B846808E6C83}"/>
                  </a:ext>
                </a:extLst>
              </p:cNvPr>
              <p:cNvSpPr txBox="1"/>
              <p:nvPr/>
            </p:nvSpPr>
            <p:spPr>
              <a:xfrm>
                <a:off x="552450" y="5424241"/>
                <a:ext cx="4286250" cy="66999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*) Jednotkový objem je objem o obsahu 1.</a:t>
                </a:r>
              </a:p>
              <a:p>
                <a:r>
                  <a:rPr lang="cs-CZ" dirty="0"/>
                  <a:t>     Jednotkou objemu je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cs-CZ" dirty="0"/>
                  <a:t>. </a:t>
                </a:r>
              </a:p>
            </p:txBody>
          </p:sp>
        </mc:Choice>
        <mc:Fallback xmlns="">
          <p:sp>
            <p:nvSpPr>
              <p:cNvPr id="30" name="TextovéPole 29">
                <a:extLst>
                  <a:ext uri="{FF2B5EF4-FFF2-40B4-BE49-F238E27FC236}">
                    <a16:creationId xmlns:a16="http://schemas.microsoft.com/office/drawing/2014/main" id="{A1BC1CCA-4B73-B766-062D-B846808E6C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450" y="5424241"/>
                <a:ext cx="4286250" cy="669992"/>
              </a:xfrm>
              <a:prstGeom prst="rect">
                <a:avLst/>
              </a:prstGeom>
              <a:blipFill>
                <a:blip r:embed="rId5"/>
                <a:stretch>
                  <a:fillRect l="-1135" t="-4464" b="-8929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41A8F6F8-0B20-705D-ED6F-F2A118DAF9A9}"/>
                  </a:ext>
                </a:extLst>
              </p:cNvPr>
              <p:cNvSpPr txBox="1"/>
              <p:nvPr/>
            </p:nvSpPr>
            <p:spPr>
              <a:xfrm>
                <a:off x="4919206" y="2221468"/>
                <a:ext cx="58197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Počet molekul narážející na stěnu o obsahu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𝑺</m:t>
                    </m:r>
                  </m:oMath>
                </a14:m>
                <a:r>
                  <a:rPr lang="cs-CZ" b="1" dirty="0"/>
                  <a:t> za dobu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𝒕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31" name="TextovéPole 30">
                <a:extLst>
                  <a:ext uri="{FF2B5EF4-FFF2-40B4-BE49-F238E27FC236}">
                    <a16:creationId xmlns:a16="http://schemas.microsoft.com/office/drawing/2014/main" id="{41A8F6F8-0B20-705D-ED6F-F2A118DAF9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9206" y="2221468"/>
                <a:ext cx="5819775" cy="369332"/>
              </a:xfrm>
              <a:prstGeom prst="rect">
                <a:avLst/>
              </a:prstGeom>
              <a:blipFill>
                <a:blip r:embed="rId6"/>
                <a:stretch>
                  <a:fillRect l="-942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02158ECB-BCAD-6857-4101-9F34FEC39C7F}"/>
                  </a:ext>
                </a:extLst>
              </p:cNvPr>
              <p:cNvSpPr txBox="1"/>
              <p:nvPr/>
            </p:nvSpPr>
            <p:spPr>
              <a:xfrm>
                <a:off x="4966832" y="2590800"/>
                <a:ext cx="6901318" cy="242489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Molekuly, které se pohybují stejnou rychlostí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dirty="0"/>
                  <a:t> a za dobu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narážejí na stěnu o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se nacházejí v  maximální vzdálenosti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od této stěny ve směru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/>
                  <a:t>. Obsah části nádoby, ve které se nacházejí tyto částice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a počet molekul nacházejících se v tomto prostoru a pohybujících se ve směru osy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cs-CZ" dirty="0"/>
                  <a:t>e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´=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𝑉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𝑥</m:t>
                            </m:r>
                          </m:sub>
                        </m:sSub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6</m:t>
                            </m:r>
                          </m:den>
                        </m:f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  **)</a:t>
                </a:r>
              </a:p>
            </p:txBody>
          </p:sp>
        </mc:Choice>
        <mc:Fallback xmlns="">
          <p:sp>
            <p:nvSpPr>
              <p:cNvPr id="32" name="TextovéPole 31">
                <a:extLst>
                  <a:ext uri="{FF2B5EF4-FFF2-40B4-BE49-F238E27FC236}">
                    <a16:creationId xmlns:a16="http://schemas.microsoft.com/office/drawing/2014/main" id="{02158ECB-BCAD-6857-4101-9F34FEC39C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6832" y="2590800"/>
                <a:ext cx="6901318" cy="2424895"/>
              </a:xfrm>
              <a:prstGeom prst="rect">
                <a:avLst/>
              </a:prstGeom>
              <a:blipFill>
                <a:blip r:embed="rId7"/>
                <a:stretch>
                  <a:fillRect l="-795" t="-1256" b="-7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18CAD00E-266F-C589-A310-5EF768D5A4F0}"/>
                  </a:ext>
                </a:extLst>
              </p:cNvPr>
              <p:cNvSpPr txBox="1"/>
              <p:nvPr/>
            </p:nvSpPr>
            <p:spPr>
              <a:xfrm>
                <a:off x="5114925" y="5424241"/>
                <a:ext cx="6753225" cy="1200329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**)</a:t>
                </a:r>
              </a:p>
              <a:p>
                <a:r>
                  <a:rPr lang="cs-CZ" dirty="0"/>
                  <a:t>Součin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sub>
                    </m:sSub>
                  </m:oMath>
                </a14:m>
                <a:r>
                  <a:rPr lang="cs-CZ" dirty="0"/>
                  <a:t> udává počet molekul pohybujících se neuspořádaně všemi směry . Z toho jen šestina se pohybuje ve směru kolmém na stěnu o obsahu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a působí na ní tlakem.</a:t>
                </a:r>
              </a:p>
            </p:txBody>
          </p:sp>
        </mc:Choice>
        <mc:Fallback xmlns="">
          <p:sp>
            <p:nvSpPr>
              <p:cNvPr id="33" name="TextovéPole 32">
                <a:extLst>
                  <a:ext uri="{FF2B5EF4-FFF2-40B4-BE49-F238E27FC236}">
                    <a16:creationId xmlns:a16="http://schemas.microsoft.com/office/drawing/2014/main" id="{18CAD00E-266F-C589-A310-5EF768D5A4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4925" y="5424241"/>
                <a:ext cx="6753225" cy="1200329"/>
              </a:xfrm>
              <a:prstGeom prst="rect">
                <a:avLst/>
              </a:prstGeom>
              <a:blipFill>
                <a:blip r:embed="rId8"/>
                <a:stretch>
                  <a:fillRect l="-631" t="-2513" b="-6533"/>
                </a:stretch>
              </a:blipFill>
              <a:ln w="127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6138C04-51D7-3640-6A36-CE7F99CADA7B}"/>
                  </a:ext>
                </a:extLst>
              </p:cNvPr>
              <p:cNvSpPr txBox="1"/>
              <p:nvPr/>
            </p:nvSpPr>
            <p:spPr>
              <a:xfrm>
                <a:off x="314324" y="142875"/>
                <a:ext cx="1042465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Odvození základní rovnice pro tlak ideálního plynu – 2. část, počet molekul narážejících na stěnu o obsahu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𝑺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34" name="TextovéPole 33">
                <a:extLst>
                  <a:ext uri="{FF2B5EF4-FFF2-40B4-BE49-F238E27FC236}">
                    <a16:creationId xmlns:a16="http://schemas.microsoft.com/office/drawing/2014/main" id="{56138C04-51D7-3640-6A36-CE7F99CADA7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24" y="142875"/>
                <a:ext cx="10424655" cy="369332"/>
              </a:xfrm>
              <a:prstGeom prst="rect">
                <a:avLst/>
              </a:prstGeom>
              <a:blipFill>
                <a:blip r:embed="rId9"/>
                <a:stretch>
                  <a:fillRect l="-526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99008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55829C2-A02A-A313-35F4-C922CAB02980}"/>
              </a:ext>
            </a:extLst>
          </p:cNvPr>
          <p:cNvSpPr txBox="1"/>
          <p:nvPr/>
        </p:nvSpPr>
        <p:spPr>
          <a:xfrm>
            <a:off x="314324" y="142875"/>
            <a:ext cx="10963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základní rovnice pro tlak ideálního plynu – 3. část, změna hybnosti molekul po nárazu na stěnu nádoby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8971839-1A62-9AD0-098B-A8376C971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" y="683657"/>
            <a:ext cx="3805629" cy="3926443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0D8FB94-54A4-06B8-36FE-6449BCC4A361}"/>
              </a:ext>
            </a:extLst>
          </p:cNvPr>
          <p:cNvSpPr txBox="1"/>
          <p:nvPr/>
        </p:nvSpPr>
        <p:spPr>
          <a:xfrm>
            <a:off x="5010150" y="537541"/>
            <a:ext cx="5591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Změna hybnosti molekuly narážející na stěnu o obsahu 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9D75B85-099D-58C6-6F95-40BAE1CAA5E8}"/>
                  </a:ext>
                </a:extLst>
              </p:cNvPr>
              <p:cNvSpPr txBox="1"/>
              <p:nvPr/>
            </p:nvSpPr>
            <p:spPr>
              <a:xfrm>
                <a:off x="4110430" y="906873"/>
                <a:ext cx="7786296" cy="52331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/>
                  <a:t>Molekula o hmotnosti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sz="1600" dirty="0"/>
                  <a:t> a pohybující se rychlostí </a:t>
                </a:r>
                <a14:m>
                  <m:oMath xmlns:m="http://schemas.openxmlformats.org/officeDocument/2006/math">
                    <m:r>
                      <a:rPr lang="cs-CZ" sz="1600" i="1" dirty="0" smtClean="0">
                        <a:latin typeface="Cambria Math" panose="02040503050406030204" pitchFamily="18" charset="0"/>
                      </a:rPr>
                      <m:t>𝑣</m:t>
                    </m:r>
                  </m:oMath>
                </a14:m>
                <a:r>
                  <a:rPr lang="cs-CZ" sz="1600" dirty="0"/>
                  <a:t>, má při nárazu na stěnu nádoby hybnost </a:t>
                </a: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sz="16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sz="1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6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</m:acc>
                  </m:oMath>
                </a14:m>
                <a:r>
                  <a:rPr lang="cs-CZ" sz="1600" dirty="0"/>
                  <a:t>       (1)</a:t>
                </a:r>
              </a:p>
              <a:p>
                <a:pPr algn="ctr"/>
                <a:r>
                  <a:rPr lang="cs-CZ" sz="1600" dirty="0"/>
                  <a:t>! Hybnost je vektorová veličina, má tedy velikost a směr!</a:t>
                </a:r>
              </a:p>
              <a:p>
                <a:pPr algn="ctr"/>
                <a:endParaRPr lang="cs-CZ" sz="600" dirty="0"/>
              </a:p>
              <a:p>
                <a:r>
                  <a:rPr lang="cs-CZ" sz="1600" dirty="0"/>
                  <a:t>Po nárazu na stěnu se molekula od stěny pružně odrazí a změní se její hybnost</a:t>
                </a:r>
              </a:p>
              <a:p>
                <a:pPr algn="ctr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=−</m:t>
                    </m:r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   (2)</a:t>
                </a:r>
              </a:p>
              <a:p>
                <a:endParaRPr lang="cs-CZ" sz="600" dirty="0"/>
              </a:p>
              <a:p>
                <a:r>
                  <a:rPr lang="cs-CZ" sz="1600" dirty="0"/>
                  <a:t>Změna hybnosti jedné molekuly před nárazem a po nárazu je 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1600" dirty="0"/>
              </a:p>
              <a:p>
                <a:endParaRPr lang="cs-CZ" sz="600" dirty="0"/>
              </a:p>
              <a:p>
                <a:r>
                  <a:rPr lang="cs-CZ" sz="1600" dirty="0"/>
                  <a:t>Po dosazení za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6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(hybnost po nárazu) </a:t>
                </a:r>
                <a14:m>
                  <m:oMath xmlns:m="http://schemas.openxmlformats.org/officeDocument/2006/math">
                    <m:r>
                      <a:rPr lang="cs-CZ" sz="1600" b="0" i="1" smtClean="0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do vztahu (2) dostaneme pro změnu hybnosti jedné molekuly po nárazu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̅"/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=−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−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=−2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acc>
                        <m:accPr>
                          <m:chr m:val="̅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sz="1600" dirty="0"/>
              </a:p>
              <a:p>
                <a:endParaRPr lang="cs-CZ" sz="600" dirty="0"/>
              </a:p>
              <a:p>
                <a:r>
                  <a:rPr lang="cs-CZ" sz="1600" dirty="0"/>
                  <a:t>Dosazením (1) za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6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𝑝</m:t>
                            </m:r>
                          </m:e>
                          <m:sub>
                            <m:r>
                              <a:rPr lang="cs-CZ" sz="16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1600" dirty="0"/>
                  <a:t> dostaneme pro absolutní hodnotu změny hybnosti jedné molekuly vztah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̅"/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</m:d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sz="1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acc>
                            <m:accPr>
                              <m:chr m:val="̅"/>
                              <m:ctrlP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</m:acc>
                        </m:e>
                      </m:d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=2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sz="1600" dirty="0"/>
              </a:p>
              <a:p>
                <a:endParaRPr lang="cs-CZ" sz="600" dirty="0"/>
              </a:p>
              <a:p>
                <a:r>
                  <a:rPr lang="cs-CZ" sz="1600" dirty="0"/>
                  <a:t>A pro změnu hybnosti všech molekul narážejících na stěnu po dobu t je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16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6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̅"/>
                              <m:ctrlPr>
                                <a:rPr lang="cs-CZ" sz="16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6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</m:d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</a:rPr>
                        <m:t>´∙2∙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∙2∙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sz="16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sz="16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9D75B85-099D-58C6-6F95-40BAE1CAA5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0430" y="906873"/>
                <a:ext cx="7786296" cy="5233164"/>
              </a:xfrm>
              <a:prstGeom prst="rect">
                <a:avLst/>
              </a:prstGeom>
              <a:blipFill>
                <a:blip r:embed="rId3"/>
                <a:stretch>
                  <a:fillRect l="-391" t="-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Skupina 9">
            <a:extLst>
              <a:ext uri="{FF2B5EF4-FFF2-40B4-BE49-F238E27FC236}">
                <a16:creationId xmlns:a16="http://schemas.microsoft.com/office/drawing/2014/main" id="{64A7D6E1-2CA5-24D5-CC50-6111FBD56309}"/>
              </a:ext>
            </a:extLst>
          </p:cNvPr>
          <p:cNvGrpSpPr/>
          <p:nvPr/>
        </p:nvGrpSpPr>
        <p:grpSpPr>
          <a:xfrm>
            <a:off x="2852734" y="2636349"/>
            <a:ext cx="666750" cy="133350"/>
            <a:chOff x="6257925" y="3495675"/>
            <a:chExt cx="666750" cy="133350"/>
          </a:xfrm>
        </p:grpSpPr>
        <p:sp>
          <p:nvSpPr>
            <p:cNvPr id="7" name="Ovál 6">
              <a:extLst>
                <a:ext uri="{FF2B5EF4-FFF2-40B4-BE49-F238E27FC236}">
                  <a16:creationId xmlns:a16="http://schemas.microsoft.com/office/drawing/2014/main" id="{2ACD2203-7F2B-0B08-C6A5-276AF9EC4CD3}"/>
                </a:ext>
              </a:extLst>
            </p:cNvPr>
            <p:cNvSpPr/>
            <p:nvPr/>
          </p:nvSpPr>
          <p:spPr>
            <a:xfrm>
              <a:off x="6257925" y="3495675"/>
              <a:ext cx="133350" cy="13335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9" name="Přímá spojnice se šipkou 8">
              <a:extLst>
                <a:ext uri="{FF2B5EF4-FFF2-40B4-BE49-F238E27FC236}">
                  <a16:creationId xmlns:a16="http://schemas.microsoft.com/office/drawing/2014/main" id="{08892CF9-473A-5F0D-94A3-16A903539643}"/>
                </a:ext>
              </a:extLst>
            </p:cNvPr>
            <p:cNvCxnSpPr>
              <a:stCxn id="7" idx="6"/>
            </p:cNvCxnSpPr>
            <p:nvPr/>
          </p:nvCxnSpPr>
          <p:spPr>
            <a:xfrm>
              <a:off x="6391275" y="3562350"/>
              <a:ext cx="5334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5960583E-B056-6625-F31B-A8931B2BFE01}"/>
              </a:ext>
            </a:extLst>
          </p:cNvPr>
          <p:cNvGrpSpPr/>
          <p:nvPr/>
        </p:nvGrpSpPr>
        <p:grpSpPr>
          <a:xfrm rot="10800000">
            <a:off x="2319334" y="3053034"/>
            <a:ext cx="666750" cy="133350"/>
            <a:chOff x="6257925" y="3495675"/>
            <a:chExt cx="666750" cy="133350"/>
          </a:xfrm>
        </p:grpSpPr>
        <p:sp>
          <p:nvSpPr>
            <p:cNvPr id="12" name="Ovál 11">
              <a:extLst>
                <a:ext uri="{FF2B5EF4-FFF2-40B4-BE49-F238E27FC236}">
                  <a16:creationId xmlns:a16="http://schemas.microsoft.com/office/drawing/2014/main" id="{8B1419FC-6195-B5DA-F88F-C1FCF0131DFA}"/>
                </a:ext>
              </a:extLst>
            </p:cNvPr>
            <p:cNvSpPr/>
            <p:nvPr/>
          </p:nvSpPr>
          <p:spPr>
            <a:xfrm>
              <a:off x="6257925" y="3495675"/>
              <a:ext cx="133350" cy="133350"/>
            </a:xfrm>
            <a:prstGeom prst="ellipse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3" name="Přímá spojnice se šipkou 12">
              <a:extLst>
                <a:ext uri="{FF2B5EF4-FFF2-40B4-BE49-F238E27FC236}">
                  <a16:creationId xmlns:a16="http://schemas.microsoft.com/office/drawing/2014/main" id="{9C324A03-2812-A86A-5A7C-85ECA69ADC85}"/>
                </a:ext>
              </a:extLst>
            </p:cNvPr>
            <p:cNvCxnSpPr>
              <a:stCxn id="12" idx="6"/>
            </p:cNvCxnSpPr>
            <p:nvPr/>
          </p:nvCxnSpPr>
          <p:spPr>
            <a:xfrm>
              <a:off x="6391275" y="3562350"/>
              <a:ext cx="53340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97058975-0528-4F06-13D7-BC0584146D10}"/>
                  </a:ext>
                </a:extLst>
              </p:cNvPr>
              <p:cNvSpPr txBox="1"/>
              <p:nvPr/>
            </p:nvSpPr>
            <p:spPr>
              <a:xfrm>
                <a:off x="2700334" y="2228917"/>
                <a:ext cx="4857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97058975-0528-4F06-13D7-BC0584146D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0334" y="2228917"/>
                <a:ext cx="485775" cy="369332"/>
              </a:xfrm>
              <a:prstGeom prst="rect">
                <a:avLst/>
              </a:prstGeom>
              <a:blipFill>
                <a:blip r:embed="rId4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7839674B-4426-F0C2-30BC-F0E2A65DBE4A}"/>
                  </a:ext>
                </a:extLst>
              </p:cNvPr>
              <p:cNvSpPr txBox="1"/>
              <p:nvPr/>
            </p:nvSpPr>
            <p:spPr>
              <a:xfrm>
                <a:off x="2500309" y="2703024"/>
                <a:ext cx="48577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>
                <a:extLst>
                  <a:ext uri="{FF2B5EF4-FFF2-40B4-BE49-F238E27FC236}">
                    <a16:creationId xmlns:a16="http://schemas.microsoft.com/office/drawing/2014/main" id="{7839674B-4426-F0C2-30BC-F0E2A65DBE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0309" y="2703024"/>
                <a:ext cx="485775" cy="369332"/>
              </a:xfrm>
              <a:prstGeom prst="rect">
                <a:avLst/>
              </a:prstGeom>
              <a:blipFill>
                <a:blip r:embed="rId5"/>
                <a:stretch>
                  <a:fillRect b="-65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9BC5C3E7-D76B-EEA5-A7F4-DC463C03E94B}"/>
                  </a:ext>
                </a:extLst>
              </p:cNvPr>
              <p:cNvSpPr txBox="1"/>
              <p:nvPr/>
            </p:nvSpPr>
            <p:spPr>
              <a:xfrm>
                <a:off x="6291264" y="6041655"/>
                <a:ext cx="3028946" cy="612732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sz="180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̅"/>
                              <m:ctrlPr>
                                <a:rPr lang="cs-CZ" sz="1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e>
                          </m:acc>
                        </m:e>
                      </m:d>
                      <m:r>
                        <a:rPr lang="cs-CZ" sz="1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9BC5C3E7-D76B-EEA5-A7F4-DC463C03E9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1264" y="6041655"/>
                <a:ext cx="3028946" cy="6127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92616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0C2A41B-41B5-D171-C10B-C66660C9B11A}"/>
              </a:ext>
            </a:extLst>
          </p:cNvPr>
          <p:cNvSpPr txBox="1"/>
          <p:nvPr/>
        </p:nvSpPr>
        <p:spPr>
          <a:xfrm>
            <a:off x="314324" y="142875"/>
            <a:ext cx="10963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Odvození základní rovnice pro tlak ideálního plynu – 4. část, síla a tlak působící na stěnu nádoby</a:t>
            </a:r>
          </a:p>
        </p:txBody>
      </p: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C66F2F48-93D7-61B2-3B37-C86AFF7CB794}"/>
              </a:ext>
            </a:extLst>
          </p:cNvPr>
          <p:cNvGrpSpPr/>
          <p:nvPr/>
        </p:nvGrpSpPr>
        <p:grpSpPr>
          <a:xfrm>
            <a:off x="571500" y="736445"/>
            <a:ext cx="2486026" cy="2559206"/>
            <a:chOff x="571500" y="736445"/>
            <a:chExt cx="2486026" cy="2559206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9C5C01BA-7F54-37E1-C40F-2F0A6B48E3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500" y="736445"/>
              <a:ext cx="2486026" cy="2559206"/>
            </a:xfrm>
            <a:prstGeom prst="rect">
              <a:avLst/>
            </a:prstGeom>
          </p:spPr>
        </p:pic>
        <p:cxnSp>
          <p:nvCxnSpPr>
            <p:cNvPr id="6" name="Přímá spojnice se šipkou 5">
              <a:extLst>
                <a:ext uri="{FF2B5EF4-FFF2-40B4-BE49-F238E27FC236}">
                  <a16:creationId xmlns:a16="http://schemas.microsoft.com/office/drawing/2014/main" id="{26F2139F-896C-011C-3945-69F76D5B36F8}"/>
                </a:ext>
              </a:extLst>
            </p:cNvPr>
            <p:cNvCxnSpPr/>
            <p:nvPr/>
          </p:nvCxnSpPr>
          <p:spPr>
            <a:xfrm>
              <a:off x="2337819" y="2029399"/>
              <a:ext cx="669060" cy="0"/>
            </a:xfrm>
            <a:prstGeom prst="straightConnector1">
              <a:avLst/>
            </a:prstGeom>
            <a:ln w="762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1FE03786-CE23-89E4-93C6-4F3AE286AAD6}"/>
                    </a:ext>
                  </a:extLst>
                </p:cNvPr>
                <p:cNvSpPr txBox="1"/>
                <p:nvPr/>
              </p:nvSpPr>
              <p:spPr>
                <a:xfrm>
                  <a:off x="2337819" y="1649014"/>
                  <a:ext cx="260933" cy="25884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7" name="TextovéPole 6">
                  <a:extLst>
                    <a:ext uri="{FF2B5EF4-FFF2-40B4-BE49-F238E27FC236}">
                      <a16:creationId xmlns:a16="http://schemas.microsoft.com/office/drawing/2014/main" id="{1FE03786-CE23-89E4-93C6-4F3AE286AAD6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37819" y="1649014"/>
                  <a:ext cx="260933" cy="258847"/>
                </a:xfrm>
                <a:prstGeom prst="rect">
                  <a:avLst/>
                </a:prstGeom>
                <a:blipFill>
                  <a:blip r:embed="rId3"/>
                  <a:stretch>
                    <a:fillRect r="-21429" b="-33333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C31F6243-335F-E55F-448D-E53B5E70CD61}"/>
                  </a:ext>
                </a:extLst>
              </p:cNvPr>
              <p:cNvSpPr txBox="1"/>
              <p:nvPr/>
            </p:nvSpPr>
            <p:spPr>
              <a:xfrm>
                <a:off x="4124324" y="676275"/>
                <a:ext cx="7629525" cy="22711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velkém počtu dopadajících molekul plynu se jeví nárazy na plochu stěny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tak, jako by na tuto plochu působila po dobu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stálá střední síla o velikosti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𝐹</m:t>
                    </m:r>
                  </m:oMath>
                </a14:m>
                <a:r>
                  <a:rPr lang="cs-CZ" dirty="0"/>
                  <a:t>.</a:t>
                </a:r>
              </a:p>
              <a:p>
                <a:r>
                  <a:rPr lang="cs-CZ" dirty="0"/>
                  <a:t>Podle zákona </a:t>
                </a:r>
                <a:r>
                  <a:rPr lang="cs-CZ" b="1" dirty="0"/>
                  <a:t>akce a reakce</a:t>
                </a:r>
                <a:r>
                  <a:rPr lang="cs-CZ" dirty="0"/>
                  <a:t> stejně velkou silou opačného směru působí stěna na dopadající molekuly, tato síla je příčinou změny hybnosti. Z </a:t>
                </a:r>
                <a:r>
                  <a:rPr lang="cs-CZ" b="1" dirty="0"/>
                  <a:t>druhého pohybového zákona</a:t>
                </a:r>
                <a:r>
                  <a:rPr lang="cs-CZ" dirty="0"/>
                  <a:t> *) pak vyplývá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̿"/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</m:acc>
                            </m:e>
                          </m:d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</m:t>
                              </m:r>
                            </m:den>
                          </m:f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𝑉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𝑆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C31F6243-335F-E55F-448D-E53B5E70CD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324" y="676275"/>
                <a:ext cx="7629525" cy="2271199"/>
              </a:xfrm>
              <a:prstGeom prst="rect">
                <a:avLst/>
              </a:prstGeom>
              <a:blipFill>
                <a:blip r:embed="rId4"/>
                <a:stretch>
                  <a:fillRect l="-719" t="-1609" r="-4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38F7138-671B-1259-3385-F4413489260A}"/>
                  </a:ext>
                </a:extLst>
              </p:cNvPr>
              <p:cNvSpPr txBox="1"/>
              <p:nvPr/>
            </p:nvSpPr>
            <p:spPr>
              <a:xfrm>
                <a:off x="6755605" y="2997242"/>
                <a:ext cx="2366961" cy="612732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𝑆</m:t>
                      </m:r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738F7138-671B-1259-3385-F441348926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5605" y="2997242"/>
                <a:ext cx="2366961" cy="6127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2676152-AB25-1C15-D199-0E147C7809AE}"/>
                  </a:ext>
                </a:extLst>
              </p:cNvPr>
              <p:cNvSpPr txBox="1"/>
              <p:nvPr/>
            </p:nvSpPr>
            <p:spPr>
              <a:xfrm>
                <a:off x="314324" y="3377684"/>
                <a:ext cx="25622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Střední hodnota tlaku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𝒑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12" name="TextovéPole 11">
                <a:extLst>
                  <a:ext uri="{FF2B5EF4-FFF2-40B4-BE49-F238E27FC236}">
                    <a16:creationId xmlns:a16="http://schemas.microsoft.com/office/drawing/2014/main" id="{D2676152-AB25-1C15-D199-0E147C7809A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24" y="3377684"/>
                <a:ext cx="2562226" cy="369332"/>
              </a:xfrm>
              <a:prstGeom prst="rect">
                <a:avLst/>
              </a:prstGeom>
              <a:blipFill>
                <a:blip r:embed="rId6"/>
                <a:stretch>
                  <a:fillRect l="-2143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8858AEB1-2470-4A7E-393C-D0E836F46B75}"/>
                  </a:ext>
                </a:extLst>
              </p:cNvPr>
              <p:cNvSpPr txBox="1"/>
              <p:nvPr/>
            </p:nvSpPr>
            <p:spPr>
              <a:xfrm>
                <a:off x="314324" y="3767056"/>
                <a:ext cx="11439523" cy="10986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Tlak na plochu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cs-CZ" dirty="0"/>
                  <a:t> je definován vztahem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den>
                    </m:f>
                  </m:oMath>
                </a14:m>
                <a:r>
                  <a:rPr lang="cs-CZ" dirty="0"/>
                  <a:t> , dosazením a úpravou dostaneme hledaný vztah pro střední hodnotu tlaku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8858AEB1-2470-4A7E-393C-D0E836F46B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24" y="3767056"/>
                <a:ext cx="11439523" cy="1098699"/>
              </a:xfrm>
              <a:prstGeom prst="rect">
                <a:avLst/>
              </a:prstGeom>
              <a:blipFill>
                <a:blip r:embed="rId7"/>
                <a:stretch>
                  <a:fillRect l="-480" r="-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3CD94F5F-0040-BE20-1FBD-19E8AC172930}"/>
                  </a:ext>
                </a:extLst>
              </p:cNvPr>
              <p:cNvSpPr txBox="1"/>
              <p:nvPr/>
            </p:nvSpPr>
            <p:spPr>
              <a:xfrm>
                <a:off x="314324" y="4881524"/>
                <a:ext cx="11534776" cy="6696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 skutečnosti se molekuly planu pohybují různou rychlostí a proto je třeba nahradit druhou mocninu rychlosti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dirty="0"/>
                  <a:t> druhou mocninou </a:t>
                </a:r>
                <a:r>
                  <a:rPr lang="cs-CZ" b="1" dirty="0"/>
                  <a:t>střední kvadratické rychlosti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sub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bSup>
                  </m:oMath>
                </a14:m>
                <a:r>
                  <a:rPr lang="cs-CZ" dirty="0"/>
                  <a:t> a výslednou rovnici pro tlak plynu psát ve tvaru</a:t>
                </a: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3CD94F5F-0040-BE20-1FBD-19E8AC1729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324" y="4881524"/>
                <a:ext cx="11534776" cy="669671"/>
              </a:xfrm>
              <a:prstGeom prst="rect">
                <a:avLst/>
              </a:prstGeom>
              <a:blipFill>
                <a:blip r:embed="rId8"/>
                <a:stretch>
                  <a:fillRect l="-476" t="-5455" r="-687" b="-1363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95AABE6D-8EB6-C9B8-FBB3-EE95778E14A2}"/>
                  </a:ext>
                </a:extLst>
              </p:cNvPr>
              <p:cNvSpPr txBox="1"/>
              <p:nvPr/>
            </p:nvSpPr>
            <p:spPr>
              <a:xfrm>
                <a:off x="5788817" y="5685337"/>
                <a:ext cx="1933575" cy="63478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>
                <a:extLst>
                  <a:ext uri="{FF2B5EF4-FFF2-40B4-BE49-F238E27FC236}">
                    <a16:creationId xmlns:a16="http://schemas.microsoft.com/office/drawing/2014/main" id="{95AABE6D-8EB6-C9B8-FBB3-EE95778E14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8817" y="5685337"/>
                <a:ext cx="1933575" cy="63478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7D17090E-F65F-99AA-7500-C94AAB240072}"/>
                  </a:ext>
                </a:extLst>
              </p:cNvPr>
              <p:cNvSpPr txBox="1"/>
              <p:nvPr/>
            </p:nvSpPr>
            <p:spPr>
              <a:xfrm>
                <a:off x="194694" y="5681066"/>
                <a:ext cx="4415406" cy="92794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sz="1400" dirty="0"/>
                  <a:t>*)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.∆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num>
                        <m:den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→           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𝐹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𝑣</m:t>
                      </m:r>
                    </m:oMath>
                  </m:oMathPara>
                </a14:m>
                <a:endParaRPr lang="cs-CZ" sz="1400" dirty="0"/>
              </a:p>
              <a:p>
                <a:r>
                  <a:rPr lang="cs-CZ" sz="1400" dirty="0"/>
                  <a:t>                                                                    Impulz     hybnost (p)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7D17090E-F65F-99AA-7500-C94AAB2400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694" y="5681066"/>
                <a:ext cx="4415406" cy="927946"/>
              </a:xfrm>
              <a:prstGeom prst="rect">
                <a:avLst/>
              </a:prstGeom>
              <a:blipFill>
                <a:blip r:embed="rId10"/>
                <a:stretch>
                  <a:fillRect l="-275" t="-649" b="-519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42286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4984376-C9B1-E222-223B-869FFEFC4664}"/>
              </a:ext>
            </a:extLst>
          </p:cNvPr>
          <p:cNvSpPr txBox="1"/>
          <p:nvPr/>
        </p:nvSpPr>
        <p:spPr>
          <a:xfrm>
            <a:off x="310103" y="270344"/>
            <a:ext cx="462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Tlak ideálního plynu – výpočet z hustoty plynu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D7A5B54-09F2-92B4-3771-019AB09EB756}"/>
                  </a:ext>
                </a:extLst>
              </p:cNvPr>
              <p:cNvSpPr txBox="1"/>
              <p:nvPr/>
            </p:nvSpPr>
            <p:spPr>
              <a:xfrm>
                <a:off x="332632" y="1418373"/>
                <a:ext cx="11649818" cy="4447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Podle této rovnice tlak ideálního plynu je přímo úměrný hustotě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, hmotnosti jedné molekuly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cs-CZ" dirty="0"/>
                  <a:t> a druhé mocnině střední kvadratické rychlosti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.  Hustota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 je definována vztahem 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cs-CZ" dirty="0"/>
                  <a:t>         (2)</a:t>
                </a:r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 je počet molekul v nádobě o objemu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𝑉</m:t>
                    </m:r>
                  </m:oMath>
                </a14:m>
                <a:r>
                  <a:rPr lang="cs-CZ" dirty="0"/>
                  <a:t>. Jednotkou hustoty molekul 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𝑁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𝑉</m:t>
                            </m:r>
                          </m:sub>
                        </m:sSub>
                      </m:e>
                    </m:d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.</a:t>
                </a:r>
              </a:p>
              <a:p>
                <a:endParaRPr lang="cs-CZ" sz="600" dirty="0"/>
              </a:p>
              <a:p>
                <a:r>
                  <a:rPr lang="cs-CZ" dirty="0"/>
                  <a:t>Dosazením vztahu (2) do rovnice (1) dostaneme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Součin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</m:t>
                    </m:r>
                  </m:oMath>
                </a14:m>
                <a:r>
                  <a:rPr lang="cs-CZ" dirty="0"/>
                  <a:t>       množství molekul v nádobě x hmotnost jedné molekuly, je celková hmotnost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cs-CZ" dirty="0"/>
                  <a:t> molekul v nádobě</a:t>
                </a:r>
              </a:p>
              <a:p>
                <a:endParaRPr lang="cs-CZ" sz="600" dirty="0"/>
              </a:p>
              <a:p>
                <a:pPr algn="ctr"/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→     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  <m:sSubSup>
                      <m:sSub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bSup>
                  </m:oMath>
                </a14:m>
                <a:endParaRPr lang="cs-CZ" dirty="0"/>
              </a:p>
              <a:p>
                <a:pPr algn="ctr"/>
                <a:endParaRPr lang="cs-CZ" sz="600" dirty="0"/>
              </a:p>
              <a:p>
                <a:r>
                  <a:rPr lang="cs-CZ" dirty="0"/>
                  <a:t>Podíl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cs-CZ" dirty="0"/>
                  <a:t> je hustota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 plynu a rovnici pro tlak ideálního plynu můžeme psát ve tvaru</a:t>
                </a:r>
              </a:p>
              <a:p>
                <a:endParaRPr lang="cs-CZ" sz="600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altLang="cs-CZ" dirty="0"/>
                  <a:t>Změřením tlaku plynu a jeho hustoty můžeme při dané teplotě určit střední rychlost molekul.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3D7A5B54-09F2-92B4-3771-019AB09EB7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632" y="1418373"/>
                <a:ext cx="11649818" cy="4447371"/>
              </a:xfrm>
              <a:prstGeom prst="rect">
                <a:avLst/>
              </a:prstGeom>
              <a:blipFill>
                <a:blip r:embed="rId2"/>
                <a:stretch>
                  <a:fillRect l="-471" t="-823" b="-13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D1F36AE-E3C6-BD2F-2AA9-9922A648CBAB}"/>
                  </a:ext>
                </a:extLst>
              </p:cNvPr>
              <p:cNvSpPr txBox="1"/>
              <p:nvPr/>
            </p:nvSpPr>
            <p:spPr>
              <a:xfrm>
                <a:off x="5129212" y="711630"/>
                <a:ext cx="1933575" cy="63478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Sup>
                        <m:sSub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5D1F36AE-E3C6-BD2F-2AA9-9922A648CB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9212" y="711630"/>
                <a:ext cx="1933575" cy="63478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EB446AF5-B995-A087-4588-5791D1DB391D}"/>
              </a:ext>
            </a:extLst>
          </p:cNvPr>
          <p:cNvSpPr txBox="1"/>
          <p:nvPr/>
        </p:nvSpPr>
        <p:spPr>
          <a:xfrm>
            <a:off x="7362825" y="844358"/>
            <a:ext cx="552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(1)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6B9A81E-DA14-CF19-8336-C3484ABB48F0}"/>
                  </a:ext>
                </a:extLst>
              </p:cNvPr>
              <p:cNvSpPr txBox="1"/>
              <p:nvPr/>
            </p:nvSpPr>
            <p:spPr>
              <a:xfrm>
                <a:off x="5614802" y="4866423"/>
                <a:ext cx="1628774" cy="6127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C6B9A81E-DA14-CF19-8336-C3484ABB48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4802" y="4866423"/>
                <a:ext cx="1628774" cy="6127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F497C995-3191-B450-8884-37848DB191E4}"/>
                  </a:ext>
                </a:extLst>
              </p:cNvPr>
              <p:cNvSpPr txBox="1"/>
              <p:nvPr/>
            </p:nvSpPr>
            <p:spPr>
              <a:xfrm>
                <a:off x="5719577" y="5865744"/>
                <a:ext cx="1419225" cy="910699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F497C995-3191-B450-8884-37848DB191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9577" y="5865744"/>
                <a:ext cx="1419225" cy="91069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47444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96389" y="391886"/>
            <a:ext cx="931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96389" y="803637"/>
                <a:ext cx="11199223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Ideální plyn o hmotnosti 3,8 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</m:oMath>
                </a14:m>
                <a:r>
                  <a:rPr lang="cs-CZ" dirty="0"/>
                  <a:t> je uzavřen v nádobě o objemu 10 litrů a má tlak 0,49 </a:t>
                </a:r>
                <a:r>
                  <a:rPr lang="cs-CZ" dirty="0" err="1"/>
                  <a:t>Mpa</a:t>
                </a:r>
                <a:r>
                  <a:rPr lang="cs-CZ" dirty="0"/>
                  <a:t>. Určete střední kvadratickou rychlost jeho molekul.</a:t>
                </a:r>
              </a:p>
              <a:p>
                <a:endParaRPr lang="cs-CZ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=3,8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=10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l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=0,01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Pa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=0,49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MPa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=49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Pa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389" y="803637"/>
                <a:ext cx="11199223" cy="1477328"/>
              </a:xfrm>
              <a:prstGeom prst="rect">
                <a:avLst/>
              </a:prstGeom>
              <a:blipFill>
                <a:blip r:embed="rId2"/>
                <a:stretch>
                  <a:fillRect l="-435" t="-2479" b="-24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/>
          <p:cNvCxnSpPr/>
          <p:nvPr/>
        </p:nvCxnSpPr>
        <p:spPr>
          <a:xfrm>
            <a:off x="618309" y="2290347"/>
            <a:ext cx="112340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18309" y="2489529"/>
                <a:ext cx="11199223" cy="3503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Ze vztahu pro tlak počítaný z hustoty a střední kvadratické rychlosti vyjádříme střední kvadratickou rychlost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→    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(1)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Hustotu plynu vypočteme ze vztahu:</a:t>
                </a:r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3,8 . 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=3,8 </m:t>
                      </m:r>
                      <m:r>
                        <m:rPr>
                          <m:sty m:val="p"/>
                        </m:rP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kg</m:t>
                      </m:r>
                      <m:r>
                        <a:rPr lang="cs-CZ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a vypočtených hodnot do vztahu (1) dostaneme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𝜌</m:t>
                              </m:r>
                            </m:den>
                          </m:f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3 .49 . 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4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3,8</m:t>
                              </m:r>
                            </m:den>
                          </m:f>
                        </m:e>
                      </m:rad>
                      <m:sSup>
                        <m:s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≈6,2 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309" y="2489529"/>
                <a:ext cx="11199223" cy="3503523"/>
              </a:xfrm>
              <a:prstGeom prst="rect">
                <a:avLst/>
              </a:prstGeom>
              <a:blipFill>
                <a:blip r:embed="rId3"/>
                <a:stretch>
                  <a:fillRect l="-435" t="-8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024743" y="6130834"/>
                <a:ext cx="8142514" cy="375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Střední kvadratická rychlost molekul ideálního plynu má hodnotu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∙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cs-CZ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𝐦</m:t>
                        </m:r>
                        <m:r>
                          <a:rPr lang="cs-CZ" b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𝒔</m:t>
                        </m:r>
                      </m:e>
                      <m:sup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cs-CZ" b="1" dirty="0"/>
                  <a:t> 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4743" y="6130834"/>
                <a:ext cx="8142514" cy="375552"/>
              </a:xfrm>
              <a:prstGeom prst="rect">
                <a:avLst/>
              </a:prstGeom>
              <a:blipFill>
                <a:blip r:embed="rId4"/>
                <a:stretch>
                  <a:fillRect l="-374" t="-819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63225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C293163-78AE-307D-19D0-963C1D1FCC78}"/>
              </a:ext>
            </a:extLst>
          </p:cNvPr>
          <p:cNvSpPr txBox="1"/>
          <p:nvPr/>
        </p:nvSpPr>
        <p:spPr>
          <a:xfrm>
            <a:off x="254524" y="273377"/>
            <a:ext cx="2856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výpočtu tlaku plynu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439BAB-19B2-5F12-B492-93F9D5E62D10}"/>
                  </a:ext>
                </a:extLst>
              </p:cNvPr>
              <p:cNvSpPr txBox="1"/>
              <p:nvPr/>
            </p:nvSpPr>
            <p:spPr>
              <a:xfrm>
                <a:off x="329938" y="820132"/>
                <a:ext cx="1162325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uzavřené nádobě je plyn o hustotě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. Střední kvadratická rychlost molekul plynu je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Určete tlak plynu.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=1,2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kg</m:t>
                        </m:r>
                        <m: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cs-CZ" i="1">
                        <a:latin typeface="Cambria Math" panose="02040503050406030204" pitchFamily="18" charset="0"/>
                      </a:rPr>
                      <m:t>=500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D439BAB-19B2-5F12-B492-93F9D5E62D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38" y="820132"/>
                <a:ext cx="11623250" cy="1323439"/>
              </a:xfrm>
              <a:prstGeom prst="rect">
                <a:avLst/>
              </a:prstGeom>
              <a:blipFill>
                <a:blip r:embed="rId3"/>
                <a:stretch>
                  <a:fillRect l="-420" t="-2765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7FAE3EA2-412F-2709-9F2C-627707E4F52C}"/>
              </a:ext>
            </a:extLst>
          </p:cNvPr>
          <p:cNvCxnSpPr/>
          <p:nvPr/>
        </p:nvCxnSpPr>
        <p:spPr>
          <a:xfrm>
            <a:off x="329938" y="2228414"/>
            <a:ext cx="1162325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B80A511-E28F-8964-4D09-411497BD7A07}"/>
                  </a:ext>
                </a:extLst>
              </p:cNvPr>
              <p:cNvSpPr txBox="1"/>
              <p:nvPr/>
            </p:nvSpPr>
            <p:spPr>
              <a:xfrm>
                <a:off x="329938" y="2516957"/>
                <a:ext cx="11623250" cy="2613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výpočet tlaku použijeme vztah: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sSubSup>
                        <m:sSubSupPr>
                          <m:ctrlP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𝑘</m:t>
                          </m:r>
                        </m:sub>
                        <m:sup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Po dosazení zadaných hodnot: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∙1,2∙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500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𝑝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≈1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Pa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1B80A511-E28F-8964-4D09-411497BD7A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938" y="2516957"/>
                <a:ext cx="11623250" cy="2613536"/>
              </a:xfrm>
              <a:prstGeom prst="rect">
                <a:avLst/>
              </a:prstGeom>
              <a:blipFill>
                <a:blip r:embed="rId4"/>
                <a:stretch>
                  <a:fillRect l="-420" t="-13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AC99617-3D35-7E96-57F9-A6EF1517EEBB}"/>
                  </a:ext>
                </a:extLst>
              </p:cNvPr>
              <p:cNvSpPr txBox="1"/>
              <p:nvPr/>
            </p:nvSpPr>
            <p:spPr>
              <a:xfrm>
                <a:off x="2711778" y="5213023"/>
                <a:ext cx="6768445" cy="3724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Tlak plynu v nádobě má přibližnou hodnotu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≈1 . 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Pa</m:t>
                    </m:r>
                    <m: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kPa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3AC99617-3D35-7E96-57F9-A6EF1517EE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778" y="5213023"/>
                <a:ext cx="6768445" cy="372410"/>
              </a:xfrm>
              <a:prstGeom prst="rect">
                <a:avLst/>
              </a:prstGeom>
              <a:blipFill>
                <a:blip r:embed="rId5"/>
                <a:stretch>
                  <a:fillRect l="-811" t="-655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325E818-5B41-A999-F33D-61A1F85F8C8F}"/>
                  </a:ext>
                </a:extLst>
              </p:cNvPr>
              <p:cNvSpPr txBox="1"/>
              <p:nvPr/>
            </p:nvSpPr>
            <p:spPr>
              <a:xfrm>
                <a:off x="1769883" y="5920033"/>
                <a:ext cx="86522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Tlak v nádobě má přibližně stejný tlak jako normální atmosférický tlak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𝒏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𝟏𝟎𝟏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𝟑𝟐𝟓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</a:rPr>
                      <m:t>𝐏𝐚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6325E818-5B41-A999-F33D-61A1F85F8C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9883" y="5920033"/>
                <a:ext cx="8652234" cy="369332"/>
              </a:xfrm>
              <a:prstGeom prst="rect">
                <a:avLst/>
              </a:prstGeom>
              <a:blipFill>
                <a:blip r:embed="rId6"/>
                <a:stretch>
                  <a:fillRect l="-211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0999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631C632-193F-B1A8-8683-D34A2AF4788B}"/>
              </a:ext>
            </a:extLst>
          </p:cNvPr>
          <p:cNvSpPr txBox="1"/>
          <p:nvPr/>
        </p:nvSpPr>
        <p:spPr>
          <a:xfrm>
            <a:off x="304800" y="266700"/>
            <a:ext cx="1000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B6C5FFF-C037-9EC0-0AA3-AF475F7130E7}"/>
                  </a:ext>
                </a:extLst>
              </p:cNvPr>
              <p:cNvSpPr txBox="1"/>
              <p:nvPr/>
            </p:nvSpPr>
            <p:spPr>
              <a:xfrm>
                <a:off x="304800" y="733425"/>
                <a:ext cx="11487150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 nádobě o objemu 1 litr je oxid uhličitý o hmotnosti 0,001 g. Určete hustotu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 v nádobě. Jaká je hustota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 tohoto plynu?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litr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dm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=0,001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kg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𝑁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=6,02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cs-CZ" b="0" i="0" smtClean="0">
                                  <a:latin typeface="Cambria Math" panose="02040503050406030204" pitchFamily="18" charset="0"/>
                                </a:rPr>
                                <m:t>mol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,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</m:t>
                      </m:r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0B6C5FFF-C037-9EC0-0AA3-AF475F7130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733425"/>
                <a:ext cx="11487150" cy="1323439"/>
              </a:xfrm>
              <a:prstGeom prst="rect">
                <a:avLst/>
              </a:prstGeom>
              <a:blipFill>
                <a:blip r:embed="rId2"/>
                <a:stretch>
                  <a:fillRect l="-425" t="-2304" b="-322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4">
            <a:extLst>
              <a:ext uri="{FF2B5EF4-FFF2-40B4-BE49-F238E27FC236}">
                <a16:creationId xmlns:a16="http://schemas.microsoft.com/office/drawing/2014/main" id="{BF62C445-4D52-2A57-DBAF-D285150635C7}"/>
              </a:ext>
            </a:extLst>
          </p:cNvPr>
          <p:cNvCxnSpPr/>
          <p:nvPr/>
        </p:nvCxnSpPr>
        <p:spPr>
          <a:xfrm>
            <a:off x="381000" y="2057400"/>
            <a:ext cx="1142047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445E777-7F46-C285-2D42-1F60F661CE54}"/>
                  </a:ext>
                </a:extLst>
              </p:cNvPr>
              <p:cNvSpPr txBox="1"/>
              <p:nvPr/>
            </p:nvSpPr>
            <p:spPr>
              <a:xfrm>
                <a:off x="304800" y="2075914"/>
                <a:ext cx="8267700" cy="4469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Molární hmotnost oxidu uhličitého: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+2 . 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𝑀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=1 . 12+2 . 16=44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=0,044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mol</m:t>
                          </m:r>
                        </m:e>
                        <m:sup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Látkové množství (počet molů)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0,044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≈2,27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mol</m:t>
                      </m:r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Počet molekul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𝑁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2,27 . 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</m:t>
                          </m:r>
                        </m:sup>
                      </m:sSup>
                      <m: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6,02 . 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≈1,37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19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molekul</m:t>
                      </m:r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Hustota molekul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1,37 . 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19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1,4 . 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600" dirty="0"/>
              </a:p>
              <a:p>
                <a:r>
                  <a:rPr lang="cs-CZ" dirty="0"/>
                  <a:t>Hustota plynu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6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𝜌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−6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−3 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445E777-7F46-C285-2D42-1F60F661CE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2075914"/>
                <a:ext cx="8267700" cy="4469878"/>
              </a:xfrm>
              <a:prstGeom prst="rect">
                <a:avLst/>
              </a:prstGeom>
              <a:blipFill>
                <a:blip r:embed="rId3"/>
                <a:stretch>
                  <a:fillRect l="-590" t="-81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72ED64B-D30D-5E68-654C-1818F32BAA68}"/>
                  </a:ext>
                </a:extLst>
              </p:cNvPr>
              <p:cNvSpPr txBox="1"/>
              <p:nvPr/>
            </p:nvSpPr>
            <p:spPr>
              <a:xfrm>
                <a:off x="7896225" y="4991491"/>
                <a:ext cx="3990975" cy="1477328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Hustota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sub>
                    </m:sSub>
                  </m:oMath>
                </a14:m>
                <a:r>
                  <a:rPr lang="cs-CZ" dirty="0"/>
                  <a:t> molekul oxidu uhličitého je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1,4 . 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r>
                  <a:rPr lang="cs-CZ" dirty="0"/>
                  <a:t>Hustota plynu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𝜌</m:t>
                    </m:r>
                  </m:oMath>
                </a14:m>
                <a:r>
                  <a:rPr lang="cs-CZ" dirty="0"/>
                  <a:t> 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−3 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kg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g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472ED64B-D30D-5E68-654C-1818F32BAA6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6225" y="4991491"/>
                <a:ext cx="3990975" cy="1477328"/>
              </a:xfrm>
              <a:prstGeom prst="rect">
                <a:avLst/>
              </a:prstGeom>
              <a:blipFill>
                <a:blip r:embed="rId4"/>
                <a:stretch>
                  <a:fillRect l="-1064" t="-2041" b="-1633"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04155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8A482A9-7537-A154-D79A-5B512BA19808}"/>
              </a:ext>
            </a:extLst>
          </p:cNvPr>
          <p:cNvSpPr txBox="1"/>
          <p:nvPr/>
        </p:nvSpPr>
        <p:spPr>
          <a:xfrm>
            <a:off x="5306171" y="2417197"/>
            <a:ext cx="15796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/>
              <a:t>Konec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442E567-68DF-BFFB-570A-8F5EB3CDCD5C}"/>
              </a:ext>
            </a:extLst>
          </p:cNvPr>
          <p:cNvSpPr txBox="1"/>
          <p:nvPr/>
        </p:nvSpPr>
        <p:spPr>
          <a:xfrm>
            <a:off x="8653089" y="5073386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Jestliže se Vám prezentace líbí, řekněte to ostatním.</a:t>
            </a:r>
          </a:p>
          <a:p>
            <a:r>
              <a:rPr lang="cs-CZ" sz="1200" dirty="0"/>
              <a:t>Jestliže máte připomínky, které by mohli prezentaci vylepšit napište to prosím mě</a:t>
            </a:r>
          </a:p>
          <a:p>
            <a:endParaRPr lang="cs-CZ" sz="1200" dirty="0"/>
          </a:p>
          <a:p>
            <a:pPr algn="ctr"/>
            <a:r>
              <a:rPr lang="cs-CZ" sz="1200" dirty="0"/>
              <a:t>karel.sixl@pb.cz</a:t>
            </a:r>
          </a:p>
        </p:txBody>
      </p:sp>
    </p:spTree>
    <p:extLst>
      <p:ext uri="{BB962C8B-B14F-4D97-AF65-F5344CB8AC3E}">
        <p14:creationId xmlns:p14="http://schemas.microsoft.com/office/powerpoint/2010/main" val="256845347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1408</Words>
  <Application>Microsoft Office PowerPoint</Application>
  <PresentationFormat>Širokoúhlá obrazovka</PresentationFormat>
  <Paragraphs>160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Cambria Math</vt:lpstr>
      <vt:lpstr>Motiv Office</vt:lpstr>
      <vt:lpstr>Odvození rovnice pro tlak ideálního plynu Fyz 83 - 1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11</cp:revision>
  <dcterms:created xsi:type="dcterms:W3CDTF">2026-05-16T10:26:00Z</dcterms:created>
  <dcterms:modified xsi:type="dcterms:W3CDTF">2026-05-16T18:03:37Z</dcterms:modified>
</cp:coreProperties>
</file>