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9" r:id="rId4"/>
    <p:sldId id="270" r:id="rId5"/>
    <p:sldId id="265" r:id="rId6"/>
    <p:sldId id="267" r:id="rId7"/>
    <p:sldId id="263" r:id="rId8"/>
    <p:sldId id="264" r:id="rId9"/>
    <p:sldId id="266" r:id="rId10"/>
    <p:sldId id="268" r:id="rId11"/>
    <p:sldId id="271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5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9464F-19CF-4493-B2BB-A99E81AC132F}" type="datetimeFigureOut">
              <a:rPr lang="cs-CZ" smtClean="0"/>
              <a:pPr/>
              <a:t>21.02.2023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24C9-4E27-446B-957A-8E5BA44CDD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9464F-19CF-4493-B2BB-A99E81AC132F}" type="datetimeFigureOut">
              <a:rPr lang="cs-CZ" smtClean="0"/>
              <a:pPr/>
              <a:t>21.02.2023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24C9-4E27-446B-957A-8E5BA44CDD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9464F-19CF-4493-B2BB-A99E81AC132F}" type="datetimeFigureOut">
              <a:rPr lang="cs-CZ" smtClean="0"/>
              <a:pPr/>
              <a:t>21.02.2023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24C9-4E27-446B-957A-8E5BA44CDD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9464F-19CF-4493-B2BB-A99E81AC132F}" type="datetimeFigureOut">
              <a:rPr lang="cs-CZ" smtClean="0"/>
              <a:pPr/>
              <a:t>21.02.2023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24C9-4E27-446B-957A-8E5BA44CDD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9464F-19CF-4493-B2BB-A99E81AC132F}" type="datetimeFigureOut">
              <a:rPr lang="cs-CZ" smtClean="0"/>
              <a:pPr/>
              <a:t>21.02.2023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24C9-4E27-446B-957A-8E5BA44CDD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9464F-19CF-4493-B2BB-A99E81AC132F}" type="datetimeFigureOut">
              <a:rPr lang="cs-CZ" smtClean="0"/>
              <a:pPr/>
              <a:t>21.02.2023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24C9-4E27-446B-957A-8E5BA44CDD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9464F-19CF-4493-B2BB-A99E81AC132F}" type="datetimeFigureOut">
              <a:rPr lang="cs-CZ" smtClean="0"/>
              <a:pPr/>
              <a:t>21.02.2023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24C9-4E27-446B-957A-8E5BA44CDD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9464F-19CF-4493-B2BB-A99E81AC132F}" type="datetimeFigureOut">
              <a:rPr lang="cs-CZ" smtClean="0"/>
              <a:pPr/>
              <a:t>21.02.2023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24C9-4E27-446B-957A-8E5BA44CDD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9464F-19CF-4493-B2BB-A99E81AC132F}" type="datetimeFigureOut">
              <a:rPr lang="cs-CZ" smtClean="0"/>
              <a:pPr/>
              <a:t>21.02.2023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24C9-4E27-446B-957A-8E5BA44CDD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9464F-19CF-4493-B2BB-A99E81AC132F}" type="datetimeFigureOut">
              <a:rPr lang="cs-CZ" smtClean="0"/>
              <a:pPr/>
              <a:t>21.02.2023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24C9-4E27-446B-957A-8E5BA44CDD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9464F-19CF-4493-B2BB-A99E81AC132F}" type="datetimeFigureOut">
              <a:rPr lang="cs-CZ" smtClean="0"/>
              <a:pPr/>
              <a:t>21.02.2023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24C9-4E27-446B-957A-8E5BA44CDD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89464F-19CF-4493-B2BB-A99E81AC132F}" type="datetimeFigureOut">
              <a:rPr lang="cs-CZ" smtClean="0"/>
              <a:pPr/>
              <a:t>21.02.2023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C624C9-4E27-446B-957A-8E5BA44CDD8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1700808"/>
            <a:ext cx="7772400" cy="1728192"/>
          </a:xfrm>
        </p:spPr>
        <p:txBody>
          <a:bodyPr/>
          <a:lstStyle/>
          <a:p>
            <a:r>
              <a:rPr lang="cs-CZ" b="1" u="sng" dirty="0" smtClean="0"/>
              <a:t>Základní metody v psychologii</a:t>
            </a:r>
            <a:endParaRPr lang="cs-CZ" b="1" u="sng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304" y="3719861"/>
            <a:ext cx="6264696" cy="31355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76672"/>
            <a:ext cx="8568952" cy="6120680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   V psychologii </a:t>
            </a:r>
            <a:r>
              <a:rPr lang="cs-CZ" b="1" dirty="0"/>
              <a:t>se používají různé metody a </a:t>
            </a:r>
            <a:r>
              <a:rPr lang="cs-CZ" b="1" dirty="0" smtClean="0"/>
              <a:t>  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techniky</a:t>
            </a:r>
          </a:p>
          <a:p>
            <a:r>
              <a:rPr lang="cs-CZ" b="1" dirty="0" smtClean="0"/>
              <a:t>Jejich výběr závisí na cíli výzkumu a charakteru zkoumaných psychických jevů</a:t>
            </a:r>
          </a:p>
          <a:p>
            <a:r>
              <a:rPr lang="cs-CZ" b="1" dirty="0" smtClean="0"/>
              <a:t>Dělíme je na :</a:t>
            </a:r>
          </a:p>
          <a:p>
            <a:pPr marL="0" indent="0">
              <a:buNone/>
            </a:pPr>
            <a:r>
              <a:rPr lang="cs-CZ" b="1" dirty="0" smtClean="0"/>
              <a:t>    I. Základní metody</a:t>
            </a:r>
          </a:p>
          <a:p>
            <a:pPr marL="0" indent="0">
              <a:buNone/>
            </a:pPr>
            <a:r>
              <a:rPr lang="cs-CZ" b="1" dirty="0" smtClean="0"/>
              <a:t>    II. Speciální metody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349384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/>
              <a:t>Základní psychologické metody: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3600" b="1" dirty="0" smtClean="0"/>
              <a:t>   </a:t>
            </a:r>
            <a:r>
              <a:rPr lang="cs-CZ" sz="3600" b="1" u="sng" dirty="0" smtClean="0"/>
              <a:t>1. dotazník</a:t>
            </a:r>
          </a:p>
          <a:p>
            <a:r>
              <a:rPr lang="cs-CZ" b="1" dirty="0" smtClean="0"/>
              <a:t>získávání údajů pomocí předem připravených otázek (jasné)</a:t>
            </a:r>
          </a:p>
          <a:p>
            <a:r>
              <a:rPr lang="cs-CZ" b="1" dirty="0"/>
              <a:t>s</a:t>
            </a:r>
            <a:r>
              <a:rPr lang="cs-CZ" b="1" dirty="0" smtClean="0"/>
              <a:t>tatistické zpracování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21201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2</a:t>
            </a:r>
            <a:r>
              <a:rPr lang="cs-CZ" b="1" u="sng" dirty="0" smtClean="0"/>
              <a:t>. Laboratorní a přirozený experiment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z</a:t>
            </a:r>
            <a:r>
              <a:rPr lang="cs-CZ" b="1" dirty="0" smtClean="0"/>
              <a:t>koumá duševní jevy v záměrně vytvořených podmínkách</a:t>
            </a:r>
          </a:p>
          <a:p>
            <a:r>
              <a:rPr lang="cs-CZ" b="1" dirty="0"/>
              <a:t>e</a:t>
            </a:r>
            <a:r>
              <a:rPr lang="cs-CZ" b="1" dirty="0" smtClean="0"/>
              <a:t>xperiment přirozený x laboratorní</a:t>
            </a:r>
          </a:p>
          <a:p>
            <a:r>
              <a:rPr lang="cs-CZ" b="1" dirty="0"/>
              <a:t>s</a:t>
            </a:r>
            <a:r>
              <a:rPr lang="cs-CZ" b="1" smtClean="0"/>
              <a:t>kupinový </a:t>
            </a:r>
            <a:r>
              <a:rPr lang="cs-CZ" b="1" dirty="0" smtClean="0"/>
              <a:t>x individuální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041487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/>
              <a:t>3</a:t>
            </a:r>
            <a:r>
              <a:rPr lang="cs-CZ" b="1" u="sng" dirty="0" smtClean="0"/>
              <a:t>. Sociometrická metoda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zjištění vzájemných vztahů v kolektivu</a:t>
            </a:r>
          </a:p>
          <a:p>
            <a:endParaRPr lang="cs-CZ" b="1" dirty="0"/>
          </a:p>
          <a:p>
            <a:endParaRPr lang="cs-CZ" b="1" dirty="0" smtClean="0"/>
          </a:p>
          <a:p>
            <a:pPr marL="0" indent="0">
              <a:buNone/>
            </a:pPr>
            <a:endParaRPr lang="cs-CZ" sz="4400" b="1" u="sng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405721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b="1" u="sng" dirty="0"/>
              <a:t>4</a:t>
            </a:r>
            <a:r>
              <a:rPr lang="cs-CZ" b="1" u="sng" dirty="0" smtClean="0"/>
              <a:t>. Studium podmínek života a vývoje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tzv. metoda životopisu</a:t>
            </a:r>
          </a:p>
          <a:p>
            <a:r>
              <a:rPr lang="cs-CZ" b="1" dirty="0"/>
              <a:t>s</a:t>
            </a:r>
            <a:r>
              <a:rPr lang="cs-CZ" b="1" dirty="0" smtClean="0"/>
              <a:t>louží k lepšímu poznání psychiky člověka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205557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Základní psychologické metody: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00200"/>
            <a:ext cx="8712968" cy="52578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 5. </a:t>
            </a:r>
            <a:r>
              <a:rPr lang="cs-CZ" b="1" u="sng" dirty="0" smtClean="0"/>
              <a:t>Pozorování </a:t>
            </a:r>
            <a:r>
              <a:rPr lang="cs-CZ" b="1" dirty="0" smtClean="0"/>
              <a:t>– </a:t>
            </a:r>
            <a:r>
              <a:rPr lang="cs-CZ" b="1" dirty="0"/>
              <a:t> </a:t>
            </a:r>
            <a:r>
              <a:rPr lang="cs-CZ" b="1" dirty="0" err="1" smtClean="0"/>
              <a:t>extraspekce</a:t>
            </a:r>
            <a:r>
              <a:rPr lang="cs-CZ" b="1" dirty="0" smtClean="0"/>
              <a:t> - zjišťujeme vnější 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projevy chování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introspekce – sebepozorování – pozorování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vlastních vnitřních duševních jevů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</a:t>
            </a:r>
            <a:r>
              <a:rPr lang="cs-CZ" b="1" u="sng" dirty="0" smtClean="0"/>
              <a:t>Druhy pozorování: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krátkodobé x dlouhodobé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</a:t>
            </a:r>
            <a:r>
              <a:rPr lang="cs-CZ" b="1" dirty="0"/>
              <a:t> </a:t>
            </a:r>
            <a:r>
              <a:rPr lang="cs-CZ" b="1" dirty="0" smtClean="0"/>
              <a:t>přímé x zprostředkované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náhodné x záměrné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    cvičení: pozorování</a:t>
            </a:r>
          </a:p>
        </p:txBody>
      </p:sp>
    </p:spTree>
    <p:extLst>
      <p:ext uri="{BB962C8B-B14F-4D97-AF65-F5344CB8AC3E}">
        <p14:creationId xmlns:p14="http://schemas.microsoft.com/office/powerpoint/2010/main" val="4204213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/>
          <a:lstStyle/>
          <a:p>
            <a:pPr algn="l"/>
            <a:r>
              <a:rPr lang="cs-CZ" b="1" u="sng" dirty="0"/>
              <a:t>6</a:t>
            </a:r>
            <a:r>
              <a:rPr lang="cs-CZ" b="1" u="sng" dirty="0" smtClean="0"/>
              <a:t>. rozhovor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84784"/>
            <a:ext cx="8640960" cy="4525963"/>
          </a:xfrm>
        </p:spPr>
        <p:txBody>
          <a:bodyPr>
            <a:normAutofit lnSpcReduction="10000"/>
          </a:bodyPr>
          <a:lstStyle/>
          <a:p>
            <a:r>
              <a:rPr lang="cs-CZ" b="1" dirty="0"/>
              <a:t>m</a:t>
            </a:r>
            <a:r>
              <a:rPr lang="cs-CZ" b="1" dirty="0" smtClean="0"/>
              <a:t>etoda kontrolovaného rozhovoru – interview</a:t>
            </a:r>
          </a:p>
          <a:p>
            <a:r>
              <a:rPr lang="cs-CZ" b="1" dirty="0" smtClean="0"/>
              <a:t>pravidla </a:t>
            </a:r>
            <a:r>
              <a:rPr lang="cs-CZ" b="1" dirty="0"/>
              <a:t>rozhovoru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   Druhy rozhovorů:</a:t>
            </a:r>
          </a:p>
          <a:p>
            <a:r>
              <a:rPr lang="cs-CZ" b="1" dirty="0"/>
              <a:t>i</a:t>
            </a:r>
            <a:r>
              <a:rPr lang="cs-CZ" b="1" dirty="0" smtClean="0"/>
              <a:t>ndividuální x skupinový</a:t>
            </a:r>
          </a:p>
          <a:p>
            <a:r>
              <a:rPr lang="cs-CZ" b="1" dirty="0"/>
              <a:t>s</a:t>
            </a:r>
            <a:r>
              <a:rPr lang="cs-CZ" b="1" dirty="0" smtClean="0"/>
              <a:t>tandardizovaný x volný</a:t>
            </a:r>
          </a:p>
          <a:p>
            <a:endParaRPr lang="cs-CZ" b="1" dirty="0" smtClean="0"/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příklad rozhovoru a pozorování </a:t>
            </a:r>
          </a:p>
          <a:p>
            <a:endParaRPr lang="cs-CZ" b="1" dirty="0" smtClean="0"/>
          </a:p>
          <a:p>
            <a:pPr marL="0" indent="0">
              <a:buNone/>
            </a:pPr>
            <a:endParaRPr lang="cs-CZ" b="1" dirty="0" smtClean="0"/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934315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/>
              <a:t>7</a:t>
            </a:r>
            <a:r>
              <a:rPr lang="cs-CZ" b="1" u="sng" dirty="0" smtClean="0"/>
              <a:t>. Psychologické testy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Validita – platnost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Dělíme je na:</a:t>
            </a:r>
          </a:p>
          <a:p>
            <a:pPr marL="514350" indent="-514350">
              <a:buAutoNum type="alphaLcParenR"/>
            </a:pPr>
            <a:r>
              <a:rPr lang="cs-CZ" b="1" dirty="0"/>
              <a:t>d</a:t>
            </a:r>
            <a:r>
              <a:rPr lang="cs-CZ" b="1" dirty="0" smtClean="0"/>
              <a:t>idaktické </a:t>
            </a:r>
          </a:p>
          <a:p>
            <a:pPr marL="514350" indent="-514350">
              <a:buAutoNum type="alphaLcParenR"/>
            </a:pPr>
            <a:r>
              <a:rPr lang="cs-CZ" b="1" dirty="0"/>
              <a:t>v</a:t>
            </a:r>
            <a:r>
              <a:rPr lang="cs-CZ" b="1" dirty="0" smtClean="0"/>
              <a:t>ýkonové </a:t>
            </a:r>
          </a:p>
          <a:p>
            <a:pPr marL="514350" indent="-514350">
              <a:buAutoNum type="alphaLcParenR"/>
            </a:pPr>
            <a:r>
              <a:rPr lang="cs-CZ" b="1" dirty="0"/>
              <a:t>p</a:t>
            </a:r>
            <a:r>
              <a:rPr lang="cs-CZ" b="1" dirty="0" smtClean="0"/>
              <a:t>rojektivní </a:t>
            </a:r>
          </a:p>
          <a:p>
            <a:pPr marL="514350" indent="-514350">
              <a:buAutoNum type="alphaLcParenR"/>
            </a:pPr>
            <a:r>
              <a:rPr lang="cs-CZ" b="1" dirty="0" smtClean="0"/>
              <a:t>zábavné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60030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/>
              <a:t>8</a:t>
            </a:r>
            <a:r>
              <a:rPr lang="cs-CZ" b="1" u="sng" dirty="0" smtClean="0"/>
              <a:t>. Rozbor výsledků činnosti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u</a:t>
            </a:r>
            <a:r>
              <a:rPr lang="cs-CZ" b="1" dirty="0" smtClean="0"/>
              <a:t>možňuje poznat psychiku člověka – jeho dovednosti, schopnosti, úroveň duševního života, postoje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67390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Závěr a shrnutí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   V </a:t>
            </a:r>
            <a:r>
              <a:rPr lang="cs-CZ" b="1" dirty="0"/>
              <a:t>psychologii se používají různé metody a    </a:t>
            </a:r>
          </a:p>
          <a:p>
            <a:pPr marL="0" indent="0">
              <a:buNone/>
            </a:pPr>
            <a:r>
              <a:rPr lang="cs-CZ" b="1" dirty="0"/>
              <a:t>    techniky</a:t>
            </a:r>
          </a:p>
          <a:p>
            <a:r>
              <a:rPr lang="cs-CZ" b="1" dirty="0"/>
              <a:t>Jejich výběr závisí na cíli výzkumu a charakteru zkoumaných psychických jevů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1547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235</Words>
  <Application>Microsoft Office PowerPoint</Application>
  <PresentationFormat>Předvádění na obrazovce (4:3)</PresentationFormat>
  <Paragraphs>59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4" baseType="lpstr">
      <vt:lpstr>Arial</vt:lpstr>
      <vt:lpstr>Calibri</vt:lpstr>
      <vt:lpstr>Motiv sady Office</vt:lpstr>
      <vt:lpstr>Základní metody v psychologii</vt:lpstr>
      <vt:lpstr>Prezentace aplikace PowerPoint</vt:lpstr>
      <vt:lpstr>Základní psychologické metody:</vt:lpstr>
      <vt:lpstr>2. Laboratorní a přirozený experiment</vt:lpstr>
      <vt:lpstr>3. Sociometrická metoda</vt:lpstr>
      <vt:lpstr>4. Studium podmínek života a vývoje</vt:lpstr>
      <vt:lpstr>Základní psychologické metody:</vt:lpstr>
      <vt:lpstr>6. rozhovor</vt:lpstr>
      <vt:lpstr>7. Psychologické testy</vt:lpstr>
      <vt:lpstr>8. Rozbor výsledků činnosti</vt:lpstr>
      <vt:lpstr>Závěr a shrnutí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Stavba a mechanika hrudníku</dc:title>
  <dc:creator>SEVEROVAV</dc:creator>
  <cp:lastModifiedBy>SEVEROVÁ VĚRA Mgr.</cp:lastModifiedBy>
  <cp:revision>26</cp:revision>
  <dcterms:created xsi:type="dcterms:W3CDTF">2012-10-10T15:53:36Z</dcterms:created>
  <dcterms:modified xsi:type="dcterms:W3CDTF">2023-02-21T09:19:34Z</dcterms:modified>
</cp:coreProperties>
</file>