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75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1520" y="2011680"/>
            <a:ext cx="137160" cy="2926080"/>
          </a:xfrm>
          <a:prstGeom prst="rect">
            <a:avLst/>
          </a:prstGeom>
          <a:solidFill>
            <a:srgbClr val="009688"/>
          </a:solidFill>
          <a:ln>
            <a:solidFill>
              <a:srgbClr val="00968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097280" y="2011680"/>
            <a:ext cx="9144000" cy="13311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4600" b="1">
                <a:solidFill>
                  <a:srgbClr val="0C2340"/>
                </a:solidFill>
                <a:latin typeface="Arial"/>
              </a:defRPr>
            </a:pPr>
            <a:r>
              <a:rPr dirty="0" err="1"/>
              <a:t>Topografická</a:t>
            </a:r>
            <a:r>
              <a:rPr dirty="0"/>
              <a:t> </a:t>
            </a:r>
            <a:r>
              <a:rPr dirty="0" err="1"/>
              <a:t>Anatomie</a:t>
            </a:r>
            <a:r>
              <a:rPr dirty="0"/>
              <a:t> Z</a:t>
            </a:r>
            <a:r>
              <a:rPr lang="cs-CZ" dirty="0"/>
              <a:t>AD</a:t>
            </a:r>
            <a:endParaRPr dirty="0"/>
          </a:p>
          <a:p>
            <a:pPr>
              <a:spcBef>
                <a:spcPts val="1500"/>
              </a:spcBef>
              <a:defRPr sz="2200">
                <a:solidFill>
                  <a:srgbClr val="009688"/>
                </a:solidFill>
                <a:latin typeface="Arial"/>
              </a:defRPr>
            </a:pPr>
            <a:r>
              <a:rPr dirty="0" err="1"/>
              <a:t>Výukové</a:t>
            </a:r>
            <a:r>
              <a:rPr dirty="0"/>
              <a:t> </a:t>
            </a:r>
            <a:r>
              <a:rPr dirty="0" err="1"/>
              <a:t>podklady</a:t>
            </a:r>
            <a:r>
              <a:rPr dirty="0"/>
              <a:t> pro </a:t>
            </a:r>
            <a:r>
              <a:rPr dirty="0" err="1"/>
              <a:t>obor</a:t>
            </a:r>
            <a:r>
              <a:rPr dirty="0"/>
              <a:t>: </a:t>
            </a:r>
            <a:r>
              <a:rPr dirty="0" err="1"/>
              <a:t>Masér</a:t>
            </a:r>
            <a:r>
              <a:rPr dirty="0"/>
              <a:t> </a:t>
            </a:r>
            <a:r>
              <a:rPr dirty="0" err="1"/>
              <a:t>ve</a:t>
            </a:r>
            <a:r>
              <a:rPr dirty="0"/>
              <a:t> </a:t>
            </a:r>
            <a:r>
              <a:rPr dirty="0" err="1"/>
              <a:t>zdravotnictví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11277295" cy="600164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defRPr sz="3600" b="1">
                <a:solidFill>
                  <a:srgbClr val="0C2340"/>
                </a:solidFill>
                <a:latin typeface="Arial"/>
              </a:defRPr>
            </a:pPr>
            <a:r>
              <a:rPr dirty="0"/>
              <a:t>1. </a:t>
            </a:r>
            <a:r>
              <a:rPr dirty="0" err="1"/>
              <a:t>Kostní</a:t>
            </a:r>
            <a:r>
              <a:rPr dirty="0"/>
              <a:t> </a:t>
            </a:r>
            <a:r>
              <a:rPr dirty="0" err="1"/>
              <a:t>orientační</a:t>
            </a:r>
            <a:r>
              <a:rPr dirty="0"/>
              <a:t> body (</a:t>
            </a:r>
            <a:r>
              <a:rPr lang="cs-CZ" dirty="0"/>
              <a:t>p</a:t>
            </a:r>
            <a:r>
              <a:rPr dirty="0" err="1"/>
              <a:t>alpace</a:t>
            </a:r>
            <a:r>
              <a:rPr dirty="0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199" y="1371600"/>
            <a:ext cx="5862119" cy="4848131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tIns="274320" rIns="274320" rtlCol="0" anchor="ctr"/>
          <a:lstStyle/>
          <a:p>
            <a:pPr algn="ctr">
              <a:spcAft>
                <a:spcPts val="1200"/>
              </a:spcAft>
              <a:defRPr sz="1800" b="1">
                <a:solidFill>
                  <a:srgbClr val="0C2340"/>
                </a:solidFill>
              </a:defRPr>
            </a:pPr>
            <a:r>
              <a:rPr dirty="0" err="1"/>
              <a:t>Klíčové</a:t>
            </a:r>
            <a:r>
              <a:rPr dirty="0"/>
              <a:t> body pro </a:t>
            </a:r>
            <a:r>
              <a:rPr dirty="0" err="1"/>
              <a:t>orientaci</a:t>
            </a:r>
            <a:r>
              <a:rPr dirty="0"/>
              <a:t>:</a:t>
            </a:r>
          </a:p>
          <a:p>
            <a:pPr>
              <a:spcAft>
                <a:spcPts val="800"/>
              </a:spcAft>
            </a:pPr>
            <a:r>
              <a:rPr sz="1400" b="1" dirty="0">
                <a:solidFill>
                  <a:srgbClr val="FFC000"/>
                </a:solidFill>
              </a:rPr>
              <a:t>Processus </a:t>
            </a:r>
            <a:r>
              <a:rPr sz="1400" b="1" dirty="0" err="1">
                <a:solidFill>
                  <a:srgbClr val="FFC000"/>
                </a:solidFill>
              </a:rPr>
              <a:t>spinosi</a:t>
            </a:r>
            <a:r>
              <a:rPr sz="1400" b="1" dirty="0">
                <a:solidFill>
                  <a:srgbClr val="FFC000"/>
                </a:solidFill>
              </a:rPr>
              <a:t> (</a:t>
            </a:r>
            <a:r>
              <a:rPr lang="cs-CZ" sz="1400" b="1" dirty="0">
                <a:solidFill>
                  <a:srgbClr val="FFC000"/>
                </a:solidFill>
              </a:rPr>
              <a:t>t</a:t>
            </a:r>
            <a:r>
              <a:rPr sz="1400" b="1" dirty="0" err="1">
                <a:solidFill>
                  <a:srgbClr val="FFC000"/>
                </a:solidFill>
              </a:rPr>
              <a:t>rnové</a:t>
            </a:r>
            <a:r>
              <a:rPr sz="1400" b="1" dirty="0">
                <a:solidFill>
                  <a:srgbClr val="FFC000"/>
                </a:solidFill>
              </a:rPr>
              <a:t> </a:t>
            </a:r>
            <a:r>
              <a:rPr sz="1400" b="1" dirty="0" err="1">
                <a:solidFill>
                  <a:srgbClr val="FFC000"/>
                </a:solidFill>
              </a:rPr>
              <a:t>výběžky</a:t>
            </a:r>
            <a:r>
              <a:rPr sz="1400" b="1" dirty="0">
                <a:solidFill>
                  <a:srgbClr val="FFC000"/>
                </a:solidFill>
              </a:rPr>
              <a:t>):</a:t>
            </a:r>
            <a:r>
              <a:rPr sz="1400" dirty="0">
                <a:solidFill>
                  <a:srgbClr val="FFC000"/>
                </a:solidFill>
              </a:rPr>
              <a:t> </a:t>
            </a:r>
            <a:endParaRPr lang="cs-CZ" sz="1400" dirty="0">
              <a:solidFill>
                <a:srgbClr val="FFC00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u</a:t>
            </a:r>
            <a:r>
              <a:rPr sz="1400" dirty="0" err="1">
                <a:solidFill>
                  <a:srgbClr val="0C2340"/>
                </a:solidFill>
              </a:rPr>
              <a:t>rčují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linii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páteře</a:t>
            </a:r>
            <a:r>
              <a:rPr sz="1400" dirty="0">
                <a:solidFill>
                  <a:srgbClr val="0C2340"/>
                </a:solidFill>
              </a:rPr>
              <a:t> </a:t>
            </a:r>
            <a:endParaRPr lang="cs-CZ" sz="14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v</a:t>
            </a:r>
            <a:r>
              <a:rPr sz="1400" dirty="0" err="1">
                <a:solidFill>
                  <a:srgbClr val="0C2340"/>
                </a:solidFill>
              </a:rPr>
              <a:t>ýrazný</a:t>
            </a:r>
            <a:r>
              <a:rPr sz="1400" dirty="0">
                <a:solidFill>
                  <a:srgbClr val="0C2340"/>
                </a:solidFill>
              </a:rPr>
              <a:t> C7 </a:t>
            </a:r>
            <a:r>
              <a:rPr sz="1400" dirty="0" err="1">
                <a:solidFill>
                  <a:srgbClr val="0C2340"/>
                </a:solidFill>
              </a:rPr>
              <a:t>na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přechodu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krku</a:t>
            </a:r>
            <a:r>
              <a:rPr sz="1400" dirty="0">
                <a:solidFill>
                  <a:srgbClr val="0C2340"/>
                </a:solidFill>
              </a:rPr>
              <a:t> </a:t>
            </a:r>
            <a:endParaRPr lang="cs-CZ" sz="1400" dirty="0">
              <a:solidFill>
                <a:srgbClr val="0C2340"/>
              </a:solidFill>
            </a:endParaRPr>
          </a:p>
          <a:p>
            <a:pPr>
              <a:spcAft>
                <a:spcPts val="800"/>
              </a:spcAft>
            </a:pPr>
            <a:r>
              <a:rPr lang="cs-CZ" sz="1400" dirty="0">
                <a:solidFill>
                  <a:srgbClr val="0C2340"/>
                </a:solidFill>
              </a:rPr>
              <a:t>! n</a:t>
            </a:r>
            <a:r>
              <a:rPr sz="1400" dirty="0" err="1">
                <a:solidFill>
                  <a:srgbClr val="0C2340"/>
                </a:solidFill>
              </a:rPr>
              <a:t>ikdy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nemasírujeme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přímo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tlakem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na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kost</a:t>
            </a:r>
            <a:r>
              <a:rPr sz="1400" dirty="0">
                <a:solidFill>
                  <a:srgbClr val="0C2340"/>
                </a:solidFill>
              </a:rPr>
              <a:t>!</a:t>
            </a:r>
          </a:p>
          <a:p>
            <a:pPr>
              <a:spcAft>
                <a:spcPts val="800"/>
              </a:spcAft>
            </a:pPr>
            <a:r>
              <a:rPr sz="1400" b="1" dirty="0">
                <a:solidFill>
                  <a:srgbClr val="0070C0"/>
                </a:solidFill>
              </a:rPr>
              <a:t>Scapula (</a:t>
            </a:r>
            <a:r>
              <a:rPr lang="cs-CZ" sz="1400" b="1" dirty="0">
                <a:solidFill>
                  <a:srgbClr val="0070C0"/>
                </a:solidFill>
              </a:rPr>
              <a:t>l</a:t>
            </a:r>
            <a:r>
              <a:rPr sz="1400" b="1" dirty="0" err="1">
                <a:solidFill>
                  <a:srgbClr val="0070C0"/>
                </a:solidFill>
              </a:rPr>
              <a:t>opatka</a:t>
            </a:r>
            <a:r>
              <a:rPr sz="1400" b="1" dirty="0">
                <a:solidFill>
                  <a:srgbClr val="0070C0"/>
                </a:solidFill>
              </a:rPr>
              <a:t>):</a:t>
            </a:r>
            <a:r>
              <a:rPr sz="1400" dirty="0">
                <a:solidFill>
                  <a:srgbClr val="0070C0"/>
                </a:solidFill>
              </a:rPr>
              <a:t> </a:t>
            </a:r>
            <a:endParaRPr lang="cs-CZ" sz="1400" dirty="0">
              <a:solidFill>
                <a:srgbClr val="0070C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FF0000"/>
                </a:solidFill>
              </a:rPr>
              <a:t>s</a:t>
            </a:r>
            <a:r>
              <a:rPr sz="1400" dirty="0">
                <a:solidFill>
                  <a:srgbClr val="FF0000"/>
                </a:solidFill>
              </a:rPr>
              <a:t>pina scapulae </a:t>
            </a:r>
            <a:r>
              <a:rPr sz="1400" dirty="0" err="1">
                <a:solidFill>
                  <a:srgbClr val="0C2340"/>
                </a:solidFill>
              </a:rPr>
              <a:t>rozděluje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nad</a:t>
            </a:r>
            <a:r>
              <a:rPr sz="1400" dirty="0">
                <a:solidFill>
                  <a:srgbClr val="0C2340"/>
                </a:solidFill>
              </a:rPr>
              <a:t>/</a:t>
            </a:r>
            <a:r>
              <a:rPr sz="1400" dirty="0" err="1">
                <a:solidFill>
                  <a:srgbClr val="0C2340"/>
                </a:solidFill>
              </a:rPr>
              <a:t>podhřebenovou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krajinu</a:t>
            </a:r>
            <a:endParaRPr lang="cs-CZ" sz="14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m</a:t>
            </a:r>
            <a:r>
              <a:rPr sz="1400" dirty="0" err="1">
                <a:solidFill>
                  <a:srgbClr val="0C2340"/>
                </a:solidFill>
              </a:rPr>
              <a:t>argo</a:t>
            </a:r>
            <a:r>
              <a:rPr sz="1400" dirty="0">
                <a:solidFill>
                  <a:srgbClr val="0C2340"/>
                </a:solidFill>
              </a:rPr>
              <a:t> medialis je </a:t>
            </a:r>
            <a:r>
              <a:rPr sz="1400" dirty="0" err="1">
                <a:solidFill>
                  <a:srgbClr val="0C2340"/>
                </a:solidFill>
              </a:rPr>
              <a:t>úponem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mezilopatkových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svalů</a:t>
            </a:r>
            <a:r>
              <a:rPr sz="1400" dirty="0">
                <a:solidFill>
                  <a:srgbClr val="0C2340"/>
                </a:solidFill>
              </a:rPr>
              <a:t> (</a:t>
            </a:r>
            <a:r>
              <a:rPr sz="1400" dirty="0" err="1">
                <a:solidFill>
                  <a:srgbClr val="0C2340"/>
                </a:solidFill>
              </a:rPr>
              <a:t>častý</a:t>
            </a:r>
            <a:r>
              <a:rPr sz="1400" dirty="0">
                <a:solidFill>
                  <a:srgbClr val="0C2340"/>
                </a:solidFill>
              </a:rPr>
              <a:t> hypertonus)</a:t>
            </a:r>
          </a:p>
          <a:p>
            <a:pPr>
              <a:spcAft>
                <a:spcPts val="800"/>
              </a:spcAft>
            </a:pPr>
            <a:r>
              <a:rPr sz="1400" b="1" dirty="0">
                <a:solidFill>
                  <a:srgbClr val="C00000"/>
                </a:solidFill>
              </a:rPr>
              <a:t>Crista </a:t>
            </a:r>
            <a:r>
              <a:rPr sz="1400" b="1" dirty="0" err="1">
                <a:solidFill>
                  <a:srgbClr val="C00000"/>
                </a:solidFill>
              </a:rPr>
              <a:t>iliaca</a:t>
            </a:r>
            <a:r>
              <a:rPr sz="1400" b="1" dirty="0">
                <a:solidFill>
                  <a:srgbClr val="C00000"/>
                </a:solidFill>
              </a:rPr>
              <a:t> (</a:t>
            </a:r>
            <a:r>
              <a:rPr lang="cs-CZ" sz="1400" b="1" dirty="0">
                <a:solidFill>
                  <a:srgbClr val="C00000"/>
                </a:solidFill>
              </a:rPr>
              <a:t>h</a:t>
            </a:r>
            <a:r>
              <a:rPr sz="1400" b="1" dirty="0" err="1">
                <a:solidFill>
                  <a:srgbClr val="C00000"/>
                </a:solidFill>
              </a:rPr>
              <a:t>řeben</a:t>
            </a:r>
            <a:r>
              <a:rPr sz="1400" b="1" dirty="0">
                <a:solidFill>
                  <a:srgbClr val="C00000"/>
                </a:solidFill>
              </a:rPr>
              <a:t> </a:t>
            </a:r>
            <a:r>
              <a:rPr sz="1400" b="1" dirty="0" err="1">
                <a:solidFill>
                  <a:srgbClr val="C00000"/>
                </a:solidFill>
              </a:rPr>
              <a:t>kyčelní</a:t>
            </a:r>
            <a:r>
              <a:rPr sz="1400" b="1" dirty="0">
                <a:solidFill>
                  <a:srgbClr val="C00000"/>
                </a:solidFill>
              </a:rPr>
              <a:t>):</a:t>
            </a:r>
            <a:r>
              <a:rPr sz="1400" dirty="0">
                <a:solidFill>
                  <a:srgbClr val="C00000"/>
                </a:solidFill>
              </a:rPr>
              <a:t> </a:t>
            </a:r>
            <a:endParaRPr lang="cs-CZ" sz="1400" dirty="0">
              <a:solidFill>
                <a:srgbClr val="C0000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u</a:t>
            </a:r>
            <a:r>
              <a:rPr sz="1400" dirty="0" err="1">
                <a:solidFill>
                  <a:srgbClr val="0C2340"/>
                </a:solidFill>
              </a:rPr>
              <a:t>rčuje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dolní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hranici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zad</a:t>
            </a:r>
            <a:r>
              <a:rPr sz="1400" dirty="0">
                <a:solidFill>
                  <a:srgbClr val="0C2340"/>
                </a:solidFill>
              </a:rPr>
              <a:t> (</a:t>
            </a:r>
            <a:r>
              <a:rPr sz="1400" dirty="0" err="1">
                <a:solidFill>
                  <a:srgbClr val="0C2340"/>
                </a:solidFill>
              </a:rPr>
              <a:t>výška</a:t>
            </a:r>
            <a:r>
              <a:rPr sz="1400" dirty="0">
                <a:solidFill>
                  <a:srgbClr val="0C2340"/>
                </a:solidFill>
              </a:rPr>
              <a:t> L4)</a:t>
            </a:r>
            <a:endParaRPr lang="cs-CZ" sz="14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b</a:t>
            </a:r>
            <a:r>
              <a:rPr sz="1400" dirty="0">
                <a:solidFill>
                  <a:srgbClr val="0C2340"/>
                </a:solidFill>
              </a:rPr>
              <a:t>od pro </a:t>
            </a:r>
            <a:r>
              <a:rPr sz="1400" dirty="0" err="1">
                <a:solidFill>
                  <a:srgbClr val="0C2340"/>
                </a:solidFill>
              </a:rPr>
              <a:t>stabilizaci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hmatů</a:t>
            </a:r>
            <a:endParaRPr sz="1400" dirty="0">
              <a:solidFill>
                <a:srgbClr val="0C2340"/>
              </a:solidFill>
            </a:endParaRPr>
          </a:p>
          <a:p>
            <a:pPr>
              <a:spcAft>
                <a:spcPts val="800"/>
              </a:spcAft>
            </a:pPr>
            <a:r>
              <a:rPr sz="1400" b="1" dirty="0" err="1">
                <a:solidFill>
                  <a:srgbClr val="7030A0"/>
                </a:solidFill>
              </a:rPr>
              <a:t>Os</a:t>
            </a:r>
            <a:r>
              <a:rPr sz="1400" b="1" dirty="0">
                <a:solidFill>
                  <a:srgbClr val="7030A0"/>
                </a:solidFill>
              </a:rPr>
              <a:t> sacrum (</a:t>
            </a:r>
            <a:r>
              <a:rPr lang="cs-CZ" sz="1400" b="1" dirty="0">
                <a:solidFill>
                  <a:srgbClr val="7030A0"/>
                </a:solidFill>
              </a:rPr>
              <a:t>k</a:t>
            </a:r>
            <a:r>
              <a:rPr sz="1400" b="1" dirty="0" err="1">
                <a:solidFill>
                  <a:srgbClr val="7030A0"/>
                </a:solidFill>
              </a:rPr>
              <a:t>ost</a:t>
            </a:r>
            <a:r>
              <a:rPr sz="1400" b="1" dirty="0">
                <a:solidFill>
                  <a:srgbClr val="7030A0"/>
                </a:solidFill>
              </a:rPr>
              <a:t> </a:t>
            </a:r>
            <a:r>
              <a:rPr sz="1400" b="1" dirty="0" err="1">
                <a:solidFill>
                  <a:srgbClr val="7030A0"/>
                </a:solidFill>
              </a:rPr>
              <a:t>křížová</a:t>
            </a:r>
            <a:r>
              <a:rPr sz="1400" b="1" dirty="0">
                <a:solidFill>
                  <a:srgbClr val="7030A0"/>
                </a:solidFill>
              </a:rPr>
              <a:t>):</a:t>
            </a:r>
            <a:r>
              <a:rPr sz="1400" dirty="0">
                <a:solidFill>
                  <a:srgbClr val="7030A0"/>
                </a:solidFill>
              </a:rPr>
              <a:t> </a:t>
            </a:r>
            <a:endParaRPr lang="cs-CZ" sz="1400" dirty="0">
              <a:solidFill>
                <a:srgbClr val="7030A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p</a:t>
            </a:r>
            <a:r>
              <a:rPr sz="1400" dirty="0" err="1">
                <a:solidFill>
                  <a:srgbClr val="0C2340"/>
                </a:solidFill>
              </a:rPr>
              <a:t>evný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podklad</a:t>
            </a:r>
            <a:r>
              <a:rPr sz="1400" dirty="0">
                <a:solidFill>
                  <a:srgbClr val="0C2340"/>
                </a:solidFill>
              </a:rPr>
              <a:t> pro </a:t>
            </a:r>
            <a:r>
              <a:rPr sz="1400" dirty="0" err="1">
                <a:solidFill>
                  <a:srgbClr val="0C2340"/>
                </a:solidFill>
              </a:rPr>
              <a:t>plošné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tření</a:t>
            </a:r>
            <a:r>
              <a:rPr sz="1400" dirty="0">
                <a:solidFill>
                  <a:srgbClr val="0C2340"/>
                </a:solidFill>
              </a:rPr>
              <a:t> a </a:t>
            </a:r>
            <a:r>
              <a:rPr sz="1400" dirty="0" err="1">
                <a:solidFill>
                  <a:srgbClr val="0C2340"/>
                </a:solidFill>
              </a:rPr>
              <a:t>specifické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sakrální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hmaty</a:t>
            </a:r>
            <a:endParaRPr sz="1400" dirty="0">
              <a:solidFill>
                <a:srgbClr val="0C234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75120" y="1371600"/>
            <a:ext cx="5029200" cy="5029200"/>
          </a:xfrm>
          <a:prstGeom prst="rect">
            <a:avLst/>
          </a:prstGeom>
          <a:solidFill>
            <a:srgbClr val="0C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1500"/>
              </a:spcAft>
              <a:defRPr sz="1600" b="1"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C9B08A1C-DE6E-6214-CE64-ECFB08FEE0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882" y="1431790"/>
            <a:ext cx="3331676" cy="49088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11277295" cy="600164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defRPr sz="3600" b="1">
                <a:solidFill>
                  <a:srgbClr val="0C2340"/>
                </a:solidFill>
                <a:latin typeface="Arial"/>
              </a:defRPr>
            </a:pPr>
            <a:r>
              <a:rPr dirty="0"/>
              <a:t>2. </a:t>
            </a:r>
            <a:r>
              <a:rPr dirty="0" err="1"/>
              <a:t>Povrchová</a:t>
            </a:r>
            <a:r>
              <a:rPr dirty="0"/>
              <a:t> </a:t>
            </a:r>
            <a:r>
              <a:rPr dirty="0" err="1"/>
              <a:t>vrstva</a:t>
            </a:r>
            <a:r>
              <a:rPr dirty="0"/>
              <a:t> </a:t>
            </a:r>
            <a:r>
              <a:rPr dirty="0" err="1"/>
              <a:t>svalů</a:t>
            </a:r>
            <a:r>
              <a:rPr dirty="0"/>
              <a:t> (</a:t>
            </a:r>
            <a:r>
              <a:rPr lang="cs-CZ" dirty="0"/>
              <a:t>c</a:t>
            </a:r>
            <a:r>
              <a:rPr dirty="0" err="1"/>
              <a:t>íle</a:t>
            </a:r>
            <a:r>
              <a:rPr dirty="0"/>
              <a:t> </a:t>
            </a:r>
            <a:r>
              <a:rPr dirty="0" err="1"/>
              <a:t>hmatů</a:t>
            </a:r>
            <a:r>
              <a:rPr dirty="0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1371600"/>
            <a:ext cx="5943600" cy="502920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tIns="274320" rtlCol="0" anchor="ctr"/>
          <a:lstStyle/>
          <a:p>
            <a:pPr algn="ctr">
              <a:spcAft>
                <a:spcPts val="1200"/>
              </a:spcAft>
              <a:defRPr sz="1800" b="1">
                <a:solidFill>
                  <a:srgbClr val="0C2340"/>
                </a:solidFill>
              </a:defRPr>
            </a:pPr>
            <a:r>
              <a:rPr dirty="0" err="1"/>
              <a:t>Svaly</a:t>
            </a:r>
            <a:r>
              <a:rPr dirty="0"/>
              <a:t> </a:t>
            </a:r>
            <a:r>
              <a:rPr dirty="0" err="1"/>
              <a:t>ovlivňované</a:t>
            </a:r>
            <a:r>
              <a:rPr dirty="0"/>
              <a:t> </a:t>
            </a:r>
            <a:r>
              <a:rPr dirty="0" err="1"/>
              <a:t>povrchovými</a:t>
            </a:r>
            <a:r>
              <a:rPr dirty="0"/>
              <a:t> a </a:t>
            </a:r>
            <a:r>
              <a:rPr dirty="0" err="1"/>
              <a:t>středními</a:t>
            </a:r>
            <a:r>
              <a:rPr dirty="0"/>
              <a:t> </a:t>
            </a:r>
            <a:r>
              <a:rPr dirty="0" err="1"/>
              <a:t>hmaty</a:t>
            </a:r>
            <a:r>
              <a:rPr dirty="0"/>
              <a:t>:</a:t>
            </a:r>
          </a:p>
          <a:p>
            <a:pPr>
              <a:spcAft>
                <a:spcPts val="800"/>
              </a:spcAft>
            </a:pPr>
            <a:r>
              <a:rPr sz="1400" b="1" dirty="0">
                <a:solidFill>
                  <a:srgbClr val="00B050"/>
                </a:solidFill>
              </a:rPr>
              <a:t>M. trapezius (</a:t>
            </a:r>
            <a:r>
              <a:rPr lang="cs-CZ" sz="1400" b="1" dirty="0">
                <a:solidFill>
                  <a:srgbClr val="00B050"/>
                </a:solidFill>
              </a:rPr>
              <a:t>t</a:t>
            </a:r>
            <a:r>
              <a:rPr sz="1400" b="1" dirty="0" err="1">
                <a:solidFill>
                  <a:srgbClr val="00B050"/>
                </a:solidFill>
              </a:rPr>
              <a:t>rapézový</a:t>
            </a:r>
            <a:r>
              <a:rPr sz="1400" b="1" dirty="0">
                <a:solidFill>
                  <a:srgbClr val="00B050"/>
                </a:solidFill>
              </a:rPr>
              <a:t> </a:t>
            </a:r>
            <a:r>
              <a:rPr sz="1400" b="1" dirty="0" err="1">
                <a:solidFill>
                  <a:srgbClr val="00B050"/>
                </a:solidFill>
              </a:rPr>
              <a:t>sval</a:t>
            </a:r>
            <a:r>
              <a:rPr sz="1400" b="1" dirty="0">
                <a:solidFill>
                  <a:srgbClr val="00B050"/>
                </a:solidFill>
              </a:rPr>
              <a:t>):</a:t>
            </a:r>
            <a:r>
              <a:rPr sz="1400" dirty="0">
                <a:solidFill>
                  <a:srgbClr val="00B050"/>
                </a:solidFill>
              </a:rPr>
              <a:t> </a:t>
            </a:r>
            <a:endParaRPr lang="cs-CZ" sz="1400" dirty="0">
              <a:solidFill>
                <a:srgbClr val="00B05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h</a:t>
            </a:r>
            <a:r>
              <a:rPr sz="1400" dirty="0" err="1">
                <a:solidFill>
                  <a:srgbClr val="0C2340"/>
                </a:solidFill>
              </a:rPr>
              <a:t>orní</a:t>
            </a:r>
            <a:r>
              <a:rPr sz="1400" dirty="0">
                <a:solidFill>
                  <a:srgbClr val="0C2340"/>
                </a:solidFill>
              </a:rPr>
              <a:t>, </a:t>
            </a:r>
            <a:r>
              <a:rPr sz="1400" dirty="0" err="1">
                <a:solidFill>
                  <a:srgbClr val="0C2340"/>
                </a:solidFill>
              </a:rPr>
              <a:t>střední</a:t>
            </a:r>
            <a:r>
              <a:rPr sz="1400" dirty="0">
                <a:solidFill>
                  <a:srgbClr val="0C2340"/>
                </a:solidFill>
              </a:rPr>
              <a:t>, </a:t>
            </a:r>
            <a:r>
              <a:rPr sz="1400" dirty="0" err="1">
                <a:solidFill>
                  <a:srgbClr val="0C2340"/>
                </a:solidFill>
              </a:rPr>
              <a:t>dolní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část</a:t>
            </a:r>
            <a:r>
              <a:rPr sz="1400" dirty="0">
                <a:solidFill>
                  <a:srgbClr val="0C2340"/>
                </a:solidFill>
              </a:rPr>
              <a:t> </a:t>
            </a:r>
            <a:endParaRPr lang="cs-CZ" sz="14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n</a:t>
            </a:r>
            <a:r>
              <a:rPr sz="1400" dirty="0" err="1">
                <a:solidFill>
                  <a:srgbClr val="0C2340"/>
                </a:solidFill>
              </a:rPr>
              <a:t>ejčastější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výskyt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myogelóz</a:t>
            </a:r>
            <a:r>
              <a:rPr sz="1400" dirty="0">
                <a:solidFill>
                  <a:srgbClr val="0C2340"/>
                </a:solidFill>
              </a:rPr>
              <a:t> a trigger points v </a:t>
            </a:r>
            <a:r>
              <a:rPr sz="1400" dirty="0" err="1">
                <a:solidFill>
                  <a:srgbClr val="0C2340"/>
                </a:solidFill>
              </a:rPr>
              <a:t>oblasti</a:t>
            </a:r>
            <a:r>
              <a:rPr sz="1400" dirty="0">
                <a:solidFill>
                  <a:srgbClr val="0C2340"/>
                </a:solidFill>
              </a:rPr>
              <a:t> ramen</a:t>
            </a:r>
          </a:p>
          <a:p>
            <a:pPr>
              <a:spcAft>
                <a:spcPts val="800"/>
              </a:spcAft>
            </a:pPr>
            <a:r>
              <a:rPr sz="1400" b="1" dirty="0">
                <a:solidFill>
                  <a:srgbClr val="FF0000"/>
                </a:solidFill>
              </a:rPr>
              <a:t>M. latissimus dorsi (</a:t>
            </a:r>
            <a:r>
              <a:rPr lang="cs-CZ" sz="1400" b="1" dirty="0">
                <a:solidFill>
                  <a:srgbClr val="FF0000"/>
                </a:solidFill>
              </a:rPr>
              <a:t>š</a:t>
            </a:r>
            <a:r>
              <a:rPr sz="1400" b="1" dirty="0" err="1">
                <a:solidFill>
                  <a:srgbClr val="FF0000"/>
                </a:solidFill>
              </a:rPr>
              <a:t>iroký</a:t>
            </a:r>
            <a:r>
              <a:rPr sz="1400" b="1" dirty="0">
                <a:solidFill>
                  <a:srgbClr val="FF0000"/>
                </a:solidFill>
              </a:rPr>
              <a:t> </a:t>
            </a:r>
            <a:r>
              <a:rPr sz="1400" b="1" dirty="0" err="1">
                <a:solidFill>
                  <a:srgbClr val="FF0000"/>
                </a:solidFill>
              </a:rPr>
              <a:t>sval</a:t>
            </a:r>
            <a:r>
              <a:rPr sz="1400" b="1" dirty="0">
                <a:solidFill>
                  <a:srgbClr val="FF0000"/>
                </a:solidFill>
              </a:rPr>
              <a:t> </a:t>
            </a:r>
            <a:r>
              <a:rPr sz="1400" b="1" dirty="0" err="1">
                <a:solidFill>
                  <a:srgbClr val="FF0000"/>
                </a:solidFill>
              </a:rPr>
              <a:t>zádový</a:t>
            </a:r>
            <a:r>
              <a:rPr sz="1400" b="1" dirty="0">
                <a:solidFill>
                  <a:srgbClr val="FF0000"/>
                </a:solidFill>
              </a:rPr>
              <a:t>):</a:t>
            </a:r>
            <a:r>
              <a:rPr sz="1400" dirty="0">
                <a:solidFill>
                  <a:srgbClr val="FF0000"/>
                </a:solidFill>
              </a:rPr>
              <a:t> </a:t>
            </a:r>
            <a:endParaRPr lang="cs-CZ" sz="1400" dirty="0">
              <a:solidFill>
                <a:srgbClr val="FF000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p</a:t>
            </a:r>
            <a:r>
              <a:rPr sz="1400" dirty="0" err="1">
                <a:solidFill>
                  <a:srgbClr val="0C2340"/>
                </a:solidFill>
              </a:rPr>
              <a:t>okrývá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dolní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polovinu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zad</a:t>
            </a:r>
            <a:r>
              <a:rPr sz="1400" dirty="0">
                <a:solidFill>
                  <a:srgbClr val="0C2340"/>
                </a:solidFill>
              </a:rPr>
              <a:t> </a:t>
            </a:r>
            <a:endParaRPr lang="cs-CZ" sz="14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s</a:t>
            </a:r>
            <a:r>
              <a:rPr sz="1400" dirty="0" err="1">
                <a:solidFill>
                  <a:srgbClr val="0C2340"/>
                </a:solidFill>
              </a:rPr>
              <a:t>měr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masáže</a:t>
            </a:r>
            <a:r>
              <a:rPr sz="1400" dirty="0">
                <a:solidFill>
                  <a:srgbClr val="0C2340"/>
                </a:solidFill>
              </a:rPr>
              <a:t> od </a:t>
            </a:r>
            <a:r>
              <a:rPr sz="1400" dirty="0" err="1">
                <a:solidFill>
                  <a:srgbClr val="0C2340"/>
                </a:solidFill>
              </a:rPr>
              <a:t>beder</a:t>
            </a:r>
            <a:r>
              <a:rPr sz="1400" dirty="0">
                <a:solidFill>
                  <a:srgbClr val="0C2340"/>
                </a:solidFill>
              </a:rPr>
              <a:t> k </a:t>
            </a:r>
            <a:r>
              <a:rPr sz="1400" dirty="0" err="1">
                <a:solidFill>
                  <a:srgbClr val="0C2340"/>
                </a:solidFill>
              </a:rPr>
              <a:t>podpažní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jamce</a:t>
            </a:r>
            <a:endParaRPr sz="1400" dirty="0">
              <a:solidFill>
                <a:srgbClr val="0C2340"/>
              </a:solidFill>
            </a:endParaRPr>
          </a:p>
          <a:p>
            <a:pPr>
              <a:spcAft>
                <a:spcPts val="800"/>
              </a:spcAft>
            </a:pPr>
            <a:r>
              <a:rPr sz="1400" b="1" dirty="0">
                <a:solidFill>
                  <a:srgbClr val="0070C0"/>
                </a:solidFill>
              </a:rPr>
              <a:t>Mm. rhomboidei (</a:t>
            </a:r>
            <a:r>
              <a:rPr lang="cs-CZ" sz="1400" b="1" dirty="0">
                <a:solidFill>
                  <a:srgbClr val="0070C0"/>
                </a:solidFill>
              </a:rPr>
              <a:t>k</a:t>
            </a:r>
            <a:r>
              <a:rPr sz="1400" b="1" dirty="0" err="1">
                <a:solidFill>
                  <a:srgbClr val="0070C0"/>
                </a:solidFill>
              </a:rPr>
              <a:t>osočtverečné</a:t>
            </a:r>
            <a:r>
              <a:rPr sz="1400" b="1" dirty="0">
                <a:solidFill>
                  <a:srgbClr val="0070C0"/>
                </a:solidFill>
              </a:rPr>
              <a:t> </a:t>
            </a:r>
            <a:r>
              <a:rPr sz="1400" b="1" dirty="0" err="1">
                <a:solidFill>
                  <a:srgbClr val="0070C0"/>
                </a:solidFill>
              </a:rPr>
              <a:t>svaly</a:t>
            </a:r>
            <a:r>
              <a:rPr sz="1400" b="1" dirty="0">
                <a:solidFill>
                  <a:srgbClr val="0070C0"/>
                </a:solidFill>
              </a:rPr>
              <a:t>):</a:t>
            </a:r>
            <a:r>
              <a:rPr sz="1400" dirty="0">
                <a:solidFill>
                  <a:srgbClr val="0070C0"/>
                </a:solidFill>
              </a:rPr>
              <a:t> </a:t>
            </a:r>
            <a:endParaRPr lang="cs-CZ" sz="1400" dirty="0">
              <a:solidFill>
                <a:srgbClr val="0070C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m</a:t>
            </a:r>
            <a:r>
              <a:rPr sz="1400" dirty="0" err="1">
                <a:solidFill>
                  <a:srgbClr val="0C2340"/>
                </a:solidFill>
              </a:rPr>
              <a:t>ezilopatkový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prostor</a:t>
            </a:r>
            <a:endParaRPr lang="cs-CZ" sz="14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t</a:t>
            </a:r>
            <a:r>
              <a:rPr sz="1400" dirty="0" err="1">
                <a:solidFill>
                  <a:srgbClr val="0C2340"/>
                </a:solidFill>
              </a:rPr>
              <a:t>ypické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ztuhnutí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při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sedavém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zaměstnání</a:t>
            </a:r>
            <a:endParaRPr sz="1400" dirty="0">
              <a:solidFill>
                <a:srgbClr val="0C2340"/>
              </a:solidFill>
            </a:endParaRPr>
          </a:p>
          <a:p>
            <a:pPr>
              <a:spcAft>
                <a:spcPts val="800"/>
              </a:spcAft>
            </a:pPr>
            <a:r>
              <a:rPr sz="1400" b="1" dirty="0">
                <a:solidFill>
                  <a:schemeClr val="accent6"/>
                </a:solidFill>
              </a:rPr>
              <a:t>M. levator scapulae (</a:t>
            </a:r>
            <a:r>
              <a:rPr lang="cs-CZ" sz="1400" b="1" dirty="0">
                <a:solidFill>
                  <a:schemeClr val="accent6"/>
                </a:solidFill>
              </a:rPr>
              <a:t>z</a:t>
            </a:r>
            <a:r>
              <a:rPr sz="1400" b="1" dirty="0" err="1">
                <a:solidFill>
                  <a:schemeClr val="accent6"/>
                </a:solidFill>
              </a:rPr>
              <a:t>dvihač</a:t>
            </a:r>
            <a:r>
              <a:rPr sz="1400" b="1" dirty="0">
                <a:solidFill>
                  <a:schemeClr val="accent6"/>
                </a:solidFill>
              </a:rPr>
              <a:t> </a:t>
            </a:r>
            <a:r>
              <a:rPr sz="1400" b="1" dirty="0" err="1">
                <a:solidFill>
                  <a:schemeClr val="accent6"/>
                </a:solidFill>
              </a:rPr>
              <a:t>lopatky</a:t>
            </a:r>
            <a:r>
              <a:rPr sz="1400" b="1" dirty="0">
                <a:solidFill>
                  <a:schemeClr val="accent6"/>
                </a:solidFill>
              </a:rPr>
              <a:t>):</a:t>
            </a:r>
            <a:r>
              <a:rPr sz="1400" dirty="0">
                <a:solidFill>
                  <a:schemeClr val="accent6"/>
                </a:solidFill>
              </a:rPr>
              <a:t> </a:t>
            </a:r>
            <a:endParaRPr lang="cs-CZ" sz="1400" dirty="0">
              <a:solidFill>
                <a:schemeClr val="accent6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o</a:t>
            </a:r>
            <a:r>
              <a:rPr sz="1400" dirty="0">
                <a:solidFill>
                  <a:srgbClr val="0C2340"/>
                </a:solidFill>
              </a:rPr>
              <a:t>d </a:t>
            </a:r>
            <a:r>
              <a:rPr sz="1400" dirty="0" err="1">
                <a:solidFill>
                  <a:srgbClr val="0C2340"/>
                </a:solidFill>
              </a:rPr>
              <a:t>krční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páteře</a:t>
            </a:r>
            <a:r>
              <a:rPr sz="1400" dirty="0">
                <a:solidFill>
                  <a:srgbClr val="0C2340"/>
                </a:solidFill>
              </a:rPr>
              <a:t> k </a:t>
            </a:r>
            <a:r>
              <a:rPr sz="1400" dirty="0" err="1">
                <a:solidFill>
                  <a:srgbClr val="0C2340"/>
                </a:solidFill>
              </a:rPr>
              <a:t>hornímu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úhlu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lopatky</a:t>
            </a:r>
            <a:r>
              <a:rPr sz="1400" dirty="0">
                <a:solidFill>
                  <a:srgbClr val="0C2340"/>
                </a:solidFill>
              </a:rPr>
              <a:t> </a:t>
            </a:r>
            <a:endParaRPr lang="cs-CZ" sz="14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č</a:t>
            </a:r>
            <a:r>
              <a:rPr sz="1400" dirty="0" err="1">
                <a:solidFill>
                  <a:srgbClr val="0C2340"/>
                </a:solidFill>
              </a:rPr>
              <a:t>asto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zkrácený</a:t>
            </a:r>
            <a:r>
              <a:rPr sz="1400" dirty="0">
                <a:solidFill>
                  <a:srgbClr val="0C2340"/>
                </a:solidFill>
              </a:rPr>
              <a:t>, </a:t>
            </a:r>
            <a:r>
              <a:rPr sz="1400" dirty="0" err="1">
                <a:solidFill>
                  <a:srgbClr val="0C2340"/>
                </a:solidFill>
              </a:rPr>
              <a:t>bolestivý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na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pohmat</a:t>
            </a:r>
            <a:endParaRPr sz="1400" dirty="0">
              <a:solidFill>
                <a:srgbClr val="0C234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75120" y="1371600"/>
            <a:ext cx="5029200" cy="5029200"/>
          </a:xfrm>
          <a:prstGeom prst="rect">
            <a:avLst/>
          </a:prstGeom>
          <a:solidFill>
            <a:srgbClr val="0C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1500"/>
              </a:spcAft>
              <a:defRPr sz="1600" b="1"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4958012C-A040-3180-430B-775C86E82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3504" y="1428862"/>
            <a:ext cx="3284975" cy="492746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11277295" cy="600164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defRPr sz="3600" b="1">
                <a:solidFill>
                  <a:srgbClr val="0C2340"/>
                </a:solidFill>
                <a:latin typeface="Arial"/>
              </a:defRPr>
            </a:pPr>
            <a:r>
              <a:rPr dirty="0"/>
              <a:t>3. </a:t>
            </a:r>
            <a:r>
              <a:rPr dirty="0" err="1"/>
              <a:t>Hluboká</a:t>
            </a:r>
            <a:r>
              <a:rPr dirty="0"/>
              <a:t> </a:t>
            </a:r>
            <a:r>
              <a:rPr dirty="0" err="1"/>
              <a:t>vrstva</a:t>
            </a:r>
            <a:r>
              <a:rPr dirty="0"/>
              <a:t> </a:t>
            </a:r>
            <a:r>
              <a:rPr dirty="0" err="1"/>
              <a:t>svalů</a:t>
            </a:r>
            <a:r>
              <a:rPr dirty="0"/>
              <a:t> (</a:t>
            </a:r>
            <a:r>
              <a:rPr lang="cs-CZ" dirty="0"/>
              <a:t>h</a:t>
            </a:r>
            <a:r>
              <a:rPr dirty="0" err="1"/>
              <a:t>loubkový</a:t>
            </a:r>
            <a:r>
              <a:rPr dirty="0"/>
              <a:t> </a:t>
            </a:r>
            <a:r>
              <a:rPr dirty="0" err="1"/>
              <a:t>tlak</a:t>
            </a:r>
            <a:r>
              <a:rPr dirty="0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200" y="1371600"/>
            <a:ext cx="5943600" cy="502920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tIns="274320" rtlCol="0" anchor="ctr"/>
          <a:lstStyle/>
          <a:p>
            <a:pPr algn="ctr">
              <a:spcAft>
                <a:spcPts val="1200"/>
              </a:spcAft>
              <a:defRPr sz="1800" b="1">
                <a:solidFill>
                  <a:srgbClr val="0C2340"/>
                </a:solidFill>
              </a:defRPr>
            </a:pPr>
            <a:r>
              <a:rPr dirty="0" err="1"/>
              <a:t>Autochtonní</a:t>
            </a:r>
            <a:r>
              <a:rPr dirty="0"/>
              <a:t> </a:t>
            </a:r>
            <a:r>
              <a:rPr dirty="0" err="1"/>
              <a:t>svaly</a:t>
            </a:r>
            <a:r>
              <a:rPr dirty="0"/>
              <a:t> – </a:t>
            </a:r>
            <a:r>
              <a:rPr dirty="0" err="1"/>
              <a:t>stabilizace</a:t>
            </a:r>
            <a:r>
              <a:rPr dirty="0"/>
              <a:t> a </a:t>
            </a:r>
            <a:r>
              <a:rPr dirty="0" err="1"/>
              <a:t>vzpřímení</a:t>
            </a:r>
            <a:r>
              <a:rPr dirty="0"/>
              <a:t> </a:t>
            </a:r>
            <a:r>
              <a:rPr dirty="0" err="1"/>
              <a:t>páteře</a:t>
            </a:r>
            <a:r>
              <a:rPr dirty="0"/>
              <a:t>:</a:t>
            </a:r>
          </a:p>
          <a:p>
            <a:pPr>
              <a:spcAft>
                <a:spcPts val="600"/>
              </a:spcAft>
              <a:defRPr sz="1500" b="1">
                <a:solidFill>
                  <a:srgbClr val="009688"/>
                </a:solidFill>
              </a:defRPr>
            </a:pPr>
            <a:r>
              <a:rPr sz="2000" dirty="0">
                <a:solidFill>
                  <a:srgbClr val="00B050"/>
                </a:solidFill>
              </a:rPr>
              <a:t>M. erector spinae (</a:t>
            </a:r>
            <a:r>
              <a:rPr lang="cs-CZ" sz="2000" dirty="0">
                <a:solidFill>
                  <a:srgbClr val="00B050"/>
                </a:solidFill>
              </a:rPr>
              <a:t>v</a:t>
            </a:r>
            <a:r>
              <a:rPr sz="2000" dirty="0" err="1">
                <a:solidFill>
                  <a:srgbClr val="00B050"/>
                </a:solidFill>
              </a:rPr>
              <a:t>zpřimovač</a:t>
            </a:r>
            <a:r>
              <a:rPr sz="2000" dirty="0">
                <a:solidFill>
                  <a:srgbClr val="00B050"/>
                </a:solidFill>
              </a:rPr>
              <a:t> </a:t>
            </a:r>
            <a:r>
              <a:rPr sz="2000" dirty="0" err="1">
                <a:solidFill>
                  <a:srgbClr val="00B050"/>
                </a:solidFill>
              </a:rPr>
              <a:t>páteře</a:t>
            </a:r>
            <a:r>
              <a:rPr sz="2000" dirty="0">
                <a:solidFill>
                  <a:srgbClr val="00B050"/>
                </a:solidFill>
              </a:rPr>
              <a:t>):</a:t>
            </a:r>
          </a:p>
          <a:p>
            <a:pPr>
              <a:spcAft>
                <a:spcPts val="1200"/>
              </a:spcAft>
              <a:defRPr sz="1300">
                <a:solidFill>
                  <a:srgbClr val="0C2340"/>
                </a:solidFill>
              </a:defRPr>
            </a:pPr>
            <a:r>
              <a:rPr lang="cs-CZ" sz="1400" dirty="0"/>
              <a:t>m</a:t>
            </a:r>
            <a:r>
              <a:rPr sz="1400" dirty="0" err="1"/>
              <a:t>ohutný</a:t>
            </a:r>
            <a:r>
              <a:rPr sz="1400" dirty="0"/>
              <a:t> </a:t>
            </a:r>
            <a:r>
              <a:rPr sz="1400" dirty="0" err="1"/>
              <a:t>svalový</a:t>
            </a:r>
            <a:r>
              <a:rPr sz="1400" dirty="0"/>
              <a:t> </a:t>
            </a:r>
            <a:r>
              <a:rPr sz="1400" dirty="0" err="1"/>
              <a:t>val</a:t>
            </a:r>
            <a:r>
              <a:rPr sz="1400" dirty="0"/>
              <a:t> </a:t>
            </a:r>
            <a:r>
              <a:rPr sz="1400" dirty="0" err="1"/>
              <a:t>probíhající</a:t>
            </a:r>
            <a:r>
              <a:rPr sz="1400" dirty="0"/>
              <a:t> </a:t>
            </a:r>
            <a:r>
              <a:rPr sz="1400" dirty="0" err="1"/>
              <a:t>bilaterálně</a:t>
            </a:r>
            <a:r>
              <a:rPr sz="1400" dirty="0"/>
              <a:t> </a:t>
            </a:r>
            <a:r>
              <a:rPr sz="1400" dirty="0" err="1"/>
              <a:t>podél</a:t>
            </a:r>
            <a:r>
              <a:rPr sz="1400" dirty="0"/>
              <a:t> </a:t>
            </a:r>
            <a:r>
              <a:rPr sz="1400" dirty="0" err="1"/>
              <a:t>celé</a:t>
            </a:r>
            <a:r>
              <a:rPr sz="1400" dirty="0"/>
              <a:t> </a:t>
            </a:r>
            <a:r>
              <a:rPr sz="1400" dirty="0" err="1"/>
              <a:t>páteře</a:t>
            </a:r>
            <a:r>
              <a:rPr sz="1400" dirty="0"/>
              <a:t> od </a:t>
            </a:r>
            <a:r>
              <a:rPr sz="1400" dirty="0" err="1"/>
              <a:t>křížové</a:t>
            </a:r>
            <a:r>
              <a:rPr sz="1400" dirty="0"/>
              <a:t> </a:t>
            </a:r>
            <a:r>
              <a:rPr sz="1400" dirty="0" err="1"/>
              <a:t>kosti</a:t>
            </a:r>
            <a:r>
              <a:rPr sz="1400" dirty="0"/>
              <a:t> </a:t>
            </a:r>
            <a:r>
              <a:rPr sz="1400" dirty="0" err="1"/>
              <a:t>až</a:t>
            </a:r>
            <a:r>
              <a:rPr sz="1400" dirty="0"/>
              <a:t> po </a:t>
            </a:r>
            <a:r>
              <a:rPr sz="1400" dirty="0" err="1"/>
              <a:t>záhlaví</a:t>
            </a:r>
            <a:r>
              <a:rPr sz="1400" dirty="0"/>
              <a:t> </a:t>
            </a:r>
            <a:endParaRPr lang="cs-CZ" sz="1400" dirty="0"/>
          </a:p>
          <a:p>
            <a:pPr>
              <a:spcAft>
                <a:spcPts val="1200"/>
              </a:spcAft>
              <a:defRPr sz="1300">
                <a:solidFill>
                  <a:srgbClr val="0C2340"/>
                </a:solidFill>
              </a:defRPr>
            </a:pPr>
            <a:r>
              <a:rPr lang="cs-CZ" sz="1400" dirty="0"/>
              <a:t>s</a:t>
            </a:r>
            <a:r>
              <a:rPr sz="1400" dirty="0" err="1"/>
              <a:t>kládá</a:t>
            </a:r>
            <a:r>
              <a:rPr sz="1400" dirty="0"/>
              <a:t> se ze </a:t>
            </a:r>
            <a:r>
              <a:rPr sz="1400" dirty="0" err="1"/>
              <a:t>tří</a:t>
            </a:r>
            <a:r>
              <a:rPr sz="1400" dirty="0"/>
              <a:t> </a:t>
            </a:r>
            <a:r>
              <a:rPr sz="1400" dirty="0" err="1"/>
              <a:t>hlavních</a:t>
            </a:r>
            <a:r>
              <a:rPr sz="1400" dirty="0"/>
              <a:t> </a:t>
            </a:r>
            <a:r>
              <a:rPr sz="1400" dirty="0" err="1"/>
              <a:t>traktů</a:t>
            </a:r>
            <a:r>
              <a:rPr sz="1400" dirty="0"/>
              <a:t> (m. iliocostalis, m. longissimus, m. spinalis)</a:t>
            </a:r>
          </a:p>
          <a:p>
            <a:pPr>
              <a:spcAft>
                <a:spcPts val="600"/>
              </a:spcAft>
              <a:defRPr sz="1500" b="1">
                <a:solidFill>
                  <a:srgbClr val="009688"/>
                </a:solidFill>
              </a:defRPr>
            </a:pPr>
            <a:r>
              <a:rPr lang="cs-CZ" sz="1400" dirty="0">
                <a:solidFill>
                  <a:schemeClr val="tx1"/>
                </a:solidFill>
              </a:rPr>
              <a:t>m</a:t>
            </a:r>
            <a:r>
              <a:rPr sz="1400" dirty="0" err="1">
                <a:solidFill>
                  <a:schemeClr val="tx1"/>
                </a:solidFill>
              </a:rPr>
              <a:t>asážní</a:t>
            </a:r>
            <a:r>
              <a:rPr sz="1400" dirty="0">
                <a:solidFill>
                  <a:schemeClr val="tx1"/>
                </a:solidFill>
              </a:rPr>
              <a:t> </a:t>
            </a:r>
            <a:r>
              <a:rPr sz="1400" dirty="0" err="1">
                <a:solidFill>
                  <a:schemeClr val="tx1"/>
                </a:solidFill>
              </a:rPr>
              <a:t>technika</a:t>
            </a:r>
            <a:r>
              <a:rPr sz="1400" dirty="0">
                <a:solidFill>
                  <a:schemeClr val="tx1"/>
                </a:solidFill>
              </a:rPr>
              <a:t> a </a:t>
            </a:r>
            <a:r>
              <a:rPr sz="1400" dirty="0" err="1">
                <a:solidFill>
                  <a:schemeClr val="tx1"/>
                </a:solidFill>
              </a:rPr>
              <a:t>zacílení</a:t>
            </a:r>
            <a:r>
              <a:rPr sz="1400" dirty="0">
                <a:solidFill>
                  <a:schemeClr val="tx1"/>
                </a:solidFill>
              </a:rPr>
              <a:t>:</a:t>
            </a:r>
          </a:p>
          <a:p>
            <a:pPr>
              <a:defRPr sz="1300">
                <a:solidFill>
                  <a:srgbClr val="0C2340"/>
                </a:solidFill>
              </a:defRPr>
            </a:pPr>
            <a:r>
              <a:rPr sz="1400" dirty="0"/>
              <a:t>• </a:t>
            </a:r>
            <a:r>
              <a:rPr lang="cs-CZ" sz="1400" dirty="0"/>
              <a:t>h</a:t>
            </a:r>
            <a:r>
              <a:rPr sz="1400" dirty="0" err="1"/>
              <a:t>lavní</a:t>
            </a:r>
            <a:r>
              <a:rPr sz="1400" dirty="0"/>
              <a:t> </a:t>
            </a:r>
            <a:r>
              <a:rPr sz="1400" dirty="0" err="1"/>
              <a:t>cíl</a:t>
            </a:r>
            <a:r>
              <a:rPr sz="1400" dirty="0"/>
              <a:t> pro </a:t>
            </a:r>
            <a:r>
              <a:rPr sz="1400" dirty="0" err="1"/>
              <a:t>podélné</a:t>
            </a:r>
            <a:r>
              <a:rPr sz="1400" dirty="0"/>
              <a:t> </a:t>
            </a:r>
            <a:r>
              <a:rPr sz="1400" dirty="0" err="1"/>
              <a:t>hmaty</a:t>
            </a:r>
            <a:r>
              <a:rPr sz="1400" dirty="0"/>
              <a:t> (</a:t>
            </a:r>
            <a:r>
              <a:rPr sz="1400" dirty="0" err="1"/>
              <a:t>vytírání</a:t>
            </a:r>
            <a:r>
              <a:rPr sz="1400" dirty="0"/>
              <a:t>, </a:t>
            </a:r>
            <a:r>
              <a:rPr sz="1400" dirty="0" err="1"/>
              <a:t>roztírání</a:t>
            </a:r>
            <a:r>
              <a:rPr sz="1400" dirty="0"/>
              <a:t> </a:t>
            </a:r>
            <a:r>
              <a:rPr sz="1400" dirty="0" err="1"/>
              <a:t>palci</a:t>
            </a:r>
            <a:r>
              <a:rPr sz="1400" dirty="0"/>
              <a:t>, </a:t>
            </a:r>
            <a:r>
              <a:rPr sz="1400" dirty="0" err="1"/>
              <a:t>hnětení</a:t>
            </a:r>
            <a:r>
              <a:rPr sz="1400" dirty="0"/>
              <a:t> </a:t>
            </a:r>
            <a:r>
              <a:rPr sz="1400" dirty="0" err="1"/>
              <a:t>hranou</a:t>
            </a:r>
            <a:r>
              <a:rPr sz="1400" dirty="0"/>
              <a:t>)</a:t>
            </a:r>
            <a:br>
              <a:rPr sz="1400" dirty="0"/>
            </a:br>
            <a:r>
              <a:rPr sz="1400" dirty="0"/>
              <a:t>• </a:t>
            </a:r>
            <a:r>
              <a:rPr lang="cs-CZ" sz="1400" dirty="0"/>
              <a:t>v</a:t>
            </a:r>
            <a:r>
              <a:rPr sz="1400" dirty="0" err="1"/>
              <a:t>yžaduje</a:t>
            </a:r>
            <a:r>
              <a:rPr sz="1400" dirty="0"/>
              <a:t> </a:t>
            </a:r>
            <a:r>
              <a:rPr sz="1400" dirty="0" err="1"/>
              <a:t>postupný</a:t>
            </a:r>
            <a:r>
              <a:rPr sz="1400" dirty="0"/>
              <a:t> </a:t>
            </a:r>
            <a:r>
              <a:rPr sz="1400" dirty="0" err="1"/>
              <a:t>přechod</a:t>
            </a:r>
            <a:r>
              <a:rPr sz="1400" dirty="0"/>
              <a:t> od </a:t>
            </a:r>
            <a:r>
              <a:rPr sz="1400" dirty="0" err="1"/>
              <a:t>povrchového</a:t>
            </a:r>
            <a:r>
              <a:rPr sz="1400" dirty="0"/>
              <a:t> k </a:t>
            </a:r>
            <a:r>
              <a:rPr sz="1400" dirty="0" err="1"/>
              <a:t>hlubokému</a:t>
            </a:r>
            <a:r>
              <a:rPr sz="1400" dirty="0"/>
              <a:t> </a:t>
            </a:r>
            <a:r>
              <a:rPr sz="1400" dirty="0" err="1"/>
              <a:t>tlaku</a:t>
            </a:r>
            <a:br>
              <a:rPr sz="1400" dirty="0"/>
            </a:br>
            <a:r>
              <a:rPr sz="1400" dirty="0"/>
              <a:t>• </a:t>
            </a:r>
            <a:r>
              <a:rPr lang="cs-CZ" sz="1400" dirty="0"/>
              <a:t>c</a:t>
            </a:r>
            <a:r>
              <a:rPr sz="1400" dirty="0" err="1"/>
              <a:t>hronický</a:t>
            </a:r>
            <a:r>
              <a:rPr sz="1400" dirty="0"/>
              <a:t> hypertonus v </a:t>
            </a:r>
            <a:r>
              <a:rPr sz="1400" dirty="0" err="1"/>
              <a:t>této</a:t>
            </a:r>
            <a:r>
              <a:rPr sz="1400" dirty="0"/>
              <a:t> </a:t>
            </a:r>
            <a:r>
              <a:rPr sz="1400" dirty="0" err="1"/>
              <a:t>vrstvě</a:t>
            </a:r>
            <a:r>
              <a:rPr sz="1400" dirty="0"/>
              <a:t> </a:t>
            </a:r>
            <a:r>
              <a:rPr sz="1400" dirty="0" err="1"/>
              <a:t>způsobuje</a:t>
            </a:r>
            <a:r>
              <a:rPr sz="1400" dirty="0"/>
              <a:t> </a:t>
            </a:r>
            <a:r>
              <a:rPr sz="1400" dirty="0" err="1"/>
              <a:t>blokády</a:t>
            </a:r>
            <a:r>
              <a:rPr sz="1400" dirty="0"/>
              <a:t> </a:t>
            </a:r>
            <a:r>
              <a:rPr sz="1400" dirty="0" err="1"/>
              <a:t>obratlů</a:t>
            </a:r>
            <a:r>
              <a:rPr sz="1400" dirty="0"/>
              <a:t> a </a:t>
            </a:r>
            <a:r>
              <a:rPr sz="1400" dirty="0" err="1"/>
              <a:t>rigiditu</a:t>
            </a:r>
            <a:r>
              <a:rPr sz="1400" dirty="0"/>
              <a:t> </a:t>
            </a:r>
            <a:r>
              <a:rPr sz="1400" dirty="0" err="1"/>
              <a:t>celé</a:t>
            </a:r>
            <a:r>
              <a:rPr sz="1400" dirty="0"/>
              <a:t> </a:t>
            </a:r>
            <a:r>
              <a:rPr sz="1400" dirty="0" err="1"/>
              <a:t>páteře</a:t>
            </a:r>
            <a:endParaRPr sz="1400" dirty="0"/>
          </a:p>
        </p:txBody>
      </p:sp>
      <p:sp>
        <p:nvSpPr>
          <p:cNvPr id="4" name="Rectangle 3"/>
          <p:cNvSpPr/>
          <p:nvPr/>
        </p:nvSpPr>
        <p:spPr>
          <a:xfrm>
            <a:off x="6675120" y="1371600"/>
            <a:ext cx="5029200" cy="5029200"/>
          </a:xfrm>
          <a:prstGeom prst="rect">
            <a:avLst/>
          </a:prstGeom>
          <a:solidFill>
            <a:srgbClr val="0C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1500"/>
              </a:spcAft>
              <a:defRPr sz="1600" b="1">
                <a:solidFill>
                  <a:srgbClr val="FFFFFF"/>
                </a:solidFill>
              </a:defRPr>
            </a:pPr>
            <a:r>
              <a:t>BAREVNÉ SCHÉMA:</a:t>
            </a:r>
            <a:br/>
            <a:r>
              <a:t>Hluboký stabilizační systém zad</a:t>
            </a:r>
          </a:p>
          <a:p>
            <a:pPr>
              <a:defRPr sz="1300">
                <a:solidFill>
                  <a:srgbClr val="C8D2E1"/>
                </a:solidFill>
              </a:defRPr>
            </a:pPr>
            <a:r>
              <a:t>[Zde vložte anatomický řez nebo hlubokou vrstvu svalů]</a:t>
            </a:r>
            <a:br/>
            <a:br/>
            <a:r>
              <a:t>• Zvýrazněte m. erector spinae podélným sytě oranžovým pásem podél páteře.</a:t>
            </a:r>
            <a:br/>
            <a:r>
              <a:t>• Šipkami naznačte správný směr masážních hmatů (centripetální směr – k srdci / podél toku lymfy).</a:t>
            </a:r>
          </a:p>
        </p:txBody>
      </p:sp>
      <p:pic>
        <p:nvPicPr>
          <p:cNvPr id="5" name="Obrázek 4" descr="Erector spinae: Attachments, innervation and function | Kenhub">
            <a:extLst>
              <a:ext uri="{FF2B5EF4-FFF2-40B4-BE49-F238E27FC236}">
                <a16:creationId xmlns:a16="http://schemas.microsoft.com/office/drawing/2014/main" id="{3A2FF799-3C8E-1FED-1B1B-F065D7D0E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1704" y="1428184"/>
            <a:ext cx="4916032" cy="491603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11277295" cy="600164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defRPr sz="3600" b="1">
                <a:solidFill>
                  <a:srgbClr val="0C2340"/>
                </a:solidFill>
                <a:latin typeface="Arial"/>
              </a:defRPr>
            </a:pPr>
            <a:r>
              <a:rPr dirty="0"/>
              <a:t>4. </a:t>
            </a:r>
            <a:r>
              <a:rPr dirty="0" err="1"/>
              <a:t>Topografické</a:t>
            </a:r>
            <a:r>
              <a:rPr dirty="0"/>
              <a:t> </a:t>
            </a:r>
            <a:r>
              <a:rPr dirty="0" err="1"/>
              <a:t>nebezpečné</a:t>
            </a:r>
            <a:r>
              <a:rPr dirty="0"/>
              <a:t> </a:t>
            </a:r>
            <a:r>
              <a:rPr dirty="0" err="1"/>
              <a:t>zóny</a:t>
            </a:r>
            <a:r>
              <a:rPr dirty="0"/>
              <a:t> (</a:t>
            </a:r>
            <a:r>
              <a:rPr lang="cs-CZ" dirty="0"/>
              <a:t>o</a:t>
            </a:r>
            <a:r>
              <a:rPr dirty="0" err="1"/>
              <a:t>patrnost</a:t>
            </a:r>
            <a:r>
              <a:rPr dirty="0"/>
              <a:t>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11892" y="1272012"/>
            <a:ext cx="5943600" cy="5029200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E651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tIns="274320" rtlCol="0" anchor="ctr"/>
          <a:lstStyle/>
          <a:p>
            <a:pPr algn="ctr">
              <a:spcAft>
                <a:spcPts val="1200"/>
              </a:spcAft>
              <a:defRPr sz="1800" b="1">
                <a:solidFill>
                  <a:srgbClr val="E65100"/>
                </a:solidFill>
              </a:defRPr>
            </a:pPr>
            <a:r>
              <a:rPr sz="2000" dirty="0" err="1"/>
              <a:t>Místa</a:t>
            </a:r>
            <a:r>
              <a:rPr sz="2000" dirty="0"/>
              <a:t> se </a:t>
            </a:r>
            <a:r>
              <a:rPr sz="2000" dirty="0" err="1"/>
              <a:t>zvýšeným</a:t>
            </a:r>
            <a:r>
              <a:rPr sz="2000" dirty="0"/>
              <a:t> </a:t>
            </a:r>
            <a:r>
              <a:rPr sz="2000" dirty="0" err="1"/>
              <a:t>rizikem</a:t>
            </a:r>
            <a:r>
              <a:rPr sz="2000" dirty="0"/>
              <a:t> </a:t>
            </a:r>
            <a:r>
              <a:rPr sz="2000" dirty="0" err="1"/>
              <a:t>poškození</a:t>
            </a:r>
            <a:r>
              <a:rPr sz="2000" dirty="0"/>
              <a:t> </a:t>
            </a:r>
            <a:r>
              <a:rPr sz="2000" dirty="0" err="1"/>
              <a:t>struktur</a:t>
            </a:r>
            <a:r>
              <a:rPr sz="2000" dirty="0"/>
              <a:t>:</a:t>
            </a:r>
          </a:p>
          <a:p>
            <a:pPr>
              <a:spcAft>
                <a:spcPts val="800"/>
              </a:spcAft>
            </a:pPr>
            <a:r>
              <a:rPr sz="1600" b="1" dirty="0" err="1">
                <a:solidFill>
                  <a:srgbClr val="FF0000"/>
                </a:solidFill>
              </a:rPr>
              <a:t>Paravertebrální</a:t>
            </a:r>
            <a:r>
              <a:rPr sz="1600" b="1" dirty="0">
                <a:solidFill>
                  <a:srgbClr val="FF0000"/>
                </a:solidFill>
              </a:rPr>
              <a:t> </a:t>
            </a:r>
            <a:r>
              <a:rPr sz="1600" b="1" dirty="0" err="1">
                <a:solidFill>
                  <a:srgbClr val="FF0000"/>
                </a:solidFill>
              </a:rPr>
              <a:t>zóna</a:t>
            </a:r>
            <a:r>
              <a:rPr sz="1600" b="1" dirty="0">
                <a:solidFill>
                  <a:srgbClr val="FF0000"/>
                </a:solidFill>
              </a:rPr>
              <a:t>:</a:t>
            </a:r>
            <a:r>
              <a:rPr sz="1600" dirty="0">
                <a:solidFill>
                  <a:srgbClr val="FF0000"/>
                </a:solidFill>
              </a:rPr>
              <a:t> </a:t>
            </a:r>
            <a:endParaRPr lang="cs-CZ" sz="1600" dirty="0">
              <a:solidFill>
                <a:srgbClr val="FF000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rgbClr val="0C2340"/>
                </a:solidFill>
              </a:rPr>
              <a:t>t</a:t>
            </a:r>
            <a:r>
              <a:rPr sz="1600" dirty="0" err="1">
                <a:solidFill>
                  <a:srgbClr val="0C2340"/>
                </a:solidFill>
              </a:rPr>
              <a:t>ěsně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vedle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trnových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výběžků</a:t>
            </a:r>
            <a:endParaRPr lang="cs-CZ" sz="16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rgbClr val="0C2340"/>
                </a:solidFill>
              </a:rPr>
              <a:t>v</a:t>
            </a:r>
            <a:r>
              <a:rPr sz="1600" dirty="0" err="1">
                <a:solidFill>
                  <a:srgbClr val="0C2340"/>
                </a:solidFill>
              </a:rPr>
              <a:t>ýstupy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míšních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nervů</a:t>
            </a:r>
            <a:r>
              <a:rPr sz="1600" dirty="0">
                <a:solidFill>
                  <a:srgbClr val="0C2340"/>
                </a:solidFill>
              </a:rPr>
              <a:t> (</a:t>
            </a:r>
            <a:r>
              <a:rPr sz="1600" dirty="0" err="1">
                <a:solidFill>
                  <a:srgbClr val="0C2340"/>
                </a:solidFill>
              </a:rPr>
              <a:t>nervi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spinales</a:t>
            </a:r>
            <a:r>
              <a:rPr sz="1600" dirty="0">
                <a:solidFill>
                  <a:srgbClr val="0C2340"/>
                </a:solidFill>
              </a:rPr>
              <a:t>) </a:t>
            </a:r>
            <a:endParaRPr lang="cs-CZ" sz="16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rgbClr val="0C2340"/>
                </a:solidFill>
              </a:rPr>
              <a:t>t</a:t>
            </a:r>
            <a:r>
              <a:rPr sz="1600" dirty="0" err="1">
                <a:solidFill>
                  <a:srgbClr val="0C2340"/>
                </a:solidFill>
              </a:rPr>
              <a:t>lak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směřujeme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na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sval</a:t>
            </a:r>
            <a:r>
              <a:rPr sz="1600" dirty="0">
                <a:solidFill>
                  <a:srgbClr val="0C2340"/>
                </a:solidFill>
              </a:rPr>
              <a:t>, </a:t>
            </a:r>
            <a:r>
              <a:rPr sz="1600" dirty="0" err="1">
                <a:solidFill>
                  <a:srgbClr val="0C2340"/>
                </a:solidFill>
              </a:rPr>
              <a:t>nikdy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kolmo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na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nerv</a:t>
            </a:r>
            <a:endParaRPr sz="1600" dirty="0">
              <a:solidFill>
                <a:srgbClr val="0C2340"/>
              </a:solidFill>
            </a:endParaRPr>
          </a:p>
          <a:p>
            <a:pPr>
              <a:spcAft>
                <a:spcPts val="800"/>
              </a:spcAft>
            </a:pPr>
            <a:r>
              <a:rPr sz="1600" b="1" dirty="0">
                <a:solidFill>
                  <a:srgbClr val="FF0000"/>
                </a:solidFill>
              </a:rPr>
              <a:t>Trigonum </a:t>
            </a:r>
            <a:r>
              <a:rPr sz="1600" b="1" dirty="0" err="1">
                <a:solidFill>
                  <a:srgbClr val="FF0000"/>
                </a:solidFill>
              </a:rPr>
              <a:t>lumbale</a:t>
            </a:r>
            <a:r>
              <a:rPr sz="1600" b="1" dirty="0">
                <a:solidFill>
                  <a:srgbClr val="FF0000"/>
                </a:solidFill>
              </a:rPr>
              <a:t> (</a:t>
            </a:r>
            <a:r>
              <a:rPr sz="1600" b="1" dirty="0" err="1">
                <a:solidFill>
                  <a:srgbClr val="FF0000"/>
                </a:solidFill>
              </a:rPr>
              <a:t>Petitův</a:t>
            </a:r>
            <a:r>
              <a:rPr sz="1600" b="1" dirty="0">
                <a:solidFill>
                  <a:srgbClr val="FF0000"/>
                </a:solidFill>
              </a:rPr>
              <a:t> </a:t>
            </a:r>
            <a:r>
              <a:rPr sz="1600" b="1" dirty="0" err="1">
                <a:solidFill>
                  <a:srgbClr val="FF0000"/>
                </a:solidFill>
              </a:rPr>
              <a:t>triangl</a:t>
            </a:r>
            <a:r>
              <a:rPr sz="1600" b="1" dirty="0">
                <a:solidFill>
                  <a:srgbClr val="FF0000"/>
                </a:solidFill>
              </a:rPr>
              <a:t>):</a:t>
            </a:r>
            <a:r>
              <a:rPr sz="1600" dirty="0">
                <a:solidFill>
                  <a:srgbClr val="FF0000"/>
                </a:solidFill>
              </a:rPr>
              <a:t> </a:t>
            </a:r>
            <a:endParaRPr lang="cs-CZ" sz="1600" dirty="0">
              <a:solidFill>
                <a:srgbClr val="FF000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rgbClr val="0C2340"/>
                </a:solidFill>
              </a:rPr>
              <a:t>o</a:t>
            </a:r>
            <a:r>
              <a:rPr sz="1600" dirty="0" err="1">
                <a:solidFill>
                  <a:srgbClr val="0C2340"/>
                </a:solidFill>
              </a:rPr>
              <a:t>slabené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místo</a:t>
            </a:r>
            <a:r>
              <a:rPr sz="1600" dirty="0">
                <a:solidFill>
                  <a:srgbClr val="0C2340"/>
                </a:solidFill>
              </a:rPr>
              <a:t> v </a:t>
            </a:r>
            <a:r>
              <a:rPr sz="1600" dirty="0" err="1">
                <a:solidFill>
                  <a:srgbClr val="0C2340"/>
                </a:solidFill>
              </a:rPr>
              <a:t>bederní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krajině</a:t>
            </a:r>
            <a:r>
              <a:rPr sz="1600" dirty="0">
                <a:solidFill>
                  <a:srgbClr val="0C2340"/>
                </a:solidFill>
              </a:rPr>
              <a:t> (</a:t>
            </a:r>
            <a:r>
              <a:rPr sz="1600" dirty="0" err="1">
                <a:solidFill>
                  <a:srgbClr val="0C2340"/>
                </a:solidFill>
              </a:rPr>
              <a:t>nad</a:t>
            </a:r>
            <a:r>
              <a:rPr sz="1600" dirty="0">
                <a:solidFill>
                  <a:srgbClr val="0C2340"/>
                </a:solidFill>
              </a:rPr>
              <a:t> crista </a:t>
            </a:r>
            <a:r>
              <a:rPr sz="1600" dirty="0" err="1">
                <a:solidFill>
                  <a:srgbClr val="0C2340"/>
                </a:solidFill>
              </a:rPr>
              <a:t>iliaca</a:t>
            </a:r>
            <a:r>
              <a:rPr sz="1600" dirty="0">
                <a:solidFill>
                  <a:srgbClr val="0C2340"/>
                </a:solidFill>
              </a:rPr>
              <a:t>)</a:t>
            </a:r>
            <a:endParaRPr lang="cs-CZ" sz="16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sz="1600" dirty="0">
                <a:solidFill>
                  <a:srgbClr val="0C2340"/>
                </a:solidFill>
              </a:rPr>
              <a:t> </a:t>
            </a:r>
            <a:r>
              <a:rPr lang="cs-CZ" sz="1600" dirty="0">
                <a:solidFill>
                  <a:srgbClr val="0C2340"/>
                </a:solidFill>
              </a:rPr>
              <a:t>c</a:t>
            </a:r>
            <a:r>
              <a:rPr sz="1600" dirty="0" err="1">
                <a:solidFill>
                  <a:srgbClr val="0C2340"/>
                </a:solidFill>
              </a:rPr>
              <a:t>hybí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zde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silná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svalová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ochrana</a:t>
            </a:r>
            <a:r>
              <a:rPr sz="1600" dirty="0">
                <a:solidFill>
                  <a:srgbClr val="0C2340"/>
                </a:solidFill>
              </a:rPr>
              <a:t> </a:t>
            </a:r>
            <a:endParaRPr lang="cs-CZ" sz="16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rgbClr val="0C2340"/>
                </a:solidFill>
              </a:rPr>
              <a:t>h</a:t>
            </a:r>
            <a:r>
              <a:rPr sz="1600" dirty="0" err="1">
                <a:solidFill>
                  <a:srgbClr val="0C2340"/>
                </a:solidFill>
              </a:rPr>
              <a:t>luboký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nešetrný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tlak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může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mechanicky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dráždit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ledviny</a:t>
            </a:r>
            <a:endParaRPr sz="1600" dirty="0">
              <a:solidFill>
                <a:srgbClr val="0C2340"/>
              </a:solidFill>
            </a:endParaRPr>
          </a:p>
          <a:p>
            <a:pPr>
              <a:spcAft>
                <a:spcPts val="800"/>
              </a:spcAft>
            </a:pPr>
            <a:r>
              <a:rPr sz="1600" b="1" dirty="0" err="1">
                <a:solidFill>
                  <a:srgbClr val="FFC000"/>
                </a:solidFill>
              </a:rPr>
              <a:t>Suboccipitální</a:t>
            </a:r>
            <a:r>
              <a:rPr sz="1600" b="1" dirty="0">
                <a:solidFill>
                  <a:srgbClr val="FFC000"/>
                </a:solidFill>
              </a:rPr>
              <a:t> </a:t>
            </a:r>
            <a:r>
              <a:rPr sz="1600" b="1" dirty="0" err="1">
                <a:solidFill>
                  <a:srgbClr val="FFC000"/>
                </a:solidFill>
              </a:rPr>
              <a:t>krajina</a:t>
            </a:r>
            <a:r>
              <a:rPr sz="1600" b="1" dirty="0">
                <a:solidFill>
                  <a:srgbClr val="FFC000"/>
                </a:solidFill>
              </a:rPr>
              <a:t> (</a:t>
            </a:r>
            <a:r>
              <a:rPr lang="cs-CZ" sz="1600" b="1" dirty="0">
                <a:solidFill>
                  <a:srgbClr val="FFC000"/>
                </a:solidFill>
              </a:rPr>
              <a:t>z</a:t>
            </a:r>
            <a:r>
              <a:rPr sz="1600" b="1" dirty="0" err="1">
                <a:solidFill>
                  <a:srgbClr val="FFC000"/>
                </a:solidFill>
              </a:rPr>
              <a:t>áhlaví</a:t>
            </a:r>
            <a:r>
              <a:rPr sz="1600" b="1" dirty="0">
                <a:solidFill>
                  <a:srgbClr val="FFC000"/>
                </a:solidFill>
              </a:rPr>
              <a:t>):</a:t>
            </a:r>
            <a:r>
              <a:rPr sz="1600" dirty="0">
                <a:solidFill>
                  <a:srgbClr val="FFC000"/>
                </a:solidFill>
              </a:rPr>
              <a:t> </a:t>
            </a:r>
            <a:endParaRPr lang="cs-CZ" sz="1600" dirty="0">
              <a:solidFill>
                <a:srgbClr val="FFC00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rgbClr val="0C2340"/>
                </a:solidFill>
              </a:rPr>
              <a:t>p</a:t>
            </a:r>
            <a:r>
              <a:rPr sz="1600" dirty="0" err="1">
                <a:solidFill>
                  <a:srgbClr val="0C2340"/>
                </a:solidFill>
              </a:rPr>
              <a:t>růběh</a:t>
            </a:r>
            <a:r>
              <a:rPr sz="1600" dirty="0">
                <a:solidFill>
                  <a:srgbClr val="0C2340"/>
                </a:solidFill>
              </a:rPr>
              <a:t> a. </a:t>
            </a:r>
            <a:r>
              <a:rPr sz="1600" dirty="0" err="1">
                <a:solidFill>
                  <a:srgbClr val="0C2340"/>
                </a:solidFill>
              </a:rPr>
              <a:t>vertebralis</a:t>
            </a:r>
            <a:r>
              <a:rPr sz="1600" dirty="0">
                <a:solidFill>
                  <a:srgbClr val="0C2340"/>
                </a:solidFill>
              </a:rPr>
              <a:t> a </a:t>
            </a:r>
            <a:r>
              <a:rPr sz="1600" dirty="0" err="1">
                <a:solidFill>
                  <a:srgbClr val="0C2340"/>
                </a:solidFill>
              </a:rPr>
              <a:t>hlavových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nervů</a:t>
            </a:r>
            <a:r>
              <a:rPr sz="1600" dirty="0">
                <a:solidFill>
                  <a:srgbClr val="0C2340"/>
                </a:solidFill>
              </a:rPr>
              <a:t> </a:t>
            </a:r>
            <a:endParaRPr lang="cs-CZ" sz="1600" dirty="0">
              <a:solidFill>
                <a:srgbClr val="0C2340"/>
              </a:solidFill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rgbClr val="0C2340"/>
                </a:solidFill>
              </a:rPr>
              <a:t>z</a:t>
            </a:r>
            <a:r>
              <a:rPr sz="1600" dirty="0" err="1">
                <a:solidFill>
                  <a:srgbClr val="0C2340"/>
                </a:solidFill>
              </a:rPr>
              <a:t>ákaz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tvrdých</a:t>
            </a:r>
            <a:r>
              <a:rPr sz="1600" dirty="0">
                <a:solidFill>
                  <a:srgbClr val="0C2340"/>
                </a:solidFill>
              </a:rPr>
              <a:t> a </a:t>
            </a:r>
            <a:r>
              <a:rPr sz="1600" dirty="0" err="1">
                <a:solidFill>
                  <a:srgbClr val="0C2340"/>
                </a:solidFill>
              </a:rPr>
              <a:t>nárazových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hmatů</a:t>
            </a:r>
            <a:r>
              <a:rPr sz="1600" dirty="0">
                <a:solidFill>
                  <a:srgbClr val="0C2340"/>
                </a:solidFill>
              </a:rPr>
              <a:t> (</a:t>
            </a:r>
            <a:r>
              <a:rPr sz="1600" dirty="0" err="1">
                <a:solidFill>
                  <a:srgbClr val="0C2340"/>
                </a:solidFill>
              </a:rPr>
              <a:t>hrozí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závratě</a:t>
            </a:r>
            <a:r>
              <a:rPr sz="1600" dirty="0">
                <a:solidFill>
                  <a:srgbClr val="0C2340"/>
                </a:solidFill>
              </a:rPr>
              <a:t>, </a:t>
            </a:r>
            <a:r>
              <a:rPr sz="1600" dirty="0" err="1">
                <a:solidFill>
                  <a:srgbClr val="0C2340"/>
                </a:solidFill>
              </a:rPr>
              <a:t>reflexní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změny</a:t>
            </a:r>
            <a:r>
              <a:rPr sz="1600" dirty="0">
                <a:solidFill>
                  <a:srgbClr val="0C2340"/>
                </a:solidFill>
              </a:rPr>
              <a:t> </a:t>
            </a:r>
            <a:r>
              <a:rPr sz="1600" dirty="0" err="1">
                <a:solidFill>
                  <a:srgbClr val="0C2340"/>
                </a:solidFill>
              </a:rPr>
              <a:t>tlaku</a:t>
            </a:r>
            <a:r>
              <a:rPr sz="1600" dirty="0">
                <a:solidFill>
                  <a:srgbClr val="0C2340"/>
                </a:solidFill>
              </a:rPr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6675120" y="1371600"/>
            <a:ext cx="5029200" cy="5029200"/>
          </a:xfrm>
          <a:prstGeom prst="rect">
            <a:avLst/>
          </a:prstGeom>
          <a:solidFill>
            <a:srgbClr val="0C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1500"/>
              </a:spcAft>
              <a:defRPr sz="1600" b="1"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171910E-2EDA-7D0B-AD49-EC6F11A5E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4377" y="1405551"/>
            <a:ext cx="3505652" cy="496129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11277295" cy="73152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defRPr sz="3600" b="1">
                <a:solidFill>
                  <a:srgbClr val="0C2340"/>
                </a:solidFill>
                <a:latin typeface="Arial"/>
              </a:defRPr>
            </a:pPr>
            <a:r>
              <a:t>5. Headovy zóny a viscerální reflexe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90164" y="1232402"/>
            <a:ext cx="5943600" cy="5029200"/>
          </a:xfrm>
          <a:prstGeom prst="roundRect">
            <a:avLst/>
          </a:prstGeom>
          <a:solidFill>
            <a:srgbClr val="FFFFFF"/>
          </a:solidFill>
          <a:ln>
            <a:solidFill>
              <a:srgbClr val="DCE1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274320" tIns="274320" rtlCol="0" anchor="ctr"/>
          <a:lstStyle/>
          <a:p>
            <a:pPr algn="ctr">
              <a:spcAft>
                <a:spcPts val="1200"/>
              </a:spcAft>
              <a:defRPr sz="1800" b="1">
                <a:solidFill>
                  <a:srgbClr val="0C2340"/>
                </a:solidFill>
              </a:defRPr>
            </a:pPr>
            <a:r>
              <a:rPr sz="2000" dirty="0" err="1"/>
              <a:t>Projekce</a:t>
            </a:r>
            <a:r>
              <a:rPr sz="2000" dirty="0"/>
              <a:t> </a:t>
            </a:r>
            <a:r>
              <a:rPr sz="2000" dirty="0" err="1"/>
              <a:t>onemocnění</a:t>
            </a:r>
            <a:r>
              <a:rPr sz="2000" dirty="0"/>
              <a:t> </a:t>
            </a:r>
            <a:r>
              <a:rPr sz="2000" dirty="0" err="1"/>
              <a:t>vnitřních</a:t>
            </a:r>
            <a:r>
              <a:rPr sz="2000" dirty="0"/>
              <a:t> </a:t>
            </a:r>
            <a:r>
              <a:rPr sz="2000" dirty="0" err="1"/>
              <a:t>orgánů</a:t>
            </a:r>
            <a:r>
              <a:rPr sz="2000" dirty="0"/>
              <a:t> </a:t>
            </a:r>
            <a:r>
              <a:rPr sz="2000" dirty="0" err="1"/>
              <a:t>na</a:t>
            </a:r>
            <a:r>
              <a:rPr sz="2000" dirty="0"/>
              <a:t> </a:t>
            </a:r>
            <a:r>
              <a:rPr sz="2000" dirty="0" err="1"/>
              <a:t>záda</a:t>
            </a:r>
            <a:r>
              <a:rPr sz="2000" dirty="0"/>
              <a:t>:</a:t>
            </a:r>
          </a:p>
          <a:p>
            <a:pPr>
              <a:spcAft>
                <a:spcPts val="400"/>
              </a:spcAft>
              <a:defRPr sz="1400" b="1">
                <a:solidFill>
                  <a:srgbClr val="009688"/>
                </a:solidFill>
              </a:defRPr>
            </a:pPr>
            <a:r>
              <a:rPr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Důležité</a:t>
            </a:r>
            <a:r>
              <a:rPr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pro </a:t>
            </a:r>
            <a:r>
              <a:rPr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zdravotní</a:t>
            </a:r>
            <a:r>
              <a:rPr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diferenciální</a:t>
            </a:r>
            <a:r>
              <a:rPr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sz="1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diagnostiku</a:t>
            </a:r>
            <a:r>
              <a:rPr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  <a:defRPr sz="1300">
                <a:solidFill>
                  <a:srgbClr val="0C2340"/>
                </a:solidFill>
              </a:defRPr>
            </a:pPr>
            <a:r>
              <a:rPr lang="cs-CZ" sz="1400" dirty="0"/>
              <a:t>p</a:t>
            </a:r>
            <a:r>
              <a:rPr sz="1400" dirty="0" err="1"/>
              <a:t>ři</a:t>
            </a:r>
            <a:r>
              <a:rPr sz="1400" dirty="0"/>
              <a:t> </a:t>
            </a:r>
            <a:r>
              <a:rPr sz="1400" dirty="0" err="1"/>
              <a:t>onemocnění</a:t>
            </a:r>
            <a:r>
              <a:rPr sz="1400" dirty="0"/>
              <a:t> </a:t>
            </a:r>
            <a:r>
              <a:rPr sz="1400" dirty="0" err="1"/>
              <a:t>vnitřního</a:t>
            </a:r>
            <a:r>
              <a:rPr sz="1400" dirty="0"/>
              <a:t> </a:t>
            </a:r>
            <a:r>
              <a:rPr sz="1400" dirty="0" err="1"/>
              <a:t>orgánu</a:t>
            </a:r>
            <a:r>
              <a:rPr sz="1400" dirty="0"/>
              <a:t> </a:t>
            </a:r>
            <a:r>
              <a:rPr sz="1400" dirty="0" err="1"/>
              <a:t>dochází</a:t>
            </a:r>
            <a:r>
              <a:rPr sz="1400" dirty="0"/>
              <a:t> k </a:t>
            </a:r>
            <a:r>
              <a:rPr sz="1400" dirty="0" err="1"/>
              <a:t>přenesené</a:t>
            </a:r>
            <a:r>
              <a:rPr sz="1400" dirty="0"/>
              <a:t> </a:t>
            </a:r>
            <a:r>
              <a:rPr sz="1400" dirty="0" err="1"/>
              <a:t>bolesti</a:t>
            </a:r>
            <a:r>
              <a:rPr sz="1400" dirty="0"/>
              <a:t> a </a:t>
            </a:r>
            <a:r>
              <a:rPr sz="1400" dirty="0" err="1"/>
              <a:t>vzniku</a:t>
            </a:r>
            <a:r>
              <a:rPr sz="1400" dirty="0"/>
              <a:t> </a:t>
            </a:r>
            <a:r>
              <a:rPr sz="1400" dirty="0" err="1"/>
              <a:t>hyperalgických</a:t>
            </a:r>
            <a:r>
              <a:rPr sz="1400" dirty="0"/>
              <a:t> </a:t>
            </a:r>
            <a:r>
              <a:rPr sz="1400" dirty="0" err="1"/>
              <a:t>zón</a:t>
            </a:r>
            <a:r>
              <a:rPr sz="1400" dirty="0"/>
              <a:t> (HAZ) </a:t>
            </a:r>
            <a:r>
              <a:rPr sz="1400" dirty="0" err="1"/>
              <a:t>či</a:t>
            </a:r>
            <a:r>
              <a:rPr sz="1400" dirty="0"/>
              <a:t> </a:t>
            </a:r>
            <a:r>
              <a:rPr sz="1400" dirty="0" err="1"/>
              <a:t>svalového</a:t>
            </a:r>
            <a:r>
              <a:rPr sz="1400" dirty="0"/>
              <a:t> </a:t>
            </a:r>
            <a:r>
              <a:rPr sz="1400" dirty="0" err="1"/>
              <a:t>napětí</a:t>
            </a:r>
            <a:r>
              <a:rPr sz="1400" dirty="0"/>
              <a:t> v </a:t>
            </a:r>
            <a:r>
              <a:rPr sz="1400" dirty="0" err="1"/>
              <a:t>kořenovém</a:t>
            </a:r>
            <a:r>
              <a:rPr sz="1400" dirty="0"/>
              <a:t> </a:t>
            </a:r>
            <a:r>
              <a:rPr sz="1400" dirty="0" err="1"/>
              <a:t>segmentu</a:t>
            </a:r>
            <a:r>
              <a:rPr sz="1400" dirty="0"/>
              <a:t> </a:t>
            </a:r>
            <a:r>
              <a:rPr sz="1400" dirty="0" err="1"/>
              <a:t>na</a:t>
            </a:r>
            <a:r>
              <a:rPr sz="1400" dirty="0"/>
              <a:t> </a:t>
            </a:r>
            <a:r>
              <a:rPr sz="1400" dirty="0" err="1"/>
              <a:t>zádech</a:t>
            </a:r>
            <a:endParaRPr sz="1400" dirty="0"/>
          </a:p>
          <a:p>
            <a:pPr>
              <a:spcAft>
                <a:spcPts val="500"/>
              </a:spcAft>
            </a:pPr>
            <a:r>
              <a:rPr sz="1400" b="1" dirty="0" err="1">
                <a:solidFill>
                  <a:srgbClr val="7030A0"/>
                </a:solidFill>
              </a:rPr>
              <a:t>Srdce</a:t>
            </a:r>
            <a:r>
              <a:rPr sz="1400" b="1" dirty="0">
                <a:solidFill>
                  <a:srgbClr val="7030A0"/>
                </a:solidFill>
              </a:rPr>
              <a:t> (Th1–Th5 </a:t>
            </a:r>
            <a:r>
              <a:rPr sz="1400" b="1" dirty="0" err="1">
                <a:solidFill>
                  <a:srgbClr val="7030A0"/>
                </a:solidFill>
              </a:rPr>
              <a:t>vlevo</a:t>
            </a:r>
            <a:r>
              <a:rPr sz="1400" b="1" dirty="0">
                <a:solidFill>
                  <a:srgbClr val="7030A0"/>
                </a:solidFill>
              </a:rPr>
              <a:t>):</a:t>
            </a:r>
            <a:r>
              <a:rPr sz="1400" dirty="0">
                <a:solidFill>
                  <a:srgbClr val="7030A0"/>
                </a:solidFill>
              </a:rPr>
              <a:t> </a:t>
            </a:r>
            <a:endParaRPr lang="cs-CZ" sz="1400" dirty="0">
              <a:solidFill>
                <a:srgbClr val="7030A0"/>
              </a:solidFill>
            </a:endParaRP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p</a:t>
            </a:r>
            <a:r>
              <a:rPr sz="1400" dirty="0" err="1">
                <a:solidFill>
                  <a:srgbClr val="0C2340"/>
                </a:solidFill>
              </a:rPr>
              <a:t>rojekce</a:t>
            </a:r>
            <a:r>
              <a:rPr sz="1400" dirty="0">
                <a:solidFill>
                  <a:srgbClr val="0C2340"/>
                </a:solidFill>
              </a:rPr>
              <a:t> do </a:t>
            </a:r>
            <a:r>
              <a:rPr sz="1400" dirty="0" err="1">
                <a:solidFill>
                  <a:srgbClr val="0C2340"/>
                </a:solidFill>
              </a:rPr>
              <a:t>levého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meziopatkového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prostoru</a:t>
            </a:r>
            <a:r>
              <a:rPr sz="1400" dirty="0">
                <a:solidFill>
                  <a:srgbClr val="0C2340"/>
                </a:solidFill>
              </a:rPr>
              <a:t>, </a:t>
            </a:r>
            <a:r>
              <a:rPr sz="1400" dirty="0" err="1">
                <a:solidFill>
                  <a:srgbClr val="0C2340"/>
                </a:solidFill>
              </a:rPr>
              <a:t>ramene</a:t>
            </a:r>
            <a:r>
              <a:rPr sz="1400" dirty="0">
                <a:solidFill>
                  <a:srgbClr val="0C2340"/>
                </a:solidFill>
              </a:rPr>
              <a:t> a </a:t>
            </a:r>
            <a:r>
              <a:rPr sz="1400" dirty="0" err="1">
                <a:solidFill>
                  <a:srgbClr val="0C2340"/>
                </a:solidFill>
              </a:rPr>
              <a:t>levé</a:t>
            </a:r>
            <a:r>
              <a:rPr sz="1400" dirty="0">
                <a:solidFill>
                  <a:srgbClr val="0C2340"/>
                </a:solidFill>
              </a:rPr>
              <a:t> HK</a:t>
            </a:r>
          </a:p>
          <a:p>
            <a:pPr>
              <a:spcAft>
                <a:spcPts val="500"/>
              </a:spcAft>
            </a:pPr>
            <a:r>
              <a:rPr sz="1400" b="1" dirty="0" err="1">
                <a:solidFill>
                  <a:srgbClr val="00B050"/>
                </a:solidFill>
              </a:rPr>
              <a:t>Žlučník</a:t>
            </a:r>
            <a:r>
              <a:rPr sz="1400" b="1" dirty="0">
                <a:solidFill>
                  <a:srgbClr val="00B050"/>
                </a:solidFill>
              </a:rPr>
              <a:t> a </a:t>
            </a:r>
            <a:r>
              <a:rPr sz="1400" b="1" dirty="0" err="1">
                <a:solidFill>
                  <a:srgbClr val="00B050"/>
                </a:solidFill>
              </a:rPr>
              <a:t>játra</a:t>
            </a:r>
            <a:r>
              <a:rPr sz="1400" b="1" dirty="0">
                <a:solidFill>
                  <a:srgbClr val="00B050"/>
                </a:solidFill>
              </a:rPr>
              <a:t> (Th7–Th9 </a:t>
            </a:r>
            <a:r>
              <a:rPr sz="1400" b="1" dirty="0" err="1">
                <a:solidFill>
                  <a:srgbClr val="00B050"/>
                </a:solidFill>
              </a:rPr>
              <a:t>vpravo</a:t>
            </a:r>
            <a:r>
              <a:rPr sz="1400" b="1" dirty="0">
                <a:solidFill>
                  <a:srgbClr val="00B050"/>
                </a:solidFill>
              </a:rPr>
              <a:t>):</a:t>
            </a:r>
            <a:r>
              <a:rPr sz="1400" dirty="0">
                <a:solidFill>
                  <a:srgbClr val="00B050"/>
                </a:solidFill>
              </a:rPr>
              <a:t> </a:t>
            </a:r>
            <a:endParaRPr lang="cs-CZ" sz="1400" dirty="0">
              <a:solidFill>
                <a:srgbClr val="00B050"/>
              </a:solidFill>
            </a:endParaRP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t</a:t>
            </a:r>
            <a:r>
              <a:rPr sz="1400" dirty="0" err="1">
                <a:solidFill>
                  <a:srgbClr val="0C2340"/>
                </a:solidFill>
              </a:rPr>
              <a:t>ypická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ostrá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bolest</a:t>
            </a:r>
            <a:r>
              <a:rPr sz="1400" dirty="0">
                <a:solidFill>
                  <a:srgbClr val="0C2340"/>
                </a:solidFill>
              </a:rPr>
              <a:t> pod </a:t>
            </a:r>
            <a:r>
              <a:rPr sz="1400" dirty="0" err="1">
                <a:solidFill>
                  <a:srgbClr val="0C2340"/>
                </a:solidFill>
              </a:rPr>
              <a:t>dolním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úhlem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pravé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lopatky</a:t>
            </a:r>
            <a:endParaRPr sz="1400" dirty="0">
              <a:solidFill>
                <a:srgbClr val="0C2340"/>
              </a:solidFill>
            </a:endParaRPr>
          </a:p>
          <a:p>
            <a:pPr>
              <a:spcAft>
                <a:spcPts val="500"/>
              </a:spcAft>
            </a:pPr>
            <a:r>
              <a:rPr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Žaludek</a:t>
            </a:r>
            <a:r>
              <a:rPr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(Th5–Th9 </a:t>
            </a:r>
            <a:r>
              <a:rPr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oboustranně</a:t>
            </a:r>
            <a:r>
              <a:rPr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):</a:t>
            </a:r>
            <a:r>
              <a:rPr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cs-CZ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z</a:t>
            </a:r>
            <a:r>
              <a:rPr sz="1400" dirty="0" err="1">
                <a:solidFill>
                  <a:srgbClr val="0C2340"/>
                </a:solidFill>
              </a:rPr>
              <a:t>výšené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napětí</a:t>
            </a:r>
            <a:r>
              <a:rPr sz="1400" dirty="0">
                <a:solidFill>
                  <a:srgbClr val="0C2340"/>
                </a:solidFill>
              </a:rPr>
              <a:t> v </a:t>
            </a:r>
            <a:r>
              <a:rPr sz="1400" dirty="0" err="1">
                <a:solidFill>
                  <a:srgbClr val="0C2340"/>
                </a:solidFill>
              </a:rPr>
              <a:t>oblasti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střední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hrudní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páteře</a:t>
            </a:r>
            <a:endParaRPr sz="1400" dirty="0">
              <a:solidFill>
                <a:srgbClr val="0C2340"/>
              </a:solidFill>
            </a:endParaRPr>
          </a:p>
          <a:p>
            <a:pPr>
              <a:spcAft>
                <a:spcPts val="500"/>
              </a:spcAft>
            </a:pPr>
            <a:r>
              <a:rPr sz="1400" b="1" dirty="0" err="1">
                <a:solidFill>
                  <a:srgbClr val="FFC000"/>
                </a:solidFill>
              </a:rPr>
              <a:t>Ledviny</a:t>
            </a:r>
            <a:r>
              <a:rPr sz="1400" b="1" dirty="0">
                <a:solidFill>
                  <a:srgbClr val="FFC000"/>
                </a:solidFill>
              </a:rPr>
              <a:t> (Th10–L1):</a:t>
            </a:r>
            <a:r>
              <a:rPr sz="1400" dirty="0">
                <a:solidFill>
                  <a:srgbClr val="FFC000"/>
                </a:solidFill>
              </a:rPr>
              <a:t> </a:t>
            </a:r>
            <a:endParaRPr lang="cs-CZ" sz="1400" dirty="0">
              <a:solidFill>
                <a:srgbClr val="FFC000"/>
              </a:solidFill>
            </a:endParaRP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rgbClr val="0C2340"/>
                </a:solidFill>
              </a:rPr>
              <a:t>t</a:t>
            </a:r>
            <a:r>
              <a:rPr sz="1400" dirty="0" err="1">
                <a:solidFill>
                  <a:srgbClr val="0C2340"/>
                </a:solidFill>
              </a:rPr>
              <a:t>upá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bolest</a:t>
            </a:r>
            <a:r>
              <a:rPr sz="1400" dirty="0">
                <a:solidFill>
                  <a:srgbClr val="0C2340"/>
                </a:solidFill>
              </a:rPr>
              <a:t> v </a:t>
            </a:r>
            <a:r>
              <a:rPr sz="1400" dirty="0" err="1">
                <a:solidFill>
                  <a:srgbClr val="0C2340"/>
                </a:solidFill>
              </a:rPr>
              <a:t>bederní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oblasti</a:t>
            </a:r>
            <a:r>
              <a:rPr sz="1400" dirty="0">
                <a:solidFill>
                  <a:srgbClr val="0C2340"/>
                </a:solidFill>
              </a:rPr>
              <a:t> (</a:t>
            </a:r>
            <a:r>
              <a:rPr sz="1400" dirty="0" err="1">
                <a:solidFill>
                  <a:srgbClr val="0C2340"/>
                </a:solidFill>
              </a:rPr>
              <a:t>často</a:t>
            </a:r>
            <a:r>
              <a:rPr sz="1400" dirty="0">
                <a:solidFill>
                  <a:srgbClr val="0C2340"/>
                </a:solidFill>
              </a:rPr>
              <a:t> </a:t>
            </a:r>
            <a:r>
              <a:rPr sz="1400" dirty="0" err="1">
                <a:solidFill>
                  <a:srgbClr val="0C2340"/>
                </a:solidFill>
              </a:rPr>
              <a:t>zaměňována</a:t>
            </a:r>
            <a:r>
              <a:rPr sz="1400" dirty="0">
                <a:solidFill>
                  <a:srgbClr val="0C2340"/>
                </a:solidFill>
              </a:rPr>
              <a:t> za </a:t>
            </a:r>
            <a:r>
              <a:rPr sz="1400" dirty="0" err="1">
                <a:solidFill>
                  <a:srgbClr val="0C2340"/>
                </a:solidFill>
              </a:rPr>
              <a:t>běžné</a:t>
            </a:r>
            <a:r>
              <a:rPr sz="1400" dirty="0">
                <a:solidFill>
                  <a:srgbClr val="0C2340"/>
                </a:solidFill>
              </a:rPr>
              <a:t> lumbago)</a:t>
            </a:r>
          </a:p>
        </p:txBody>
      </p:sp>
      <p:sp>
        <p:nvSpPr>
          <p:cNvPr id="4" name="Rectangle 3"/>
          <p:cNvSpPr/>
          <p:nvPr/>
        </p:nvSpPr>
        <p:spPr>
          <a:xfrm>
            <a:off x="6675120" y="1371600"/>
            <a:ext cx="5029200" cy="5029200"/>
          </a:xfrm>
          <a:prstGeom prst="rect">
            <a:avLst/>
          </a:prstGeom>
          <a:solidFill>
            <a:srgbClr val="0C23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1500"/>
              </a:spcAft>
              <a:defRPr sz="1600" b="1"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5162C60-3542-03D6-22D6-3F7678767C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7833" y="1438369"/>
            <a:ext cx="3263774" cy="489566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598</Words>
  <Application>Microsoft Office PowerPoint</Application>
  <PresentationFormat>Širokoúhlá obrazovka</PresentationFormat>
  <Paragraphs>64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rodina</dc:creator>
  <cp:keywords/>
  <dc:description>generated using python-pptx</dc:description>
  <cp:lastModifiedBy>Rodina Ptáčkovi</cp:lastModifiedBy>
  <cp:revision>3</cp:revision>
  <dcterms:created xsi:type="dcterms:W3CDTF">2013-01-27T09:14:16Z</dcterms:created>
  <dcterms:modified xsi:type="dcterms:W3CDTF">2026-09-29T19:54:18Z</dcterms:modified>
  <cp:category/>
</cp:coreProperties>
</file>