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F62E72-5B15-A9BE-10B5-436C8BBD25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PRVNÍ SVĚTOVÁ VÁLKA II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FF519B9-EB65-D0D7-B24F-169809554D8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342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AF4CCF-D844-CBED-BEBA-B3BA4285C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1916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1937CBA-AA2F-E7D2-694B-5A69D6DE79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Bitva u </a:t>
            </a:r>
            <a:r>
              <a:rPr lang="cs-CZ" b="1" dirty="0" err="1"/>
              <a:t>Verdunu</a:t>
            </a:r>
            <a:r>
              <a:rPr lang="cs-CZ" b="1" dirty="0"/>
              <a:t> </a:t>
            </a:r>
            <a:r>
              <a:rPr lang="cs-CZ" dirty="0"/>
              <a:t>– jedna z největších bitev 1SV</a:t>
            </a:r>
          </a:p>
          <a:p>
            <a:r>
              <a:rPr lang="cs-CZ" b="1" dirty="0"/>
              <a:t>Bitva na řece </a:t>
            </a:r>
            <a:r>
              <a:rPr lang="cs-CZ" b="1" dirty="0" err="1"/>
              <a:t>Sommě</a:t>
            </a:r>
            <a:r>
              <a:rPr lang="cs-CZ" b="1" dirty="0"/>
              <a:t> </a:t>
            </a:r>
            <a:r>
              <a:rPr lang="cs-CZ" dirty="0"/>
              <a:t>– nejkrvavější bitva, Britové poprvé použili tanky</a:t>
            </a:r>
          </a:p>
          <a:p>
            <a:r>
              <a:rPr lang="cs-CZ" dirty="0"/>
              <a:t>Arabské povstání proti Osmanské říši – britský voják </a:t>
            </a:r>
            <a:r>
              <a:rPr lang="cs-CZ" b="1" dirty="0"/>
              <a:t>Thomas Edward </a:t>
            </a:r>
            <a:r>
              <a:rPr lang="cs-CZ" b="1" dirty="0" err="1"/>
              <a:t>Lawrence</a:t>
            </a:r>
            <a:r>
              <a:rPr lang="cs-CZ" b="1" dirty="0"/>
              <a:t> </a:t>
            </a:r>
            <a:r>
              <a:rPr lang="cs-CZ" dirty="0"/>
              <a:t>(</a:t>
            </a:r>
            <a:r>
              <a:rPr lang="cs-CZ" dirty="0" err="1"/>
              <a:t>Lawrence</a:t>
            </a:r>
            <a:r>
              <a:rPr lang="cs-CZ" dirty="0"/>
              <a:t> z Arábie) pomáhal Arabům</a:t>
            </a:r>
          </a:p>
        </p:txBody>
      </p:sp>
    </p:spTree>
    <p:extLst>
      <p:ext uri="{BB962C8B-B14F-4D97-AF65-F5344CB8AC3E}">
        <p14:creationId xmlns:p14="http://schemas.microsoft.com/office/powerpoint/2010/main" val="1222075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9A4A3B-545D-4B4D-55F6-751BF82B8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1917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575190B-FC89-48D3-5656-ED18B12CDC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Zapojení USA do války:</a:t>
            </a:r>
          </a:p>
          <a:p>
            <a:pPr lvl="1"/>
            <a:r>
              <a:rPr lang="cs-CZ" dirty="0"/>
              <a:t>Německo chce, aby Mexiko vyhlásilo válku USA</a:t>
            </a:r>
          </a:p>
          <a:p>
            <a:pPr lvl="1"/>
            <a:r>
              <a:rPr lang="cs-CZ" dirty="0"/>
              <a:t>=&gt; začíná neomezená ponorková bitva</a:t>
            </a:r>
          </a:p>
          <a:p>
            <a:pPr lvl="1"/>
            <a:r>
              <a:rPr lang="cs-CZ" b="1" dirty="0"/>
              <a:t>6. dubna 1917 vyhlašuje </a:t>
            </a:r>
            <a:r>
              <a:rPr lang="cs-CZ" b="1" dirty="0" err="1"/>
              <a:t>Woodrow</a:t>
            </a:r>
            <a:r>
              <a:rPr lang="cs-CZ" b="1" dirty="0"/>
              <a:t> Wilson válku Německu</a:t>
            </a:r>
          </a:p>
          <a:p>
            <a:r>
              <a:rPr lang="cs-CZ" b="1" dirty="0"/>
              <a:t>Francie</a:t>
            </a:r>
          </a:p>
          <a:p>
            <a:pPr lvl="1"/>
            <a:r>
              <a:rPr lang="cs-CZ" dirty="0"/>
              <a:t>Do čela francouzské armády je povýšen generál </a:t>
            </a:r>
            <a:r>
              <a:rPr lang="cs-CZ" b="1" dirty="0"/>
              <a:t>Philippe </a:t>
            </a:r>
            <a:r>
              <a:rPr lang="cs-CZ" b="1" dirty="0" err="1"/>
              <a:t>Pétain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3673156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FA87056-1642-791A-35C9-E29476FA35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1917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4BC8932-CAC5-6227-5595-1DD31B221B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Rusko</a:t>
            </a:r>
          </a:p>
          <a:p>
            <a:pPr lvl="1"/>
            <a:r>
              <a:rPr lang="cs-CZ" dirty="0"/>
              <a:t>Velké ekonomické problémy=&gt; únorová revoluce=&gt; car abdikuje=&gt; září 1917 vyhlášení Ruské republiky=&gt; 7. listopadu zde proběhla </a:t>
            </a:r>
            <a:r>
              <a:rPr lang="cs-CZ" b="1" dirty="0"/>
              <a:t>Velká říjnová revoluce</a:t>
            </a:r>
            <a:r>
              <a:rPr lang="cs-CZ" dirty="0"/>
              <a:t>=&gt; v čele bolševici s </a:t>
            </a:r>
            <a:r>
              <a:rPr lang="cs-CZ" b="1" dirty="0"/>
              <a:t>V. I. Leninem</a:t>
            </a:r>
            <a:r>
              <a:rPr lang="cs-CZ" dirty="0"/>
              <a:t>=&gt; rozpoutání občanské války</a:t>
            </a:r>
          </a:p>
          <a:p>
            <a:r>
              <a:rPr lang="cs-CZ" b="1" dirty="0"/>
              <a:t>Československo</a:t>
            </a:r>
          </a:p>
          <a:p>
            <a:pPr lvl="1"/>
            <a:r>
              <a:rPr lang="cs-CZ" dirty="0"/>
              <a:t>Vznik Československých legií (Rusko, Francie, Itálie)</a:t>
            </a:r>
          </a:p>
          <a:p>
            <a:pPr lvl="1"/>
            <a:r>
              <a:rPr lang="cs-CZ" dirty="0"/>
              <a:t>Bitva u Zborova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3162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2AD8CC-E09B-29DC-64AD-02B92ED35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1918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3714134-7B87-D332-C61F-508202A352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b="1" dirty="0"/>
              <a:t>Brestlitevský mír </a:t>
            </a:r>
            <a:r>
              <a:rPr lang="cs-CZ" dirty="0"/>
              <a:t>– mírová dohoda mezi Ruskem a ústředními mocnostmi o tom, že na východní frontě vyhrály ÚM</a:t>
            </a:r>
          </a:p>
          <a:p>
            <a:r>
              <a:rPr lang="cs-CZ" b="1" dirty="0"/>
              <a:t>17. července 1918 – vyvraždění carské rodiny</a:t>
            </a:r>
          </a:p>
          <a:p>
            <a:r>
              <a:rPr lang="cs-CZ" dirty="0"/>
              <a:t>Leden 1918 – W. Wilson pronese projev (14 bodů mírového programu) – podpora středoevropských států v jejich boji za samostatnost</a:t>
            </a:r>
          </a:p>
          <a:p>
            <a:r>
              <a:rPr lang="cs-CZ" dirty="0"/>
              <a:t>Západní fronta – ofenzíva </a:t>
            </a:r>
            <a:r>
              <a:rPr lang="cs-CZ" dirty="0" err="1"/>
              <a:t>Ludendorf</a:t>
            </a:r>
            <a:endParaRPr lang="cs-CZ" dirty="0"/>
          </a:p>
          <a:p>
            <a:r>
              <a:rPr lang="cs-CZ" dirty="0"/>
              <a:t>Italská fronta – ofenzíva na </a:t>
            </a:r>
            <a:r>
              <a:rPr lang="cs-CZ" dirty="0" err="1"/>
              <a:t>Piavě</a:t>
            </a:r>
            <a:endParaRPr lang="cs-CZ" dirty="0"/>
          </a:p>
          <a:p>
            <a:r>
              <a:rPr lang="cs-CZ" b="1" dirty="0"/>
              <a:t>11. 11. 1918 – podepsání mírových dohod v </a:t>
            </a:r>
            <a:r>
              <a:rPr lang="cs-CZ" b="1" dirty="0" err="1"/>
              <a:t>Compiégne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6611683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149</TotalTime>
  <Words>209</Words>
  <Application>Microsoft Office PowerPoint</Application>
  <PresentationFormat>Širokoúhlá obrazovka</PresentationFormat>
  <Paragraphs>25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Organika</vt:lpstr>
      <vt:lpstr>PRVNÍ SVĚTOVÁ VÁLKA II</vt:lpstr>
      <vt:lpstr>1916</vt:lpstr>
      <vt:lpstr>1917</vt:lpstr>
      <vt:lpstr>1917</vt:lpstr>
      <vt:lpstr>1918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PRVNÍ SVĚTOVÁ VÁLKA II</dc:title>
  <dc:creator>Pc</dc:creator>
  <cp:lastModifiedBy>BLAŽKOVÁ</cp:lastModifiedBy>
  <cp:revision>1</cp:revision>
  <dcterms:created xsi:type="dcterms:W3CDTF">2023-01-12T16:30:13Z</dcterms:created>
  <dcterms:modified xsi:type="dcterms:W3CDTF">2023-01-13T06:22:02Z</dcterms:modified>
</cp:coreProperties>
</file>