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12192000"/>
  <p:embeddedFontLst>
    <p:embeddedFont>
      <p:font typeface="Bitter Medium" panose="020B0604020202020204" charset="-18"/>
      <p:regular r:id="rId24"/>
    </p:embeddedFont>
    <p:embeddedFont>
      <p:font typeface="Open Sans" panose="020B0606030504020204" pitchFamily="34" charset="0"/>
      <p:regular r:id="rId25"/>
      <p:bold r:id="rId26"/>
    </p:embeddedFont>
    <p:embeddedFont>
      <p:font typeface="Open Sans Bold" panose="020B0806030504020204" charset="0"/>
      <p:regular r:id="rId2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530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8F0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sv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7079" y="1541722"/>
            <a:ext cx="6671256" cy="21456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kern="100" spc="-9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Ošetřovatelská </a:t>
            </a:r>
            <a:r>
              <a:rPr lang="en-US" sz="3600" kern="100" spc="-98" dirty="0" err="1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péče</a:t>
            </a:r>
            <a:r>
              <a:rPr lang="en-US" sz="3600" kern="100" spc="-9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endParaRPr lang="cs-CZ" sz="3600" kern="100" spc="-98" dirty="0">
              <a:solidFill>
                <a:srgbClr val="2B2E3C"/>
              </a:solidFill>
              <a:latin typeface="Bitter Medium" pitchFamily="34" charset="0"/>
              <a:ea typeface="Bitter Medium" pitchFamily="34" charset="-122"/>
              <a:cs typeface="Bitter Medium" pitchFamily="34" charset="-120"/>
            </a:endParaRPr>
          </a:p>
          <a:p>
            <a:pPr marL="0" indent="0" algn="l">
              <a:lnSpc>
                <a:spcPct val="104000"/>
              </a:lnSpc>
              <a:buNone/>
            </a:pPr>
            <a:r>
              <a:rPr lang="cs-CZ" sz="3600" kern="100" spc="-9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 </a:t>
            </a:r>
            <a:r>
              <a:rPr lang="en-US" sz="3600" kern="100" spc="-9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v diabetologii</a:t>
            </a:r>
            <a:endParaRPr lang="en-US" sz="36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95AFA96-289D-BC2A-622C-4257E658AA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591" y="0"/>
            <a:ext cx="5531104" cy="52205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8335" y="0"/>
            <a:ext cx="3983360" cy="597518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496590"/>
            <a:ext cx="6296860" cy="5086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kern="100" spc="-9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Charakteristika diabetu mellitu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544300" y="1245592"/>
            <a:ext cx="3184247" cy="5115818"/>
          </a:xfrm>
          <a:prstGeom prst="roundRect">
            <a:avLst>
              <a:gd name="adj" fmla="val 3681"/>
            </a:avLst>
          </a:prstGeom>
          <a:solidFill>
            <a:srgbClr val="D2600F"/>
          </a:solidFill>
          <a:ln/>
        </p:spPr>
      </p:sp>
      <p:sp>
        <p:nvSpPr>
          <p:cNvPr id="5" name="Text 2"/>
          <p:cNvSpPr/>
          <p:nvPr/>
        </p:nvSpPr>
        <p:spPr>
          <a:xfrm>
            <a:off x="707015" y="1405830"/>
            <a:ext cx="2858818" cy="254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kern="100" spc="-48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Definice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707015" y="1724223"/>
            <a:ext cx="2858818" cy="4476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550" kern="100" spc="-77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Diabetes mellitus je chronické metabolické onemocnění charakterizované hyperglykémií vzniklou v důsledku poruchy sekrece inzulinu, jeho účinku nebo obojího.</a:t>
            </a:r>
            <a:endParaRPr lang="en-US" sz="2550" dirty="0"/>
          </a:p>
        </p:txBody>
      </p:sp>
      <p:sp>
        <p:nvSpPr>
          <p:cNvPr id="7" name="Text 4"/>
          <p:cNvSpPr/>
          <p:nvPr/>
        </p:nvSpPr>
        <p:spPr>
          <a:xfrm>
            <a:off x="4014786" y="1405830"/>
            <a:ext cx="2949898" cy="3051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kern="100" spc="-5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Epidemiologie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4014785" y="1775123"/>
            <a:ext cx="4030835" cy="4426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kern="100" spc="-5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Diabetes patří mezi nejrozšířenější chronická onemocnění. V ČR je evidováno přes 900 000 diabetiků, přičemž odhadovaný počet nediagnostikovaných případů je výrazně vyšší. Celosvětově trpí diabetem přes 400 milionů lidí a prevalence stále roste.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3326"/>
            <a:ext cx="10868745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Etiologie a patogeneze diabetu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61475" y="1580753"/>
            <a:ext cx="3512653" cy="4543822"/>
          </a:xfrm>
          <a:prstGeom prst="roundRect">
            <a:avLst>
              <a:gd name="adj" fmla="val 1978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33119" y="1752402"/>
            <a:ext cx="3169364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kern="100" spc="-7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DM 1. typu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833119" y="2231926"/>
            <a:ext cx="3169364" cy="24804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Autoimunitní destrukce β-buněk Langerhansových ostrůvků pankreatu vede k absolutnímu nedostatku inzulinu. Uplatňuje se genetická predispozice a vliv zevního prostředí (virové infekce, toxiny).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4339422" y="1580753"/>
            <a:ext cx="3512752" cy="4543822"/>
          </a:xfrm>
          <a:prstGeom prst="roundRect">
            <a:avLst>
              <a:gd name="adj" fmla="val 1977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11066" y="1752402"/>
            <a:ext cx="3169464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kern="100" spc="-7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DM 2. typu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4511066" y="2231926"/>
            <a:ext cx="3169464" cy="37210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kern="100" spc="-7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Kombinace inzulinové rezistence periferních tkání a relativního nedostatku inzulinu. Klíčovou roli hrají obezita, fyzická inaktivita, genetické faktory a věk.</a:t>
            </a:r>
            <a:endParaRPr lang="en-US" sz="2600" dirty="0"/>
          </a:p>
        </p:txBody>
      </p:sp>
      <p:sp>
        <p:nvSpPr>
          <p:cNvPr id="9" name="Shape 7"/>
          <p:cNvSpPr/>
          <p:nvPr/>
        </p:nvSpPr>
        <p:spPr>
          <a:xfrm>
            <a:off x="8017468" y="1580753"/>
            <a:ext cx="3512653" cy="4543822"/>
          </a:xfrm>
          <a:prstGeom prst="roundRect">
            <a:avLst>
              <a:gd name="adj" fmla="val 1978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9112" y="1752402"/>
            <a:ext cx="3169364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kern="100" spc="-7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Ostatní typy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8189112" y="2231926"/>
            <a:ext cx="3169364" cy="28941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kern="100" spc="-78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Gestační diabetes (GDM), diabetes při onemocnění pankreatu, endokrinopatiích nebo při léčbě kortikosteroidy.</a:t>
            </a:r>
            <a:endParaRPr lang="en-US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4539" y="0"/>
            <a:ext cx="4047155" cy="607088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49374"/>
            <a:ext cx="6296860" cy="460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50" kern="100" spc="-87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Klasifikace diabetu mellitu</a:t>
            </a:r>
            <a:endParaRPr lang="en-US" sz="28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1206500"/>
            <a:ext cx="6296860" cy="124678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1495" y="1691779"/>
            <a:ext cx="220855" cy="2761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kern="100" spc="-5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1400833" y="1372791"/>
            <a:ext cx="6212079" cy="968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600"/>
              </a:spcAft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DM 1. typu</a:t>
            </a:r>
            <a:endParaRPr lang="en-US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Imunitně podmíněný nebo idiopatický; absolutní závislost na inzulinu.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2584450"/>
            <a:ext cx="6296860" cy="124678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61495" y="3069729"/>
            <a:ext cx="220855" cy="2761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kern="100" spc="-5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1400834" y="2750741"/>
            <a:ext cx="5391214" cy="9142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600"/>
              </a:spcAft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DM 2. typu</a:t>
            </a:r>
            <a:endParaRPr lang="en-US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Nejčastější forma (90 %); inzulinová rezistence s relativním deficitem inzulinu.</a:t>
            </a:r>
            <a:endParaRPr lang="en-US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3962400"/>
            <a:ext cx="6296860" cy="124678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61495" y="4447679"/>
            <a:ext cx="220855" cy="2761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kern="100" spc="-5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1400834" y="4128691"/>
            <a:ext cx="5391214" cy="9142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600"/>
              </a:spcAft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Gestační DM</a:t>
            </a:r>
            <a:endParaRPr lang="en-US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Poprvé diagnostikován v těhotenství; riziko rozvoje DM2 v budoucnu.</a:t>
            </a:r>
            <a:endParaRPr lang="en-US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5340350"/>
            <a:ext cx="6296860" cy="96827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861495" y="5686425"/>
            <a:ext cx="220855" cy="27612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kern="100" spc="-5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en-US" sz="1700" dirty="0"/>
          </a:p>
        </p:txBody>
      </p:sp>
      <p:sp>
        <p:nvSpPr>
          <p:cNvPr id="15" name="Text 8"/>
          <p:cNvSpPr/>
          <p:nvPr/>
        </p:nvSpPr>
        <p:spPr>
          <a:xfrm>
            <a:off x="1400833" y="5506641"/>
            <a:ext cx="5757521" cy="968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600"/>
              </a:spcAft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Specifické typy</a:t>
            </a:r>
            <a:endParaRPr lang="en-US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MODY, pankreatogenní, endokrinní, lékově indukovaný diabetes.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43372"/>
            <a:ext cx="10868745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Příznaky diabetu mellitu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75" y="1873448"/>
            <a:ext cx="5232666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kern="100" spc="-4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Klasická triáda příznaků</a:t>
            </a:r>
            <a:endParaRPr lang="en-US" sz="20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485" y="2348805"/>
            <a:ext cx="248041" cy="24804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98830" y="2317948"/>
            <a:ext cx="469531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Polyurie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198830" y="2793305"/>
            <a:ext cx="4695311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Nadměrné vylučování moči v důsledku osmotické diurézy při hyperglykémii.</a:t>
            </a:r>
            <a:endParaRPr lang="en-US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485" y="3684091"/>
            <a:ext cx="248041" cy="24804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98830" y="3653234"/>
            <a:ext cx="469531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Polydipsie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414670" y="4128590"/>
            <a:ext cx="6432697" cy="3489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Nadměrná žízeň jako kompenzační reakce </a:t>
            </a: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ztrátu</a:t>
            </a:r>
            <a:r>
              <a:rPr lang="cs-CZ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tekutin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485" y="4754761"/>
            <a:ext cx="248041" cy="248047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198830" y="4723904"/>
            <a:ext cx="469531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Polyfagie / hubnutí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1198830" y="5199261"/>
            <a:ext cx="4695311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Zvýšená chuť k jídlu nebo naopak nechtěný úbytek hmotnosti (zejména DM1).</a:t>
            </a:r>
            <a:endParaRPr lang="en-US" dirty="0"/>
          </a:p>
        </p:txBody>
      </p:sp>
      <p:sp>
        <p:nvSpPr>
          <p:cNvPr id="13" name="Text 8"/>
          <p:cNvSpPr/>
          <p:nvPr/>
        </p:nvSpPr>
        <p:spPr>
          <a:xfrm>
            <a:off x="7081282" y="1666776"/>
            <a:ext cx="4455288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Další příznaky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7081284" y="2249588"/>
            <a:ext cx="4455286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Únava a slabost</a:t>
            </a:r>
            <a:endParaRPr lang="en-US" sz="1950" dirty="0"/>
          </a:p>
        </p:txBody>
      </p:sp>
      <p:sp>
        <p:nvSpPr>
          <p:cNvPr id="15" name="Text 10"/>
          <p:cNvSpPr/>
          <p:nvPr/>
        </p:nvSpPr>
        <p:spPr>
          <a:xfrm>
            <a:off x="7081283" y="2625726"/>
            <a:ext cx="4455286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Rozmazané vidění</a:t>
            </a:r>
            <a:endParaRPr lang="en-US" sz="1950" dirty="0"/>
          </a:p>
        </p:txBody>
      </p:sp>
      <p:sp>
        <p:nvSpPr>
          <p:cNvPr id="16" name="Text 11"/>
          <p:cNvSpPr/>
          <p:nvPr/>
        </p:nvSpPr>
        <p:spPr>
          <a:xfrm>
            <a:off x="7081284" y="3001863"/>
            <a:ext cx="4455286" cy="1424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Opakované infekce (kožní, močové, mykózy)</a:t>
            </a:r>
            <a:endParaRPr lang="en-US" sz="1950" dirty="0"/>
          </a:p>
        </p:txBody>
      </p:sp>
      <p:sp>
        <p:nvSpPr>
          <p:cNvPr id="17" name="Text 12"/>
          <p:cNvSpPr/>
          <p:nvPr/>
        </p:nvSpPr>
        <p:spPr>
          <a:xfrm>
            <a:off x="7091916" y="3374969"/>
            <a:ext cx="523266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Pomalé hojení ran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7081282" y="3754140"/>
            <a:ext cx="4455287" cy="161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Parestezie a brnění dolních končetin</a:t>
            </a:r>
            <a:endParaRPr lang="en-US" sz="1950" dirty="0"/>
          </a:p>
        </p:txBody>
      </p:sp>
      <p:sp>
        <p:nvSpPr>
          <p:cNvPr id="19" name="Text 14"/>
          <p:cNvSpPr/>
          <p:nvPr/>
        </p:nvSpPr>
        <p:spPr>
          <a:xfrm>
            <a:off x="7091916" y="4130278"/>
            <a:ext cx="4444654" cy="3472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Acetonový zápach dechu (DM1, ketoacidóza)</a:t>
            </a:r>
            <a:endParaRPr lang="en-US" sz="1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54063"/>
            <a:ext cx="10868745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Diagnostika diabetu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75" y="1601490"/>
            <a:ext cx="11478330" cy="2646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Diagnóza se stanovuje na základě laboratorních kritérií dle WHO a České diabetologické společnosti.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661475" y="2052141"/>
            <a:ext cx="5351725" cy="1943199"/>
          </a:xfrm>
          <a:prstGeom prst="roundRect">
            <a:avLst>
              <a:gd name="adj" fmla="val 3575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33119" y="2223790"/>
            <a:ext cx="496081" cy="496094"/>
          </a:xfrm>
          <a:prstGeom prst="ellipse">
            <a:avLst/>
          </a:prstGeom>
          <a:solidFill>
            <a:srgbClr val="D2600F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541" y="2360116"/>
            <a:ext cx="223237" cy="22324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33119" y="2885182"/>
            <a:ext cx="500843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Glykémie na lačno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833119" y="3294459"/>
            <a:ext cx="5008437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3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≥ 7,0 mmol/l při dvou odběrech; nebo jednorázově při přítomnosti příznaků.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6178495" y="2052141"/>
            <a:ext cx="5351725" cy="1943199"/>
          </a:xfrm>
          <a:prstGeom prst="roundRect">
            <a:avLst>
              <a:gd name="adj" fmla="val 3575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350139" y="2223790"/>
            <a:ext cx="496081" cy="496094"/>
          </a:xfrm>
          <a:prstGeom prst="ellipse">
            <a:avLst/>
          </a:prstGeom>
          <a:solidFill>
            <a:srgbClr val="D2600F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86561" y="2360116"/>
            <a:ext cx="223237" cy="22324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350139" y="2885182"/>
            <a:ext cx="500843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oGTT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6350139" y="3294459"/>
            <a:ext cx="5008437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3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Glykémie ≥ 11,1 mmol/l ve 120. minutě orálního glukózového tolerančního testu (75 g glukózy).</a:t>
            </a:r>
            <a:endParaRPr lang="en-US" sz="1300" dirty="0"/>
          </a:p>
        </p:txBody>
      </p:sp>
      <p:sp>
        <p:nvSpPr>
          <p:cNvPr id="14" name="Shape 10"/>
          <p:cNvSpPr/>
          <p:nvPr/>
        </p:nvSpPr>
        <p:spPr>
          <a:xfrm>
            <a:off x="661475" y="4160639"/>
            <a:ext cx="5351725" cy="1943199"/>
          </a:xfrm>
          <a:prstGeom prst="roundRect">
            <a:avLst>
              <a:gd name="adj" fmla="val 3575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833119" y="4332288"/>
            <a:ext cx="496081" cy="496094"/>
          </a:xfrm>
          <a:prstGeom prst="ellipse">
            <a:avLst/>
          </a:prstGeom>
          <a:solidFill>
            <a:srgbClr val="D2600F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9541" y="4468614"/>
            <a:ext cx="223237" cy="22324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33119" y="4993680"/>
            <a:ext cx="500843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glykovaný hemoglobin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833119" y="5402957"/>
            <a:ext cx="5008437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3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≥ 48 mmol/mol (6,5 %) — odráží průměrnou glykémii za posledních 2–3 měsíce.</a:t>
            </a:r>
            <a:endParaRPr lang="en-US" sz="1300" dirty="0"/>
          </a:p>
        </p:txBody>
      </p:sp>
      <p:sp>
        <p:nvSpPr>
          <p:cNvPr id="19" name="Shape 14"/>
          <p:cNvSpPr/>
          <p:nvPr/>
        </p:nvSpPr>
        <p:spPr>
          <a:xfrm>
            <a:off x="6178495" y="4160639"/>
            <a:ext cx="5351725" cy="1943199"/>
          </a:xfrm>
          <a:prstGeom prst="roundRect">
            <a:avLst>
              <a:gd name="adj" fmla="val 3575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6350139" y="4332288"/>
            <a:ext cx="496081" cy="496094"/>
          </a:xfrm>
          <a:prstGeom prst="ellipse">
            <a:avLst/>
          </a:prstGeom>
          <a:solidFill>
            <a:srgbClr val="D2600F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86561" y="4468614"/>
            <a:ext cx="223237" cy="22324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350139" y="4993680"/>
            <a:ext cx="500843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Náhodná glykémie</a:t>
            </a:r>
            <a:endParaRPr lang="en-US" sz="1950" dirty="0"/>
          </a:p>
        </p:txBody>
      </p:sp>
      <p:sp>
        <p:nvSpPr>
          <p:cNvPr id="23" name="Text 17"/>
          <p:cNvSpPr/>
          <p:nvPr/>
        </p:nvSpPr>
        <p:spPr>
          <a:xfrm>
            <a:off x="6350139" y="5402957"/>
            <a:ext cx="5008437" cy="2646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3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≥ 11,1 mmol/l při přítomnosti klinických příznaků hyperglykémie.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79735"/>
            <a:ext cx="6296860" cy="492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kern="100" spc="-9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Fyzikální vyšetření osoby s diabetem</a:t>
            </a:r>
            <a:endParaRPr lang="en-US" sz="31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1297682"/>
            <a:ext cx="394087" cy="39409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61475" y="1879501"/>
            <a:ext cx="6296860" cy="2954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Neurologické vyšetření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661475" y="2265065"/>
            <a:ext cx="6296860" cy="4925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kern="100" spc="-25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Vědomí, kognitivní funkce, emoční změny, hlavové nervy, reflexy, diagnostika neuropatie, vyšetření polohy a chůze.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3058021"/>
            <a:ext cx="394087" cy="39409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61475" y="3639840"/>
            <a:ext cx="6296860" cy="2954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Vyšetření dolních končetin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661475" y="4025404"/>
            <a:ext cx="6296860" cy="4925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2000" kern="100" spc="-25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Inspekce nohou, vyšetření tepen, smyslových funkcí, kloubů a kůže — klíčové pro prevenci diabetické nohy.</a:t>
            </a:r>
            <a:endParaRPr lang="en-US" sz="20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818360"/>
            <a:ext cx="394087" cy="39409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61475" y="5400179"/>
            <a:ext cx="6296860" cy="2954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Stav výživy a pohybový aparát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661475" y="5785743"/>
            <a:ext cx="6296860" cy="4925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2000" kern="100" spc="-25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Hodnocení BMI, obvodu pasu, stavu výživy (riziko malnutrice), vyšetření kloubů a kožních adnex.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16688"/>
            <a:ext cx="10868745" cy="14603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Přístrojové vyšetřovací metody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75" y="2490391"/>
            <a:ext cx="523266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b="1" kern="100" spc="-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Vyšetření cévního řečiště</a:t>
            </a:r>
            <a:endParaRPr lang="en-US" sz="2400" b="1" dirty="0"/>
          </a:p>
        </p:txBody>
      </p:sp>
      <p:sp>
        <p:nvSpPr>
          <p:cNvPr id="4" name="Text 2"/>
          <p:cNvSpPr/>
          <p:nvPr/>
        </p:nvSpPr>
        <p:spPr>
          <a:xfrm>
            <a:off x="536371" y="2965748"/>
            <a:ext cx="5357770" cy="34031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Měření kotníkových tlaků (ABI index)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Ultrazvukové vyšetření tepen DK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CT angiografie, MR </a:t>
            </a:r>
            <a:r>
              <a:rPr lang="en-US" sz="20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angiografie</a:t>
            </a: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Digitální subtrakční angiografie (DSA)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Perkutánní transluminální angioplastika (PTA)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184844" y="2325092"/>
            <a:ext cx="5470785" cy="4043810"/>
          </a:xfrm>
          <a:prstGeom prst="roundRect">
            <a:avLst>
              <a:gd name="adj" fmla="val 4006"/>
            </a:avLst>
          </a:prstGeom>
          <a:solidFill>
            <a:srgbClr val="D2600F"/>
          </a:solidFill>
          <a:ln/>
        </p:spPr>
      </p:sp>
      <p:sp>
        <p:nvSpPr>
          <p:cNvPr id="6" name="Text 4"/>
          <p:cNvSpPr/>
          <p:nvPr/>
        </p:nvSpPr>
        <p:spPr>
          <a:xfrm>
            <a:off x="6350139" y="2473920"/>
            <a:ext cx="5749781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b="1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Ostatní přístrojová vyšetření</a:t>
            </a:r>
            <a:endParaRPr lang="en-US" sz="2000" b="1" dirty="0"/>
          </a:p>
        </p:txBody>
      </p:sp>
      <p:sp>
        <p:nvSpPr>
          <p:cNvPr id="7" name="Text 5"/>
          <p:cNvSpPr/>
          <p:nvPr/>
        </p:nvSpPr>
        <p:spPr>
          <a:xfrm>
            <a:off x="6350139" y="2953544"/>
            <a:ext cx="5140196" cy="18275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Bioimpedanční měření tělesného tuku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Elektromyografie (EMG)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Oční vyšetření: zraková ostrost, nitrooční tlak, oftalmoskopie, fluorescenční angiografie (FAG)</a:t>
            </a:r>
            <a:endParaRPr lang="en-US" sz="20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2000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Kolonoskopie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97806"/>
            <a:ext cx="10868745" cy="516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Laboratorní vyšetření — krev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61475" y="2345234"/>
            <a:ext cx="5351725" cy="3014861"/>
          </a:xfrm>
          <a:prstGeom prst="roundRect">
            <a:avLst>
              <a:gd name="adj" fmla="val 2304"/>
            </a:avLst>
          </a:prstGeom>
          <a:solidFill>
            <a:srgbClr val="FFF8F0"/>
          </a:solidFill>
          <a:ln w="19050">
            <a:solidFill>
              <a:srgbClr val="E2C8B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45819" y="2529582"/>
            <a:ext cx="4983038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Glykemické parametry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845819" y="2959596"/>
            <a:ext cx="4983038" cy="18853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Glykémie nalačno (FPG)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Orální glukózový toleranční test (oGTT)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Glykovaný hemoglobin HbA₁c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Fruktosamin (glykovaný protein)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Kapilární krev — selfmonitoring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6178495" y="2345234"/>
            <a:ext cx="5351725" cy="3014861"/>
          </a:xfrm>
          <a:prstGeom prst="roundRect">
            <a:avLst>
              <a:gd name="adj" fmla="val 2304"/>
            </a:avLst>
          </a:prstGeom>
          <a:solidFill>
            <a:srgbClr val="FFF8F0"/>
          </a:solidFill>
          <a:ln w="19050">
            <a:solidFill>
              <a:srgbClr val="E2C8B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362838" y="2529582"/>
            <a:ext cx="4983038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Metabolické a biochemické parametry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362838" y="2959596"/>
            <a:ext cx="4983038" cy="22161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Lipidy (celkový cholesterol, LDL, HDL, TG)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Laktát, minerály, elektrolyty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Dusíkaté metabolity (urea, kreatinin)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C-peptid, inzulin, autoprotilátky (anti-GAD, anti-IA2)</a:t>
            </a:r>
            <a:endParaRPr lang="en-US" sz="1600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Krevní obraz + diferenciál, hemokoagulace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28836"/>
            <a:ext cx="6296860" cy="436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kern="100" spc="-82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Laboratorní vyšetření — moč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661475" y="1141512"/>
            <a:ext cx="279095" cy="17442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kern="100" spc="-33" dirty="0">
                <a:solidFill>
                  <a:srgbClr val="2B2E3C"/>
                </a:solidFill>
                <a:latin typeface="Bitter Light" pitchFamily="34" charset="0"/>
                <a:ea typeface="Bitter Light" pitchFamily="34" charset="-122"/>
                <a:cs typeface="Bitter Light" pitchFamily="34" charset="-120"/>
              </a:rPr>
              <a:t>01</a:t>
            </a:r>
            <a:endParaRPr lang="en-US" sz="1050" dirty="0"/>
          </a:p>
        </p:txBody>
      </p:sp>
      <p:sp>
        <p:nvSpPr>
          <p:cNvPr id="5" name="Shape 2"/>
          <p:cNvSpPr/>
          <p:nvPr/>
        </p:nvSpPr>
        <p:spPr>
          <a:xfrm>
            <a:off x="661475" y="1359595"/>
            <a:ext cx="6296860" cy="19050"/>
          </a:xfrm>
          <a:prstGeom prst="rect">
            <a:avLst/>
          </a:prstGeom>
          <a:solidFill>
            <a:srgbClr val="D2600F"/>
          </a:solidFill>
          <a:ln/>
        </p:spPr>
      </p:sp>
      <p:sp>
        <p:nvSpPr>
          <p:cNvPr id="6" name="Text 3"/>
          <p:cNvSpPr/>
          <p:nvPr/>
        </p:nvSpPr>
        <p:spPr>
          <a:xfrm>
            <a:off x="661475" y="1467445"/>
            <a:ext cx="6296860" cy="842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3000"/>
              </a:lnSpc>
              <a:spcAft>
                <a:spcPts val="550"/>
              </a:spcAft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Ranní moč</a:t>
            </a:r>
            <a:endParaRPr lang="en-US" dirty="0"/>
          </a:p>
          <a:p>
            <a:pPr marL="0" indent="0" algn="l">
              <a:lnSpc>
                <a:spcPct val="123000"/>
              </a:lnSpc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Odběr vzorku ranní moči pro orientační chemické vyšetření a mikrobiologické kultivace.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661475" y="2532162"/>
            <a:ext cx="279095" cy="17442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kern="100" spc="-33" dirty="0">
                <a:solidFill>
                  <a:srgbClr val="2B2E3C"/>
                </a:solidFill>
                <a:latin typeface="Bitter Light" pitchFamily="34" charset="0"/>
                <a:ea typeface="Bitter Light" pitchFamily="34" charset="-122"/>
                <a:cs typeface="Bitter Light" pitchFamily="34" charset="-120"/>
              </a:rPr>
              <a:t>02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661475" y="2750245"/>
            <a:ext cx="6296860" cy="19050"/>
          </a:xfrm>
          <a:prstGeom prst="rect">
            <a:avLst/>
          </a:prstGeom>
          <a:solidFill>
            <a:srgbClr val="D2600F"/>
          </a:solidFill>
          <a:ln/>
        </p:spPr>
      </p:sp>
      <p:sp>
        <p:nvSpPr>
          <p:cNvPr id="9" name="Text 6"/>
          <p:cNvSpPr/>
          <p:nvPr/>
        </p:nvSpPr>
        <p:spPr>
          <a:xfrm>
            <a:off x="661475" y="2858095"/>
            <a:ext cx="6296860" cy="5851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3000"/>
              </a:lnSpc>
              <a:spcAft>
                <a:spcPts val="550"/>
              </a:spcAft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Sbíraná moč</a:t>
            </a:r>
            <a:endParaRPr lang="en-US" dirty="0"/>
          </a:p>
          <a:p>
            <a:pPr marL="0" indent="0" algn="l">
              <a:lnSpc>
                <a:spcPct val="123000"/>
              </a:lnSpc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24hodinový sběr moči pro stanovení clearance kreatininu a celkové proteinurie.</a:t>
            </a: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661475" y="3665538"/>
            <a:ext cx="279095" cy="17442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kern="100" spc="-33" dirty="0">
                <a:solidFill>
                  <a:srgbClr val="2B2E3C"/>
                </a:solidFill>
                <a:latin typeface="Bitter Light" pitchFamily="34" charset="0"/>
                <a:ea typeface="Bitter Light" pitchFamily="34" charset="-122"/>
                <a:cs typeface="Bitter Light" pitchFamily="34" charset="-120"/>
              </a:rPr>
              <a:t>03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661475" y="3883620"/>
            <a:ext cx="6296860" cy="19050"/>
          </a:xfrm>
          <a:prstGeom prst="rect">
            <a:avLst/>
          </a:prstGeom>
          <a:solidFill>
            <a:srgbClr val="D2600F"/>
          </a:solidFill>
          <a:ln/>
        </p:spPr>
      </p:sp>
      <p:sp>
        <p:nvSpPr>
          <p:cNvPr id="12" name="Text 9"/>
          <p:cNvSpPr/>
          <p:nvPr/>
        </p:nvSpPr>
        <p:spPr>
          <a:xfrm>
            <a:off x="661475" y="3991471"/>
            <a:ext cx="6296860" cy="842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3000"/>
              </a:lnSpc>
              <a:spcAft>
                <a:spcPts val="550"/>
              </a:spcAft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Diagnostické proužky</a:t>
            </a:r>
            <a:endParaRPr lang="en-US" dirty="0"/>
          </a:p>
          <a:p>
            <a:pPr marL="0" indent="0" algn="l">
              <a:lnSpc>
                <a:spcPct val="123000"/>
              </a:lnSpc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Orientační vyšetření glukózy, ketonů, bílkoviny, pH a dalších parametrů přímo u pacienta.</a:t>
            </a: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661475" y="5056188"/>
            <a:ext cx="279095" cy="17442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kern="100" spc="-33" dirty="0">
                <a:solidFill>
                  <a:srgbClr val="2B2E3C"/>
                </a:solidFill>
                <a:latin typeface="Bitter Light" pitchFamily="34" charset="0"/>
                <a:ea typeface="Bitter Light" pitchFamily="34" charset="-122"/>
                <a:cs typeface="Bitter Light" pitchFamily="34" charset="-120"/>
              </a:rPr>
              <a:t>04</a:t>
            </a:r>
            <a:endParaRPr lang="en-US" sz="1050" dirty="0"/>
          </a:p>
        </p:txBody>
      </p:sp>
      <p:sp>
        <p:nvSpPr>
          <p:cNvPr id="14" name="Shape 11"/>
          <p:cNvSpPr/>
          <p:nvPr/>
        </p:nvSpPr>
        <p:spPr>
          <a:xfrm>
            <a:off x="661475" y="5274270"/>
            <a:ext cx="6296860" cy="19050"/>
          </a:xfrm>
          <a:prstGeom prst="rect">
            <a:avLst/>
          </a:prstGeom>
          <a:solidFill>
            <a:srgbClr val="D2600F"/>
          </a:solidFill>
          <a:ln/>
        </p:spPr>
      </p:sp>
      <p:sp>
        <p:nvSpPr>
          <p:cNvPr id="15" name="Text 12"/>
          <p:cNvSpPr/>
          <p:nvPr/>
        </p:nvSpPr>
        <p:spPr>
          <a:xfrm>
            <a:off x="661475" y="5382121"/>
            <a:ext cx="6296860" cy="842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3000"/>
              </a:lnSpc>
              <a:spcAft>
                <a:spcPts val="550"/>
              </a:spcAft>
              <a:buNone/>
            </a:pPr>
            <a:r>
              <a:rPr lang="en-US" sz="2000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Albuminurie a mikrobiologie</a:t>
            </a:r>
            <a:endParaRPr lang="en-US" sz="2000" dirty="0"/>
          </a:p>
          <a:p>
            <a:pPr marL="0" indent="0" algn="l">
              <a:lnSpc>
                <a:spcPct val="123000"/>
              </a:lnSpc>
              <a:buNone/>
            </a:pPr>
            <a:r>
              <a:rPr lang="en-US" sz="2000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Vyšetření albuminurie/proteinurie jako marker diabetické nefropatie; kultivace moči s citlivostí na ATB.</a:t>
            </a:r>
            <a:endParaRPr lang="en-US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04037" y="361507"/>
            <a:ext cx="11735768" cy="5519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2800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Selfmonitoring — samostatná kontrola diabetu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555413" y="1060946"/>
            <a:ext cx="5466816" cy="2303760"/>
          </a:xfrm>
          <a:prstGeom prst="roundRect">
            <a:avLst>
              <a:gd name="adj" fmla="val 4604"/>
            </a:avLst>
          </a:prstGeom>
          <a:solidFill>
            <a:srgbClr val="D2600F"/>
          </a:solidFill>
          <a:ln/>
        </p:spPr>
      </p:sp>
      <p:sp>
        <p:nvSpPr>
          <p:cNvPr id="4" name="Text 2"/>
          <p:cNvSpPr/>
          <p:nvPr/>
        </p:nvSpPr>
        <p:spPr>
          <a:xfrm>
            <a:off x="661475" y="1179015"/>
            <a:ext cx="5213517" cy="50440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900"/>
              </a:spcAft>
              <a:buNone/>
            </a:pPr>
            <a:r>
              <a:rPr lang="en-US" sz="2000" kern="100" spc="-23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Selfmonitoring kapilární krve</a:t>
            </a:r>
            <a:endParaRPr lang="en-US" sz="2000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sz="2000" kern="100" spc="-23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Měření glykémie glukometrem z kapky kapilární krve (prst, ušní lalůček). Pacient si zaznamenává výsledky do deníku. Moderní glukometry umožňují přenos dat do PC.</a:t>
            </a:r>
            <a:endParaRPr lang="cs-CZ" sz="2000" kern="100" spc="-23" dirty="0">
              <a:solidFill>
                <a:srgbClr val="000000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26000"/>
              </a:lnSpc>
              <a:buNone/>
            </a:pPr>
            <a:endParaRPr lang="cs-CZ" sz="2000" kern="100" spc="-23" dirty="0">
              <a:solidFill>
                <a:srgbClr val="000000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26000"/>
              </a:lnSpc>
              <a:buNone/>
            </a:pPr>
            <a:endParaRPr lang="cs-CZ" sz="2000" kern="100" spc="-23" dirty="0">
              <a:solidFill>
                <a:srgbClr val="000000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26000"/>
              </a:lnSpc>
              <a:buNone/>
            </a:pPr>
            <a:r>
              <a:rPr lang="en-US" sz="2000" kern="100" spc="-23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Kontinuální monitorování glykémií (CGMS) pomocí senzoru poskytuje nepřetržitý přehled o hodnotách glukózy v intersticiální tekutině.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6281878" y="1179016"/>
            <a:ext cx="5254692" cy="15106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6000"/>
              </a:lnSpc>
              <a:spcAft>
                <a:spcPts val="900"/>
              </a:spcAft>
              <a:buNone/>
            </a:pPr>
            <a:r>
              <a:rPr lang="en-US" sz="2800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Selfmonitoring moči</a:t>
            </a:r>
            <a:endParaRPr lang="en-US" sz="2800" dirty="0"/>
          </a:p>
          <a:p>
            <a:pPr marL="0" indent="0" algn="l">
              <a:lnSpc>
                <a:spcPct val="126000"/>
              </a:lnSpc>
              <a:buNone/>
            </a:pPr>
            <a:r>
              <a:rPr lang="en-US" sz="2800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Vyšetření moči na glukózu a ketolátky pomocí diagnostických proužků. </a:t>
            </a:r>
            <a:endParaRPr lang="en-US" sz="28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5437" y="3851169"/>
            <a:ext cx="2910708" cy="253374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91117"/>
            <a:ext cx="10868745" cy="1478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Léčebná výživa při diabetu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500610"/>
            <a:ext cx="413434" cy="4134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120727"/>
            <a:ext cx="3485071" cy="20839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Základní výživová doporučení</a:t>
            </a:r>
            <a:endParaRPr lang="en-US" sz="20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Omezení jednoduchých cukrů, dostatečný příjem vlákniny, pravidelný příjem jídla. Cílem je stabilizace glykémie a dosažení optimální tělesné hmotnosti.</a:t>
            </a:r>
            <a:endParaRPr lang="en-US" sz="20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53213" y="2500610"/>
            <a:ext cx="413434" cy="41344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353213" y="3120727"/>
            <a:ext cx="3485170" cy="20839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Výměnná jednotka a GI</a:t>
            </a:r>
            <a:endParaRPr lang="en-US" sz="20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Výměnná jednotka (VJ) = 10–12 g sacharidů. Glykemický index (GI) a glykemická nálož (GL) pomáhají pacientovi volit potraviny s menším dopadem na glykémii.</a:t>
            </a:r>
            <a:endParaRPr lang="en-US" sz="20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45050" y="2500610"/>
            <a:ext cx="413434" cy="41344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045050" y="3120727"/>
            <a:ext cx="3485170" cy="17531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Faktory vstřebávání sacharidů</a:t>
            </a:r>
            <a:endParaRPr lang="en-US" sz="20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Rychlost vstřebávání ovlivňuje forma potraviny, obsah vlákniny, tuku a bílkovin, způsob tepelné úpravy a fyzická aktivita pacienta.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69851"/>
            <a:ext cx="10868745" cy="1238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kern="100" spc="-7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Fyzická aktivita a perorální antidiabetika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61475" y="2304752"/>
            <a:ext cx="5232666" cy="2464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1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Fyzická aktivita</a:t>
            </a:r>
            <a:endParaRPr lang="en-US" sz="20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Pravidelná fyzická aktivita zvyšuje citlivost tkání na inzulin, snižuje glykémii, hmotnost a kardiovaskulární riziko. Doporučuje se aerobní aktivita ≥ 150 min/týden. Před, během a po cvičení je nutný selfmonitoring glykémie — riziko hypoglykémie zejména u pacientů na inzulinu.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6096000" y="2155923"/>
            <a:ext cx="5559629" cy="4117285"/>
          </a:xfrm>
          <a:prstGeom prst="roundRect">
            <a:avLst>
              <a:gd name="adj" fmla="val 3713"/>
            </a:avLst>
          </a:prstGeom>
          <a:solidFill>
            <a:srgbClr val="D2600F"/>
          </a:solidFill>
          <a:ln/>
        </p:spPr>
      </p:sp>
      <p:sp>
        <p:nvSpPr>
          <p:cNvPr id="5" name="Text 3"/>
          <p:cNvSpPr/>
          <p:nvPr/>
        </p:nvSpPr>
        <p:spPr>
          <a:xfrm>
            <a:off x="6350139" y="2321223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Perorální antidiabetika (PAD)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6350139" y="2697361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Metformin — lék první volby u DM2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6350139" y="3073499"/>
            <a:ext cx="5140196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Deriváty sulfonylurey — stimulace sekrece inzulinu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6350139" y="3759696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Gliptiny (DPP-4 inhibitory)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6350139" y="4135834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Glifloziny (SGLT-2 inhibitory)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6350139" y="4511973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Agonisté GLP-1 receptorů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6350139" y="4888111"/>
            <a:ext cx="5140196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kern="100" spc="-59" dirty="0">
                <a:solidFill>
                  <a:srgbClr val="000000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Akarbóza, thiazolidindiony</a:t>
            </a:r>
            <a:endParaRPr lang="en-US" sz="19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1886" cy="6858000"/>
          </a:xfrm>
          <a:prstGeom prst="rect">
            <a:avLst/>
          </a:prstGeom>
          <a:solidFill>
            <a:srgbClr val="FCE2CF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39" y="660301"/>
            <a:ext cx="4429808" cy="55373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33360" y="518319"/>
            <a:ext cx="6296860" cy="355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kern="100" spc="-67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Inzulinoterapie</a:t>
            </a:r>
            <a:endParaRPr lang="en-US" sz="2800" dirty="0"/>
          </a:p>
        </p:txBody>
      </p:sp>
      <p:sp>
        <p:nvSpPr>
          <p:cNvPr id="5" name="Shape 2"/>
          <p:cNvSpPr/>
          <p:nvPr/>
        </p:nvSpPr>
        <p:spPr>
          <a:xfrm>
            <a:off x="5233360" y="1056779"/>
            <a:ext cx="6296860" cy="1163042"/>
          </a:xfrm>
          <a:prstGeom prst="roundRect">
            <a:avLst>
              <a:gd name="adj" fmla="val 5133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81788" y="1205210"/>
            <a:ext cx="6000005" cy="8661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4000"/>
              </a:lnSpc>
              <a:spcAft>
                <a:spcPts val="550"/>
              </a:spcAft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Typy inzulinů</a:t>
            </a:r>
            <a:endParaRPr lang="en-US" dirty="0"/>
          </a:p>
          <a:p>
            <a:pPr marL="0" indent="0" algn="l">
              <a:lnSpc>
                <a:spcPct val="124000"/>
              </a:lnSpc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Ultrakrátce působící analoga, krátkodobé inzuliny, střednědobé (NPH), dlouhodobé analoga a premixované přípravky.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5233360" y="2341958"/>
            <a:ext cx="6296860" cy="1285181"/>
          </a:xfrm>
          <a:prstGeom prst="roundRect">
            <a:avLst>
              <a:gd name="adj" fmla="val 5133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81788" y="2490391"/>
            <a:ext cx="6000005" cy="8661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4000"/>
              </a:lnSpc>
              <a:spcAft>
                <a:spcPts val="550"/>
              </a:spcAft>
              <a:buNone/>
            </a:pPr>
            <a:r>
              <a:rPr lang="en-US" kern="100" spc="-22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Subkutánní</a:t>
            </a: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kern="100" spc="-22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aplikace</a:t>
            </a:r>
            <a:r>
              <a:rPr lang="cs-CZ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- </a:t>
            </a:r>
            <a:r>
              <a:rPr lang="en-US" kern="100" spc="-22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Inzulinovým</a:t>
            </a: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perem nebo stříkačkou do podkoží břicha, stehen, paží nebo hýždí. Nutné střídání míst vpichu dle schématu.</a:t>
            </a:r>
            <a:endParaRPr lang="en-US" dirty="0"/>
          </a:p>
        </p:txBody>
      </p:sp>
      <p:sp>
        <p:nvSpPr>
          <p:cNvPr id="9" name="Shape 6"/>
          <p:cNvSpPr/>
          <p:nvPr/>
        </p:nvSpPr>
        <p:spPr>
          <a:xfrm>
            <a:off x="5233360" y="3775571"/>
            <a:ext cx="6296860" cy="1694744"/>
          </a:xfrm>
          <a:prstGeom prst="roundRect">
            <a:avLst>
              <a:gd name="adj" fmla="val 4182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381788" y="3775571"/>
            <a:ext cx="6000005" cy="11304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4000"/>
              </a:lnSpc>
              <a:spcAft>
                <a:spcPts val="550"/>
              </a:spcAft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Inzulinová pumpa (CSII)</a:t>
            </a:r>
            <a:endParaRPr lang="en-US" dirty="0"/>
          </a:p>
          <a:p>
            <a:pPr marL="0" indent="0" algn="l">
              <a:lnSpc>
                <a:spcPct val="124000"/>
              </a:lnSpc>
              <a:buNone/>
            </a:pPr>
            <a:r>
              <a:rPr lang="en-US" kern="100" spc="-22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Kontinuální subkutánní infuze inzulinu. Umožňuje přesné dávkování bazálního i bolusového inzulinu; patch pumpa Omnipod se nosí přímo na těle.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1386" y="446567"/>
            <a:ext cx="11948419" cy="1090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8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Akutní komplikace diabetu</a:t>
            </a:r>
            <a:endParaRPr lang="en-US" sz="2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722636"/>
            <a:ext cx="5351725" cy="212189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22017" y="1906984"/>
            <a:ext cx="4906840" cy="17531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Hypoglykémie</a:t>
            </a:r>
            <a:endParaRPr lang="en-US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Glykémie &lt; 3,9 mmol/l. Příznaky: pocení, třes, tachykardie, zmatenost, bezvědomí. Léčba: perorální příjem sacharidů (15–20 g), při bezvědomí glukagon i.m. nebo glukóza i.v.</a:t>
            </a:r>
            <a:endParaRPr lang="en-US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78495" y="1722636"/>
            <a:ext cx="5351725" cy="212189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439037" y="1906984"/>
            <a:ext cx="4906840" cy="17531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Diabetická </a:t>
            </a: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ketoacidóza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endParaRPr lang="en-US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Absolutní nedostatek inzulinu (DM1). Hyperglykémie, ketonémie, metabolická acidóza. Léčba: rehydratace, inzulin i.v., korekce elektrolytů — hospitalizace na JIP</a:t>
            </a: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6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009827"/>
            <a:ext cx="5351725" cy="179109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22017" y="4028875"/>
            <a:ext cx="5091183" cy="1587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Hyperglykemický hyperosmolární </a:t>
            </a:r>
            <a:r>
              <a:rPr lang="en-US" sz="20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stav</a:t>
            </a: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endParaRPr lang="en-US" sz="20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Typický</a:t>
            </a: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pro DM2. Vysoká mortalita — urgentní hospitalizace</a:t>
            </a:r>
            <a:r>
              <a:rPr lang="en-US" sz="1600" strike="sngStrike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60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78495" y="4009827"/>
            <a:ext cx="5351725" cy="1791097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439037" y="4194175"/>
            <a:ext cx="4906840" cy="1422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750"/>
              </a:spcAft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Laktátová acidóza</a:t>
            </a:r>
            <a:endParaRPr lang="en-US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Vzácná, ale závažná komplikace — hromadění laktátu v krvi. Může být spojena s užíváním metforminu při renální insuficienci.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74158" y="489099"/>
            <a:ext cx="11565647" cy="6482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800" b="1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Chronické komplikace diabetu</a:t>
            </a:r>
            <a:endParaRPr lang="en-US" sz="2800" b="1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323380"/>
            <a:ext cx="8737381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2415" y="850606"/>
            <a:ext cx="11597390" cy="1244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800" b="1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Diabetická noha — specifická péče sestry</a:t>
            </a:r>
            <a:endParaRPr lang="en-US" sz="2800" b="1" dirty="0"/>
          </a:p>
        </p:txBody>
      </p:sp>
      <p:sp>
        <p:nvSpPr>
          <p:cNvPr id="4" name="Text 2"/>
          <p:cNvSpPr/>
          <p:nvPr/>
        </p:nvSpPr>
        <p:spPr>
          <a:xfrm>
            <a:off x="707710" y="2430463"/>
            <a:ext cx="5749781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07710" y="2910086"/>
            <a:ext cx="5140196" cy="22739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42415" y="2244429"/>
            <a:ext cx="10994155" cy="26504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150"/>
              </a:spcAft>
              <a:buNone/>
            </a:pPr>
            <a:r>
              <a:rPr lang="en-US" sz="28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Ošetřovatelská péče o nohu</a:t>
            </a:r>
            <a:endParaRPr lang="en-US" sz="28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8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Sestra provádí pravidelnou inspekci nohou, hodnotí kůži, nehty, deformity a citlivost. </a:t>
            </a:r>
            <a:endParaRPr lang="cs-CZ" sz="2800" kern="100" spc="-26" dirty="0">
              <a:solidFill>
                <a:srgbClr val="2B2E3C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33000"/>
              </a:lnSpc>
              <a:buNone/>
            </a:pPr>
            <a:r>
              <a:rPr lang="en-US" sz="28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Edukuje</a:t>
            </a:r>
            <a:r>
              <a:rPr lang="en-US" sz="28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pacienta o správné hygieně nohou, vhodné obuvi a prevenci poranění. </a:t>
            </a:r>
            <a:endParaRPr lang="cs-CZ" sz="2800" kern="100" spc="-26" dirty="0">
              <a:solidFill>
                <a:srgbClr val="2B2E3C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33000"/>
              </a:lnSpc>
              <a:buNone/>
            </a:pPr>
            <a:r>
              <a:rPr lang="en-US" sz="28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</a:t>
            </a:r>
            <a:r>
              <a:rPr lang="en-US" sz="28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ulceraci zajišťuje lokální ošetření rány, spolupracuje s podiatrickou ambulancí a cévním chirurgem.</a:t>
            </a:r>
            <a:endParaRPr lang="en-US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5270"/>
            <a:ext cx="11478330" cy="2785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2800" b="1" kern="100" spc="-2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Ošetřovatelský proces v diabetologii</a:t>
            </a:r>
            <a:endParaRPr lang="en-US" sz="2800" b="1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001316"/>
            <a:ext cx="10868745" cy="46948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55023" y="4226468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Diagnostika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3255023" y="4604010"/>
            <a:ext cx="1613822" cy="666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50" kern="100" spc="-38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Ošetřovatelské diagnózy dle NANDA-I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7398903" y="4226468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kern="100" spc="-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Realizace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7398903" y="4604010"/>
            <a:ext cx="1613822" cy="666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50" kern="100" spc="-38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Provádění ošetřovatelských intervencí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1188227" y="1424948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Posouzení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188227" y="1802490"/>
            <a:ext cx="1613822" cy="4444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50" kern="100" spc="-38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Sběr dat o pacientovi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9404137" y="1424948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kern="100" spc="-56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Vyhodnocení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9404137" y="1802490"/>
            <a:ext cx="1613822" cy="4444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50" kern="100" spc="-38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Hodnocení účinnosti péče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5352682" y="1424948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kern="100" spc="-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Plánování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352682" y="1802490"/>
            <a:ext cx="1613822" cy="4444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50" kern="100" spc="-38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Stanovení cílů a intervencí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09488"/>
            <a:ext cx="6296860" cy="10173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b="1" kern="100" spc="-9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Konkrétní činnosti sestry v diabetologické péči</a:t>
            </a:r>
            <a:endParaRPr lang="en-US" sz="3200" b="1" dirty="0"/>
          </a:p>
        </p:txBody>
      </p:sp>
      <p:sp>
        <p:nvSpPr>
          <p:cNvPr id="4" name="Shape 1"/>
          <p:cNvSpPr/>
          <p:nvPr/>
        </p:nvSpPr>
        <p:spPr>
          <a:xfrm>
            <a:off x="5233360" y="1767185"/>
            <a:ext cx="3068263" cy="3017937"/>
          </a:xfrm>
          <a:prstGeom prst="roundRect">
            <a:avLst>
              <a:gd name="adj" fmla="val 2266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402425" y="1936254"/>
            <a:ext cx="2730134" cy="26797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Ambulantní péče</a:t>
            </a:r>
            <a:endParaRPr lang="en-US" sz="20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Evidence pacientů, sběr a třídění výsledků (HbA1c, glykémie, lipidy, BMI, EKG), převod dat z </a:t>
            </a:r>
            <a:r>
              <a:rPr lang="en-US" sz="2000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glukometru</a:t>
            </a:r>
            <a:r>
              <a:rPr lang="cs-CZ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do </a:t>
            </a: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PC, spolupráce s pojišťovnami.</a:t>
            </a:r>
            <a:endParaRPr lang="en-US" sz="2000" dirty="0"/>
          </a:p>
        </p:txBody>
      </p:sp>
      <p:sp>
        <p:nvSpPr>
          <p:cNvPr id="6" name="Shape 3"/>
          <p:cNvSpPr/>
          <p:nvPr/>
        </p:nvSpPr>
        <p:spPr>
          <a:xfrm>
            <a:off x="8461858" y="1767185"/>
            <a:ext cx="3068362" cy="3017937"/>
          </a:xfrm>
          <a:prstGeom prst="roundRect">
            <a:avLst>
              <a:gd name="adj" fmla="val 2266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630922" y="1936254"/>
            <a:ext cx="2730233" cy="20338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Lůžková péče</a:t>
            </a:r>
            <a:endParaRPr lang="en-US" sz="20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20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Monitorování glykémií, aplikace inzulinu, péče o vstupy, sledování příznaků komplikací, spolupráce s multidisciplinárním týmem.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5233360" y="4945360"/>
            <a:ext cx="6296860" cy="1403152"/>
          </a:xfrm>
          <a:prstGeom prst="roundRect">
            <a:avLst>
              <a:gd name="adj" fmla="val 4873"/>
            </a:avLst>
          </a:prstGeom>
          <a:solidFill>
            <a:srgbClr val="FCE2CF"/>
          </a:solidFill>
          <a:ln w="6350">
            <a:solidFill>
              <a:srgbClr val="E2C8B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402425" y="5114429"/>
            <a:ext cx="5958731" cy="10650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Domácí péče</a:t>
            </a:r>
            <a:endParaRPr lang="en-US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Návštěvní služba, kontrola selfmonitoringu, ošetření ran, edukace pacienta a rodiny v domácím prostředí.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09984"/>
            <a:ext cx="6296860" cy="1033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kern="100" spc="-9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Edukace osob s diabetem — principy</a:t>
            </a:r>
            <a:endParaRPr lang="en-US" sz="3250" dirty="0"/>
          </a:p>
        </p:txBody>
      </p:sp>
      <p:sp>
        <p:nvSpPr>
          <p:cNvPr id="4" name="Shape 1"/>
          <p:cNvSpPr/>
          <p:nvPr/>
        </p:nvSpPr>
        <p:spPr>
          <a:xfrm>
            <a:off x="5027884" y="1791494"/>
            <a:ext cx="3271259" cy="5066506"/>
          </a:xfrm>
          <a:prstGeom prst="roundRect">
            <a:avLst>
              <a:gd name="adj" fmla="val 3739"/>
            </a:avLst>
          </a:prstGeom>
          <a:solidFill>
            <a:srgbClr val="D2600F"/>
          </a:solidFill>
          <a:ln/>
        </p:spPr>
      </p:sp>
      <p:sp>
        <p:nvSpPr>
          <p:cNvPr id="5" name="Text 2"/>
          <p:cNvSpPr/>
          <p:nvPr/>
        </p:nvSpPr>
        <p:spPr>
          <a:xfrm>
            <a:off x="5279595" y="1940322"/>
            <a:ext cx="3463838" cy="330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Cíle edukace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5279595" y="2419945"/>
            <a:ext cx="2854254" cy="3870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Zvýšení znalostí o onemocnění a jeho léčbě</a:t>
            </a:r>
            <a:endParaRPr lang="en-US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Rozvoj dovedností selfmonitoringu a aplikace inzulinu</a:t>
            </a:r>
            <a:endParaRPr lang="en-US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Motivace ke změně životního stylu</a:t>
            </a:r>
            <a:endParaRPr lang="en-US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Prevence akutních a chronických komplikací</a:t>
            </a:r>
            <a:endParaRPr lang="en-US" dirty="0"/>
          </a:p>
          <a:p>
            <a:pPr marL="325120" indent="-325120" algn="l">
              <a:lnSpc>
                <a:spcPct val="133000"/>
              </a:lnSpc>
              <a:buSzPct val="100000"/>
              <a:buChar char="•"/>
            </a:pPr>
            <a:r>
              <a:rPr lang="en-US" kern="100" spc="-26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Podpora soběstačnosti a kvality života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8589847" y="1940322"/>
            <a:ext cx="3095334" cy="44075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150"/>
              </a:spcAft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Zásady efektivní edukace</a:t>
            </a:r>
            <a:endParaRPr lang="en-US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Edukace musí být individualizovaná, opakovaná a hodnocená. Vychází z principů </a:t>
            </a:r>
            <a:r>
              <a:rPr lang="en-US" b="1" kern="100" spc="-26" dirty="0">
                <a:solidFill>
                  <a:srgbClr val="2B2E3C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terapeutické edukace </a:t>
            </a:r>
            <a:r>
              <a:rPr lang="en-US" b="1" kern="100" spc="-26" dirty="0" err="1">
                <a:solidFill>
                  <a:srgbClr val="2B2E3C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pacientů</a:t>
            </a:r>
            <a:r>
              <a:rPr lang="en-US" b="1" kern="100" spc="-26" dirty="0">
                <a:solidFill>
                  <a:srgbClr val="2B2E3C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 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dle WHO (1998). </a:t>
            </a:r>
            <a:endParaRPr lang="cs-CZ" kern="100" spc="-26" dirty="0">
              <a:solidFill>
                <a:srgbClr val="2B2E3C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Sestra-edukátorka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absolvuje certifikovaný kurz akreditovaný MZ ČR. </a:t>
            </a:r>
            <a:endParaRPr lang="cs-CZ" kern="100" spc="-26" dirty="0">
              <a:solidFill>
                <a:srgbClr val="2B2E3C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ct val="133000"/>
              </a:lnSpc>
              <a:buNone/>
            </a:pPr>
            <a:r>
              <a:rPr lang="en-US" kern="100" spc="-26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Edukace</a:t>
            </a:r>
            <a:r>
              <a:rPr lang="en-US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zahrnuje pacienta i jeho blízké.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09488"/>
            <a:ext cx="6296860" cy="10173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kern="100" spc="-9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Shrnutí: Role sestry v diabetologické péči</a:t>
            </a:r>
            <a:endParaRPr lang="en-US" sz="32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1767185"/>
            <a:ext cx="3068263" cy="269498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0539" y="1936254"/>
            <a:ext cx="2730134" cy="23568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Diagnostika a monitoring</a:t>
            </a:r>
            <a:endParaRPr lang="en-US" sz="16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Fyzikální vyšetření, laboratorní odběry, selfmonitoring, přístrojová vyšetření — sestra je klíčovým článkem diagnostického procesu.</a:t>
            </a:r>
            <a:endParaRPr lang="en-US" sz="16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89972" y="1767185"/>
            <a:ext cx="3068362" cy="2694980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4059037" y="1936254"/>
            <a:ext cx="2730233" cy="10650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Terapie a ošetřovatelská péče</a:t>
            </a:r>
            <a:endParaRPr lang="en-US" sz="16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Aplikace inzulinu, péče o rány, monitoring komplikací</a:t>
            </a:r>
            <a:endParaRPr lang="en-US" sz="16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4622403"/>
            <a:ext cx="6296860" cy="1726109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30539" y="4791472"/>
            <a:ext cx="5958731" cy="13879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2000"/>
              </a:lnSpc>
              <a:spcAft>
                <a:spcPts val="750"/>
              </a:spcAft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Edukace a prevence</a:t>
            </a:r>
            <a:endParaRPr lang="en-US" sz="1600" dirty="0"/>
          </a:p>
          <a:p>
            <a:pPr marL="0" indent="0" algn="l">
              <a:lnSpc>
                <a:spcPct val="132000"/>
              </a:lnSpc>
              <a:buNone/>
            </a:pPr>
            <a:r>
              <a:rPr lang="en-US" sz="1600" kern="100" spc="-2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Individualizovaná edukace pacienta a rodiny, podpora soběstačnosti, prevence akutních i chronických komplikací, spolupráce s multidisciplinárním týmem.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1395</Words>
  <Application>Microsoft Office PowerPoint</Application>
  <PresentationFormat>Širokoúhlá obrazovka</PresentationFormat>
  <Paragraphs>200</Paragraphs>
  <Slides>21</Slides>
  <Notes>21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Open Sans</vt:lpstr>
      <vt:lpstr>Bitter Medium</vt:lpstr>
      <vt:lpstr>Arial</vt:lpstr>
      <vt:lpstr>Bitter Light</vt:lpstr>
      <vt:lpstr>Open Sans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2026-10-01T18:25:34Z</dcterms:created>
  <dcterms:modified xsi:type="dcterms:W3CDTF">2026-10-01T18:46:34Z</dcterms:modified>
</cp:coreProperties>
</file>