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5" r:id="rId3"/>
    <p:sldId id="296" r:id="rId4"/>
    <p:sldId id="297" r:id="rId5"/>
    <p:sldId id="286" r:id="rId6"/>
    <p:sldId id="282" r:id="rId7"/>
    <p:sldId id="285" r:id="rId8"/>
    <p:sldId id="277" r:id="rId9"/>
    <p:sldId id="278" r:id="rId10"/>
    <p:sldId id="283" r:id="rId11"/>
    <p:sldId id="298" r:id="rId12"/>
    <p:sldId id="299" r:id="rId13"/>
    <p:sldId id="300" r:id="rId14"/>
    <p:sldId id="267" r:id="rId15"/>
    <p:sldId id="289" r:id="rId16"/>
    <p:sldId id="294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slide" Target="slide1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11.png"/><Relationship Id="rId7" Type="http://schemas.openxmlformats.org/officeDocument/2006/relationships/image" Target="../media/image28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4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29.png"/><Relationship Id="rId5" Type="http://schemas.openxmlformats.org/officeDocument/2006/relationships/image" Target="../media/image26.png"/><Relationship Id="rId15" Type="http://schemas.openxmlformats.org/officeDocument/2006/relationships/image" Target="../media/image33.png"/><Relationship Id="rId10" Type="http://schemas.openxmlformats.org/officeDocument/2006/relationships/image" Target="../media/image39.png"/><Relationship Id="rId4" Type="http://schemas.microsoft.com/office/2007/relationships/hdphoto" Target="../media/hdphoto2.wdp"/><Relationship Id="rId9" Type="http://schemas.openxmlformats.org/officeDocument/2006/relationships/image" Target="../media/image38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jpeg"/><Relationship Id="rId7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13" Type="http://schemas.openxmlformats.org/officeDocument/2006/relationships/image" Target="../media/image55.png"/><Relationship Id="rId3" Type="http://schemas.openxmlformats.org/officeDocument/2006/relationships/image" Target="../media/image25.png"/><Relationship Id="rId12" Type="http://schemas.openxmlformats.org/officeDocument/2006/relationships/image" Target="../media/image5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3.png"/><Relationship Id="rId5" Type="http://schemas.microsoft.com/office/2007/relationships/hdphoto" Target="../media/hdphoto3.wdp"/><Relationship Id="rId10" Type="http://schemas.openxmlformats.org/officeDocument/2006/relationships/image" Target="../media/image52.png"/><Relationship Id="rId4" Type="http://schemas.openxmlformats.org/officeDocument/2006/relationships/image" Target="../media/image14.png"/><Relationship Id="rId9" Type="http://schemas.openxmlformats.org/officeDocument/2006/relationships/image" Target="../media/image51.png"/><Relationship Id="rId1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../clipboard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63.png"/><Relationship Id="rId3" Type="http://schemas.openxmlformats.org/officeDocument/2006/relationships/image" Target="../media/image430.png"/><Relationship Id="rId7" Type="http://schemas.openxmlformats.org/officeDocument/2006/relationships/image" Target="../media/image47.png"/><Relationship Id="rId12" Type="http://schemas.microsoft.com/office/2007/relationships/hdphoto" Target="../media/hdphoto4.wdp"/><Relationship Id="rId17" Type="http://schemas.openxmlformats.org/officeDocument/2006/relationships/image" Target="../media/image50.png"/><Relationship Id="rId2" Type="http://schemas.openxmlformats.org/officeDocument/2006/relationships/image" Target="../media/image420.png"/><Relationship Id="rId16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23.png"/><Relationship Id="rId5" Type="http://schemas.openxmlformats.org/officeDocument/2006/relationships/image" Target="../media/image45.png"/><Relationship Id="rId15" Type="http://schemas.openxmlformats.org/officeDocument/2006/relationships/image" Target="../media/image67.png"/><Relationship Id="rId10" Type="http://schemas.openxmlformats.org/officeDocument/2006/relationships/image" Target="../media/image16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microsoft.com/office/2007/relationships/hdphoto" Target="../media/hdphoto5.wdp"/><Relationship Id="rId7" Type="http://schemas.openxmlformats.org/officeDocument/2006/relationships/slide" Target="slide2.xm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0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27748" y="2155467"/>
            <a:ext cx="4536504" cy="1470025"/>
          </a:xfrm>
        </p:spPr>
        <p:txBody>
          <a:bodyPr>
            <a:normAutofit/>
          </a:bodyPr>
          <a:lstStyle/>
          <a:p>
            <a:r>
              <a:rPr lang="cs-CZ" dirty="0"/>
              <a:t>Tíhové pole Země</a:t>
            </a:r>
            <a:br>
              <a:rPr lang="cs-CZ" dirty="0"/>
            </a:br>
            <a:r>
              <a:rPr lang="cs-CZ" dirty="0"/>
              <a:t>(Fyz51)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Podnadpis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2856952" y="3861048"/>
                <a:ext cx="6478096" cy="17526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cs-CZ" sz="2000" dirty="0">
                    <a:solidFill>
                      <a:schemeClr val="tx1"/>
                    </a:solidFill>
                  </a:rPr>
                  <a:t>Zemský povrch – inerciální a neinerciální vztažná soustava</a:t>
                </a:r>
              </a:p>
              <a:p>
                <a:r>
                  <a:rPr lang="cs-CZ" sz="2000" dirty="0">
                    <a:solidFill>
                      <a:schemeClr val="tx1"/>
                    </a:solidFill>
                  </a:rPr>
                  <a:t>Gravitační a tíhová síla</a:t>
                </a:r>
              </a:p>
              <a:p>
                <a:r>
                  <a:rPr lang="cs-CZ" sz="2000" dirty="0">
                    <a:solidFill>
                      <a:schemeClr val="tx1"/>
                    </a:solidFill>
                  </a:rPr>
                  <a:t>Jak změřit tíhovou konstantu </a:t>
                </a:r>
                <a14:m>
                  <m:oMath xmlns:m="http://schemas.openxmlformats.org/officeDocument/2006/math">
                    <m:r>
                      <a:rPr lang="cs-CZ" sz="20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  <a:p>
                <a:r>
                  <a:rPr lang="cs-CZ" sz="2000" dirty="0">
                    <a:solidFill>
                      <a:schemeClr val="tx1"/>
                    </a:solidFill>
                  </a:rPr>
                  <a:t>Řešená úloha – hmotnost </a:t>
                </a:r>
                <a:r>
                  <a:rPr lang="cs-CZ" sz="2000" dirty="0" smtClean="0">
                    <a:solidFill>
                      <a:schemeClr val="tx1"/>
                    </a:solidFill>
                  </a:rPr>
                  <a:t>Země</a:t>
                </a:r>
              </a:p>
              <a:p>
                <a:r>
                  <a:rPr lang="cs-CZ" sz="2000" dirty="0" smtClean="0">
                    <a:solidFill>
                      <a:schemeClr val="tx1"/>
                    </a:solidFill>
                  </a:rPr>
                  <a:t>Tíha a </a:t>
                </a:r>
                <a:r>
                  <a:rPr lang="cs-CZ" sz="2000" smtClean="0">
                    <a:solidFill>
                      <a:schemeClr val="tx1"/>
                    </a:solidFill>
                  </a:rPr>
                  <a:t>tíhová síla</a:t>
                </a:r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3" name="Podnadpis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2856952" y="3861048"/>
                <a:ext cx="6478096" cy="1752600"/>
              </a:xfrm>
              <a:blipFill>
                <a:blip r:embed="rId2"/>
                <a:stretch>
                  <a:fillRect t="-3472" b="-34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7824192" y="616065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 a odkazy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839416" y="616065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29. 1. 2026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5999" y="1137689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pic>
        <p:nvPicPr>
          <p:cNvPr id="10" name="Obrázek 9">
            <a:extLst>
              <a:ext uri="{FF2B5EF4-FFF2-40B4-BE49-F238E27FC236}">
                <a16:creationId xmlns:a16="http://schemas.microsoft.com/office/drawing/2014/main" id="{5FDAB494-8890-DFA9-AF11-1E86F9750E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05" y="205705"/>
            <a:ext cx="5358990" cy="85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3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335360" y="476672"/>
                <a:ext cx="8856984" cy="59145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Gravitační zrychlení a tíhová síla na Zemi</a:t>
                </a:r>
              </a:p>
              <a:p>
                <a:r>
                  <a:rPr lang="cs-CZ" dirty="0"/>
                  <a:t>Při studiu gravitačního pole Země jsme </a:t>
                </a:r>
                <a:r>
                  <a:rPr lang="cs-CZ" b="1" dirty="0">
                    <a:hlinkClick r:id="rId2" action="ppaction://hlinksldjump"/>
                  </a:rPr>
                  <a:t>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  <a:hlinkClick r:id="rId2" action="ppaction://hlinksldjump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  <a:hlinkClick r:id="rId2" action="ppaction://hlinksldjump"/>
                          </a:rPr>
                          <m:t>𝒂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  <a:hlinkClick r:id="rId2" action="ppaction://hlinksldjump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dirty="0"/>
                  <a:t> vztahovali k zemskému povrchu, který </a:t>
                </a:r>
                <a:r>
                  <a:rPr lang="cs-CZ" b="1" dirty="0"/>
                  <a:t>přibližně považujeme za inerciální vztažnou soustavu</a:t>
                </a:r>
                <a:r>
                  <a:rPr lang="cs-CZ" dirty="0"/>
                  <a:t>. Tato aproximace je ve většině běžných situací oprávněná, protože účinky rotace Země jsou relativně malé.</a:t>
                </a:r>
              </a:p>
              <a:p>
                <a:r>
                  <a:rPr lang="cs-CZ" dirty="0"/>
                  <a:t>Vztažné soustavy, ve kterých každé izolované těleso zůstává v klidu nebo se pohybuje rovnoměrným přímočarým pohybem, tedy soustavy, v nichž platí první Newtonův pohybový zákon, se nazývají </a:t>
                </a:r>
                <a:r>
                  <a:rPr lang="cs-CZ" b="1" dirty="0"/>
                  <a:t>inerciální vztažné soustavy</a:t>
                </a:r>
                <a:r>
                  <a:rPr lang="cs-CZ" dirty="0"/>
                  <a:t> (latinsky </a:t>
                </a:r>
                <a:r>
                  <a:rPr lang="cs-CZ" i="1" dirty="0" err="1"/>
                  <a:t>inertia</a:t>
                </a:r>
                <a:r>
                  <a:rPr lang="cs-CZ" dirty="0"/>
                  <a:t> – setrvačnost).</a:t>
                </a:r>
              </a:p>
              <a:p>
                <a:r>
                  <a:rPr lang="cs-CZ" dirty="0"/>
                  <a:t>Země se však otáčí kolem své osy, a proto vztažná soustava spojená se zemským povrchem </a:t>
                </a:r>
                <a:r>
                  <a:rPr lang="cs-CZ" b="1" dirty="0"/>
                  <a:t>není přesně inerciální</a:t>
                </a:r>
                <a:r>
                  <a:rPr lang="cs-CZ" dirty="0"/>
                  <a:t>, ale je </a:t>
                </a:r>
                <a:r>
                  <a:rPr lang="cs-CZ" b="1" dirty="0"/>
                  <a:t>neinerciální vztažnou soustavou</a:t>
                </a:r>
                <a:r>
                  <a:rPr lang="cs-CZ" dirty="0"/>
                  <a:t>. Úhlová rychlost rotace Země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=7,27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rad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 neinerciální vztažné soustavě spojené se Zemí působí na tělesa ležící na zemském povrchu (s výjimkou bodů ležících na ose otáčení) kromě </a:t>
                </a:r>
                <a:r>
                  <a:rPr lang="cs-CZ" b="1" dirty="0"/>
                  <a:t>gravitační síly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​, směřující přibližně do středu Země, také </a:t>
                </a:r>
                <a:r>
                  <a:rPr lang="cs-CZ" b="1" dirty="0"/>
                  <a:t>setrvačná odstředivá síla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dirty="0"/>
                  <a:t>​, která směřuje kolmo od osy otáčení Země.</a:t>
                </a:r>
              </a:p>
              <a:p>
                <a:r>
                  <a:rPr lang="cs-CZ" b="1" dirty="0"/>
                  <a:t>Tíhová síla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​, která určuje účinky tíže na tělesa při povrchu Země, je v této </a:t>
                </a:r>
                <a:r>
                  <a:rPr lang="cs-CZ" b="1" dirty="0"/>
                  <a:t>neinerciální vztažné soustavě definována jako vektorový součet gravitační síly a setrvačné odstředivé síly</a:t>
                </a:r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𝒈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𝒐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Směr tíhové síly obecně není přesně shodný se směrem gravitační síly, což se projevuje například odchylkou směru tížnice od spojnice daného místa se středem Země.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76672"/>
                <a:ext cx="8856984" cy="5914568"/>
              </a:xfrm>
              <a:prstGeom prst="rect">
                <a:avLst/>
              </a:prstGeom>
              <a:blipFill>
                <a:blip r:embed="rId3"/>
                <a:stretch>
                  <a:fillRect l="-551" t="-515" r="-619" b="-8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>
            <a:extLst>
              <a:ext uri="{FF2B5EF4-FFF2-40B4-BE49-F238E27FC236}">
                <a16:creationId xmlns:a16="http://schemas.microsoft.com/office/drawing/2014/main" id="{EE7A9EF2-2F85-1944-D36D-A6C89E6476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7" r="5098" b="16279"/>
          <a:stretch/>
        </p:blipFill>
        <p:spPr>
          <a:xfrm>
            <a:off x="9264352" y="1830423"/>
            <a:ext cx="2664296" cy="319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99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35360" y="404664"/>
                <a:ext cx="11305256" cy="56015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Tíhová síla, tíhové zrychlení a tíhové pole</a:t>
                </a:r>
              </a:p>
              <a:p>
                <a:r>
                  <a:rPr lang="cs-CZ" dirty="0"/>
                  <a:t>Působením </a:t>
                </a:r>
                <a:r>
                  <a:rPr lang="cs-CZ" b="1" dirty="0"/>
                  <a:t>tíhové síly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​ se </a:t>
                </a:r>
                <a:r>
                  <a:rPr lang="cs-CZ" b="1" dirty="0"/>
                  <a:t>volně puštěné těleso ve vakuu</a:t>
                </a:r>
                <a:r>
                  <a:rPr lang="cs-CZ" dirty="0"/>
                  <a:t> pohybuje </a:t>
                </a:r>
                <a:r>
                  <a:rPr lang="cs-CZ" b="1" dirty="0"/>
                  <a:t>volným pádem</a:t>
                </a:r>
                <a:r>
                  <a:rPr lang="cs-CZ" dirty="0"/>
                  <a:t> se zrychlením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, které se nazývá </a:t>
                </a:r>
                <a:r>
                  <a:rPr lang="cs-CZ" b="1" dirty="0"/>
                  <a:t>tíhové zrychlení</a:t>
                </a:r>
                <a:r>
                  <a:rPr lang="cs-CZ" dirty="0"/>
                  <a:t>. Podle druhého Newtonova pohybového zákona platí pro tíhovou sílu vztah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Směr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​ i směr tíhového zrychlení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 nazýváme </a:t>
                </a:r>
                <a:r>
                  <a:rPr lang="cs-CZ" b="1" dirty="0"/>
                  <a:t>svislý směr</a:t>
                </a:r>
                <a:r>
                  <a:rPr lang="cs-CZ" dirty="0"/>
                  <a:t>; v praxi jej určujeme </a:t>
                </a:r>
                <a:r>
                  <a:rPr lang="cs-CZ" b="1" dirty="0"/>
                  <a:t>volně zavěšenou olovnicí</a:t>
                </a:r>
                <a:r>
                  <a:rPr lang="cs-CZ" dirty="0"/>
                  <a:t>.</a:t>
                </a:r>
              </a:p>
              <a:p>
                <a:r>
                  <a:rPr lang="cs-CZ" b="1" dirty="0"/>
                  <a:t>Silové pole</a:t>
                </a:r>
                <a:r>
                  <a:rPr lang="cs-CZ" dirty="0"/>
                  <a:t>, které je výsledkem </a:t>
                </a:r>
                <a:r>
                  <a:rPr lang="cs-CZ" b="1" dirty="0"/>
                  <a:t>gravitačního pole Země</a:t>
                </a:r>
                <a:r>
                  <a:rPr lang="cs-CZ" dirty="0"/>
                  <a:t> a </a:t>
                </a:r>
                <a:r>
                  <a:rPr lang="cs-CZ" b="1" dirty="0"/>
                  <a:t>působení setrvačných sil vznikajících v důsledku rotace Země</a:t>
                </a:r>
                <a:r>
                  <a:rPr lang="cs-CZ" dirty="0"/>
                  <a:t>, se nazývá </a:t>
                </a:r>
                <a:r>
                  <a:rPr lang="cs-CZ" b="1" dirty="0"/>
                  <a:t>tíhové pole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​ i tíhové zrychlení </a:t>
                </a:r>
                <a:r>
                  <a:rPr lang="cs-CZ" b="1" i="1" dirty="0"/>
                  <a:t>g</a:t>
                </a:r>
                <a:r>
                  <a:rPr lang="cs-CZ" dirty="0"/>
                  <a:t> </a:t>
                </a:r>
                <a:r>
                  <a:rPr lang="cs-CZ" b="1" dirty="0"/>
                  <a:t>nemají na všech místech zemského povrchu stejnou velikost</a:t>
                </a:r>
                <a:r>
                  <a:rPr lang="cs-CZ" dirty="0"/>
                  <a:t>. Je to způsobeno zejména: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nestejnou velikostí </a:t>
                </a:r>
                <a:r>
                  <a:rPr lang="cs-CZ" b="1" dirty="0"/>
                  <a:t>setrvačné odstředivé síly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​, jejíž velikost závisí na </a:t>
                </a:r>
                <a:r>
                  <a:rPr lang="cs-CZ" b="1" dirty="0"/>
                  <a:t>vzdálenosti místa od osy otáčení Země</a:t>
                </a:r>
                <a:r>
                  <a:rPr lang="cs-CZ" dirty="0"/>
                  <a:t>, 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a také </a:t>
                </a:r>
                <a:r>
                  <a:rPr lang="cs-CZ" b="1" dirty="0"/>
                  <a:t>zploštěním Země</a:t>
                </a:r>
                <a:r>
                  <a:rPr lang="cs-CZ" dirty="0"/>
                  <a:t> (rozdílnou vzdáleností povrchu od středu Země).</a:t>
                </a:r>
              </a:p>
              <a:p>
                <a:r>
                  <a:rPr lang="cs-CZ" dirty="0"/>
                  <a:t>Při hladině moře má tíhové zrychlení přibližně hodnotu</a:t>
                </a:r>
              </a:p>
              <a:p>
                <a:pPr marL="285750" indent="-285750" algn="ctr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≈9,45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na rovníku,</a:t>
                </a:r>
              </a:p>
              <a:p>
                <a:pPr marL="285750" indent="-285750" algn="ctr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≈9,83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na pólech.</a:t>
                </a:r>
              </a:p>
              <a:p>
                <a:r>
                  <a:rPr lang="cs-CZ" dirty="0"/>
                  <a:t>Na ostatních místech zemského povrchu nabývá tíhové zrychlení hodnot </a:t>
                </a:r>
                <a:r>
                  <a:rPr lang="cs-CZ" b="1" dirty="0"/>
                  <a:t>v tomto rozmezí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Dohodou bylo zavedeno </a:t>
                </a:r>
                <a:r>
                  <a:rPr lang="cs-CZ" b="1" dirty="0"/>
                  <a:t>normální tíhové zrychlení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=9,80665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 </a:t>
                </a:r>
              </a:p>
              <a:p>
                <a:endParaRPr lang="cs-CZ" sz="800" dirty="0"/>
              </a:p>
              <a:p>
                <a:r>
                  <a:rPr lang="cs-CZ" dirty="0"/>
                  <a:t>V </a:t>
                </a:r>
                <a:r>
                  <a:rPr lang="cs-CZ" b="1" dirty="0"/>
                  <a:t>dostatečně malé oblasti tíhového pole Země</a:t>
                </a:r>
                <a:r>
                  <a:rPr lang="cs-CZ" dirty="0"/>
                  <a:t> jsou změny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​ natolik malé, že můžeme tíhové zrychlení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 považovat </a:t>
                </a:r>
                <a:r>
                  <a:rPr lang="cs-CZ" b="1" dirty="0"/>
                  <a:t>za konstantní co do velikosti i směru</a:t>
                </a:r>
                <a:r>
                  <a:rPr lang="cs-CZ" dirty="0"/>
                  <a:t>. V takovém případě hovoříme o </a:t>
                </a:r>
                <a:r>
                  <a:rPr lang="cs-CZ" b="1" dirty="0"/>
                  <a:t>homogenním tíhovém poli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04664"/>
                <a:ext cx="11305256" cy="5601533"/>
              </a:xfrm>
              <a:prstGeom prst="rect">
                <a:avLst/>
              </a:prstGeom>
              <a:blipFill>
                <a:blip r:embed="rId2"/>
                <a:stretch>
                  <a:fillRect l="-431" t="-544" r="-809" b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1116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9B29D36B-32DA-2638-C269-447DA6CD241E}"/>
              </a:ext>
            </a:extLst>
          </p:cNvPr>
          <p:cNvSpPr txBox="1"/>
          <p:nvPr/>
        </p:nvSpPr>
        <p:spPr>
          <a:xfrm>
            <a:off x="371364" y="4941168"/>
            <a:ext cx="1144927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Padesátá rovnoběžka 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prochází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Českou republikou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. Protíná jižní okraj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Prahy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 po soutokem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Berounky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 s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Vltavou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. Dále protíná města 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Říčany 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a 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Kouřim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, kde v sousedství 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hradiště Stará Kouřim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 a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Lechova kamene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 leží tzv. </a:t>
            </a:r>
            <a:r>
              <a:rPr lang="cs-CZ" b="1" i="1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astronomický střed Evropy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. </a:t>
            </a:r>
          </a:p>
          <a:p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Tento bod je průsečíkem 50. rovnoběžky a </a:t>
            </a:r>
            <a:r>
              <a:rPr lang="cs-CZ" dirty="0">
                <a:highlight>
                  <a:srgbClr val="FFFFFF"/>
                </a:highlight>
                <a:latin typeface="Arial" panose="020B0604020202020204" pitchFamily="34" charset="0"/>
              </a:rPr>
              <a:t>15. poledníku východní délky</a:t>
            </a:r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, který se používá jako souřadnice České republiky pro astronomické výpočty (bez určení přesných souřadnic pozorovatele). 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ABF50AC-07F6-ADF2-0ACE-C91CBE28C2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59" y="116632"/>
            <a:ext cx="614468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976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C000678-656C-95FD-1B5A-881D0467F78B}"/>
                  </a:ext>
                </a:extLst>
              </p:cNvPr>
              <p:cNvSpPr txBox="1"/>
              <p:nvPr/>
            </p:nvSpPr>
            <p:spPr>
              <a:xfrm>
                <a:off x="538816" y="502909"/>
                <a:ext cx="11110542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dirty="0"/>
                  <a:t>Vypočítej setrvačnou odstředivou sílu, která působí na těleso o hmotnosti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350" dirty="0"/>
                  <a:t> = 70 kg (průměrná hmotnost dospělého člověka) na padesáté rovnoběžce. Poloměr Země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sz="1350" i="1">
                        <a:latin typeface="Cambria Math" panose="02040503050406030204" pitchFamily="18" charset="0"/>
                      </a:rPr>
                      <m:t>=6400 </m:t>
                    </m:r>
                    <m:r>
                      <m:rPr>
                        <m:sty m:val="p"/>
                      </m:rPr>
                      <a:rPr lang="cs-CZ" sz="135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sz="1350" i="1">
                        <a:latin typeface="Cambria Math" panose="02040503050406030204" pitchFamily="18" charset="0"/>
                      </a:rPr>
                      <m:t>=6,4 . </m:t>
                    </m:r>
                    <m:sSup>
                      <m:sSup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sz="1350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35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sz="1350" dirty="0"/>
                  <a:t>, hmotnost Země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sz="1350" i="1">
                        <a:latin typeface="Cambria Math" panose="02040503050406030204" pitchFamily="18" charset="0"/>
                      </a:rPr>
                      <m:t>=6 . </m:t>
                    </m:r>
                    <m:sSup>
                      <m:sSup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m:rPr>
                        <m:sty m:val="p"/>
                      </m:rPr>
                      <a:rPr lang="cs-CZ" sz="135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sz="1350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C000678-656C-95FD-1B5A-881D0467F7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816" y="502909"/>
                <a:ext cx="11110542" cy="507831"/>
              </a:xfrm>
              <a:prstGeom prst="rect">
                <a:avLst/>
              </a:prstGeom>
              <a:blipFill>
                <a:blip r:embed="rId2"/>
                <a:stretch>
                  <a:fillRect l="-110" t="-1190" b="-10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FB3D8E5A-082D-89FE-BCFF-00A13B4F12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25"/>
          <a:stretch/>
        </p:blipFill>
        <p:spPr>
          <a:xfrm>
            <a:off x="407368" y="1124744"/>
            <a:ext cx="1928354" cy="21766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0F840AF-FF80-F7CF-9A73-6CFE6FF687AA}"/>
                  </a:ext>
                </a:extLst>
              </p:cNvPr>
              <p:cNvSpPr txBox="1"/>
              <p:nvPr/>
            </p:nvSpPr>
            <p:spPr>
              <a:xfrm>
                <a:off x="3071664" y="1010740"/>
                <a:ext cx="8588550" cy="24878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dirty="0"/>
                  <a:t>Pro výpočet setrvačné odstředivé síly potřebujeme znát obvodovou nebo úhlovou rychlost a poloměr otáčení.</a:t>
                </a:r>
              </a:p>
              <a:p>
                <a:endParaRPr lang="cs-CZ" sz="1350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1350" dirty="0"/>
                  <a:t>Úhlová rychlost planety  Země:  </a:t>
                </a:r>
                <a14:m>
                  <m:oMath xmlns:m="http://schemas.openxmlformats.org/officeDocument/2006/math">
                    <m:r>
                      <a:rPr lang="cs-CZ" sz="13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sz="13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sz="13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6,28</m:t>
                        </m:r>
                      </m:num>
                      <m:den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24 . 60 . 60</m:t>
                        </m:r>
                      </m:den>
                    </m:f>
                    <m:r>
                      <a:rPr lang="cs-CZ" sz="13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35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rad</m:t>
                        </m:r>
                        <m:r>
                          <a:rPr lang="cs-CZ" sz="135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35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3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35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</m:t>
                    </m:r>
                    <m:r>
                      <a:rPr lang="cs-CZ" sz="135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sz="135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𝟐𝟕</m:t>
                    </m:r>
                    <m:r>
                      <a:rPr lang="cs-CZ" sz="135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p>
                    </m:sSup>
                    <m:sSup>
                      <m:sSupPr>
                        <m:ctrlPr>
                          <a:rPr lang="cs-CZ" sz="135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𝐫𝐚𝐝</m:t>
                        </m:r>
                        <m:r>
                          <a:rPr lang="cs-CZ" sz="1350" b="1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sz="1350" dirty="0"/>
                  <a:t>.</a:t>
                </a:r>
              </a:p>
              <a:p>
                <a:endParaRPr lang="cs-CZ" sz="600" dirty="0"/>
              </a:p>
              <a:p>
                <a:endParaRPr lang="cs-CZ" sz="6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sz="1350" dirty="0"/>
                  <a:t>Poloměr otáčení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sz="1350" dirty="0"/>
                  <a:t> na 50. rovnoběžce – viz obrázek: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𝑍</m:t>
                                  </m:r>
                                </m:sub>
                              </m:sSub>
                            </m:den>
                          </m:f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→  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func>
                            <m:func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35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𝜑</m:t>
                              </m:r>
                            </m:e>
                          </m:func>
                        </m:e>
                      </m:func>
                      <m:r>
                        <a:rPr lang="cs-CZ" sz="13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→       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=6,4 . 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 . 0,643=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cs-CZ" sz="1350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𝟏𝟐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35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sz="135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p>
                      <m:r>
                        <a:rPr lang="cs-CZ" sz="1350" b="1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350" b="1">
                          <a:latin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cs-CZ" sz="1350" b="1" dirty="0"/>
              </a:p>
              <a:p>
                <a:endParaRPr lang="cs-CZ" sz="600" b="1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sz="1350" dirty="0"/>
                  <a:t>Výpočet setrvačné odstředivé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sz="1350" dirty="0"/>
                  <a:t>:</a:t>
                </a:r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 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sz="1350" dirty="0"/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</a:rPr>
                        <m:t>=70 . 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7,27 . </m:t>
                              </m:r>
                              <m:sSup>
                                <m:sSupPr>
                                  <m:ctrlP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  <m:t>−5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 . 4</m:t>
                      </m:r>
                      <m:r>
                        <a:rPr lang="cs-CZ" sz="135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12 . 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35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35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1350" b="1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cs-CZ" sz="135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sSub>
                        <m:sSubPr>
                          <m:ctrlPr>
                            <a:rPr lang="cs-CZ" sz="135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350" b="1" i="1">
                              <a:latin typeface="Cambria Math" panose="02040503050406030204" pitchFamily="18" charset="0"/>
                            </a:rPr>
                            <m:t>𝒐</m:t>
                          </m:r>
                        </m:sub>
                      </m:sSub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𝟓𝟐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350" b="1" dirty="0">
                          <a:latin typeface="Cambria Math" panose="02040503050406030204" pitchFamily="18" charset="0"/>
                        </a:rPr>
                        <m:t>𝐍</m:t>
                      </m:r>
                    </m:oMath>
                  </m:oMathPara>
                </a14:m>
                <a:endParaRPr lang="cs-CZ" sz="1350" b="1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0F840AF-FF80-F7CF-9A73-6CFE6FF687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1010740"/>
                <a:ext cx="8588550" cy="2487861"/>
              </a:xfrm>
              <a:prstGeom prst="rect">
                <a:avLst/>
              </a:prstGeom>
              <a:blipFill>
                <a:blip r:embed="rId4"/>
                <a:stretch>
                  <a:fillRect l="-213" t="-4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042D065-8C48-A704-38FB-BC236B10006D}"/>
                  </a:ext>
                </a:extLst>
              </p:cNvPr>
              <p:cNvSpPr txBox="1"/>
              <p:nvPr/>
            </p:nvSpPr>
            <p:spPr>
              <a:xfrm>
                <a:off x="407368" y="3556648"/>
                <a:ext cx="11678344" cy="32315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b="1" dirty="0"/>
                  <a:t>Gravitační síla Země působící na těleso o hmotnosti 70 kg</a:t>
                </a:r>
                <a:r>
                  <a:rPr lang="cs-CZ" sz="1350" dirty="0"/>
                  <a:t>, vypočtena z Newtonova gravitačního zákona, má přibližnou hodnotu: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350" i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sSubSup>
                            <m:sSubSup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r>
                        <a:rPr lang="cs-CZ" sz="1350">
                          <a:latin typeface="Cambria Math" panose="02040503050406030204" pitchFamily="18" charset="0"/>
                        </a:rPr>
                        <m:t>=6,67 . 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f>
                        <m:fPr>
                          <m:ctrlPr>
                            <a:rPr lang="cs-CZ" sz="135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35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  <m:sSup>
                            <m:sSupPr>
                              <m:ctrlPr>
                                <a:rPr lang="cs-CZ" sz="135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sz="1350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sz="135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135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sz="1350" b="0" i="0" smtClean="0">
                                  <a:latin typeface="Cambria Math" panose="02040503050406030204" pitchFamily="18" charset="0"/>
                                </a:rPr>
                                <m:t>kg</m:t>
                              </m:r>
                            </m:e>
                            <m:sup>
                              <m:r>
                                <a:rPr lang="cs-CZ" sz="135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6 . </m:t>
                          </m:r>
                          <m:sSup>
                            <m:sSup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24</m:t>
                              </m:r>
                            </m:sup>
                          </m:sSup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35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70</m:t>
                          </m:r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35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</m:num>
                        <m:den>
                          <m:sSup>
                            <m:sSup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6,4 . </m:t>
                                  </m:r>
                                  <m:sSup>
                                    <m:sSupPr>
                                      <m:ctrlPr>
                                        <a:rPr lang="cs-CZ" sz="135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35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35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6</m:t>
                                      </m:r>
                                    </m:sup>
                                  </m:sSup>
                                  <m:r>
                                    <a:rPr lang="cs-CZ" sz="135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cs-CZ" sz="135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𝟔𝟖𝟒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sz="135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</m:oMath>
                  </m:oMathPara>
                </a14:m>
                <a:endParaRPr lang="cs-CZ" sz="1350" b="1" dirty="0"/>
              </a:p>
              <a:p>
                <a:endParaRPr lang="cs-CZ" sz="800" b="1" dirty="0"/>
              </a:p>
              <a:p>
                <a:r>
                  <a:rPr lang="cs-CZ" sz="1400" b="1" dirty="0"/>
                  <a:t>Druhý Newtonův zákon nelze použít k výpočtu gravitační síly</a:t>
                </a:r>
                <a:r>
                  <a:rPr lang="cs-CZ" sz="1400" dirty="0"/>
                  <a:t>, protože zrychlení </a:t>
                </a:r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sz="1400" dirty="0"/>
                  <a:t> není způsobeno pouze gravitační silou Země, ale je výsledkem působení gravitační síly a odstředivé síly vyvolané rotací Země. Vztah </a:t>
                </a:r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400" dirty="0"/>
                  <a:t>proto udává </a:t>
                </a:r>
                <a:r>
                  <a:rPr lang="cs-CZ" sz="1400" b="1" dirty="0"/>
                  <a:t>tíhovou sílu</a:t>
                </a:r>
                <a:r>
                  <a:rPr lang="cs-CZ" sz="1400" dirty="0"/>
                  <a:t>, nikoli gravitační sílu.</a:t>
                </a:r>
                <a:endParaRPr lang="cs-CZ" sz="1400" b="1" dirty="0"/>
              </a:p>
              <a:p>
                <a:endParaRPr lang="cs-CZ" sz="800" dirty="0"/>
              </a:p>
              <a:p>
                <a:r>
                  <a:rPr lang="cs-CZ" sz="1400" dirty="0"/>
                  <a:t>Protože tíhová síla je odkloněna od spojnice místa na povrchu Země a středu Země o úhel 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 panose="02040503050406030204" pitchFamily="18" charset="0"/>
                      </a:rPr>
                      <m:t>𝜷</m:t>
                    </m:r>
                    <m:r>
                      <a:rPr lang="cs-CZ" sz="1400">
                        <a:latin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  <m:sup>
                        <m:r>
                          <a:rPr lang="cs-CZ" sz="140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cs-CZ" sz="140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  <m:sup>
                        <m:r>
                          <a:rPr lang="cs-CZ" sz="140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400" dirty="0"/>
                  <a:t> - </a:t>
                </a:r>
              </a:p>
              <a:p>
                <a:r>
                  <a:rPr lang="cs-CZ" sz="1400" dirty="0"/>
                  <a:t>- </a:t>
                </a:r>
                <a:r>
                  <a:rPr lang="cs-CZ" sz="1400" dirty="0">
                    <a:hlinkClick r:id="rId5" action="ppaction://hlinksldjump"/>
                  </a:rPr>
                  <a:t>viz  přesnější  výpočet</a:t>
                </a:r>
                <a:r>
                  <a:rPr lang="cs-CZ" sz="1400" dirty="0"/>
                  <a:t>, můžeme směr tíhové síly položit do směru síly gravitační a hodnotu tíhové síly</a:t>
                </a:r>
              </a:p>
              <a:p>
                <a:r>
                  <a:rPr lang="cs-CZ" sz="1400" dirty="0"/>
                  <a:t> vypočítat ze vztahu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b="0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350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cs-CZ" sz="135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13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35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3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func>
                        <m:funcPr>
                          <m:ctrlPr>
                            <a:rPr lang="cs-CZ" sz="135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35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</m:func>
                    </m:oMath>
                  </m:oMathPara>
                </a14:m>
                <a:endParaRPr lang="cs-CZ" sz="135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endParaRPr lang="cs-CZ" sz="8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35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sz="13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684−1,52 </m:t>
                    </m:r>
                    <m:func>
                      <m:funcPr>
                        <m:ctrlP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135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sSup>
                          <m:sSupPr>
                            <m:ctrlPr>
                              <a:rPr lang="cs-CZ" sz="135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35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50</m:t>
                            </m:r>
                          </m:e>
                          <m:sup>
                            <m:r>
                              <a:rPr lang="cs-CZ" sz="135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sz="135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≈</m:t>
                        </m:r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𝟔𝟖𝟑</m:t>
                        </m:r>
                        <m:r>
                          <a:rPr lang="cs-CZ" sz="135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sz="135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𝐍</m:t>
                        </m:r>
                      </m:e>
                    </m:func>
                  </m:oMath>
                </a14:m>
                <a:r>
                  <a:rPr lang="cs-CZ" sz="1350" b="1" dirty="0"/>
                  <a:t> </a:t>
                </a:r>
              </a:p>
              <a:p>
                <a:pPr algn="ctr"/>
                <a:endParaRPr lang="cs-CZ" sz="800" b="1" dirty="0"/>
              </a:p>
              <a:p>
                <a:pPr algn="ctr"/>
                <a:r>
                  <a:rPr lang="cs-CZ" sz="1350" b="1" dirty="0"/>
                  <a:t>Tíhová síla má hodnotu 683 N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042D065-8C48-A704-38FB-BC236B1000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3556648"/>
                <a:ext cx="11678344" cy="3231590"/>
              </a:xfrm>
              <a:prstGeom prst="rect">
                <a:avLst/>
              </a:prstGeom>
              <a:blipFill>
                <a:blip r:embed="rId6"/>
                <a:stretch>
                  <a:fillRect l="-157" t="-188" b="-9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Obrázek 13">
            <a:extLst>
              <a:ext uri="{FF2B5EF4-FFF2-40B4-BE49-F238E27FC236}">
                <a16:creationId xmlns:a16="http://schemas.microsoft.com/office/drawing/2014/main" id="{AC2E6E59-15FE-EFC8-CBBC-FB518B98BC9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212" y="4972460"/>
            <a:ext cx="2208146" cy="167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62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E5FC48E-812F-0B48-E128-C5E08643AF02}"/>
                  </a:ext>
                </a:extLst>
              </p:cNvPr>
              <p:cNvSpPr txBox="1"/>
              <p:nvPr/>
            </p:nvSpPr>
            <p:spPr>
              <a:xfrm>
                <a:off x="1787134" y="112374"/>
                <a:ext cx="87849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Rotace Země způsobuje, že na hmotná tělesa na povrchu Země a otáčející se se Zemí působí </a:t>
                </a:r>
                <a:r>
                  <a:rPr lang="cs-CZ" b="1" dirty="0"/>
                  <a:t>odstředivá síla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𝒐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. Velikost odstředivé síly je závislá na zeměpisné šířce (poloměru otáčení) a spolu s gravitační silou uděluje hmotnému tělesu zrychlení, které nazýváme </a:t>
                </a:r>
              </a:p>
              <a:p>
                <a:pPr algn="ctr"/>
                <a:r>
                  <a:rPr lang="cs-CZ" b="1" dirty="0"/>
                  <a:t>TÍHOVÉ ZRYCHLENÍ</a:t>
                </a:r>
              </a:p>
              <a:p>
                <a:r>
                  <a:rPr lang="cs-CZ" dirty="0"/>
                  <a:t> a značíme ho písmenem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  a sílu působící na těleso nazýváme </a:t>
                </a:r>
              </a:p>
              <a:p>
                <a:pPr algn="ctr"/>
                <a:r>
                  <a:rPr lang="cs-CZ" b="1" dirty="0"/>
                  <a:t>TÍHOVOU SILOU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𝑮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E5FC48E-812F-0B48-E128-C5E08643AF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134" y="112374"/>
                <a:ext cx="8784976" cy="1754326"/>
              </a:xfrm>
              <a:prstGeom prst="rect">
                <a:avLst/>
              </a:prstGeom>
              <a:blipFill>
                <a:blip r:embed="rId2"/>
                <a:stretch>
                  <a:fillRect l="-555" t="-1736" r="-833" b="-4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 descr="Den Země - akce">
            <a:extLst>
              <a:ext uri="{FF2B5EF4-FFF2-40B4-BE49-F238E27FC236}">
                <a16:creationId xmlns:a16="http://schemas.microsoft.com/office/drawing/2014/main" id="{C59A64BE-C322-6F8D-7FD3-FC9FF6DFC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819" y="2852937"/>
            <a:ext cx="3845793" cy="384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EF1ADEBB-DFD1-2CAF-6C93-4C1B88205AB2}"/>
              </a:ext>
            </a:extLst>
          </p:cNvPr>
          <p:cNvCxnSpPr>
            <a:stCxn id="3" idx="0"/>
            <a:endCxn id="3" idx="2"/>
          </p:cNvCxnSpPr>
          <p:nvPr/>
        </p:nvCxnSpPr>
        <p:spPr>
          <a:xfrm>
            <a:off x="6108715" y="2852937"/>
            <a:ext cx="0" cy="384579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4C53B42F-E4DF-E1BB-EBF8-A5DE4CB64BEA}"/>
              </a:ext>
            </a:extLst>
          </p:cNvPr>
          <p:cNvCxnSpPr>
            <a:stCxn id="3" idx="1"/>
            <a:endCxn id="3" idx="3"/>
          </p:cNvCxnSpPr>
          <p:nvPr/>
        </p:nvCxnSpPr>
        <p:spPr>
          <a:xfrm>
            <a:off x="4185819" y="4775833"/>
            <a:ext cx="384579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>
            <a:extLst>
              <a:ext uri="{FF2B5EF4-FFF2-40B4-BE49-F238E27FC236}">
                <a16:creationId xmlns:a16="http://schemas.microsoft.com/office/drawing/2014/main" id="{980EDFA8-0723-BF64-98DD-3F741F5EFF98}"/>
              </a:ext>
            </a:extLst>
          </p:cNvPr>
          <p:cNvCxnSpPr/>
          <p:nvPr/>
        </p:nvCxnSpPr>
        <p:spPr>
          <a:xfrm flipH="1">
            <a:off x="6639522" y="3357110"/>
            <a:ext cx="648072" cy="79208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75425D08-4326-9472-8F0F-7DBAB5DEC18E}"/>
              </a:ext>
            </a:extLst>
          </p:cNvPr>
          <p:cNvCxnSpPr>
            <a:cxnSpLocks/>
          </p:cNvCxnSpPr>
          <p:nvPr/>
        </p:nvCxnSpPr>
        <p:spPr>
          <a:xfrm flipV="1">
            <a:off x="6909552" y="2852937"/>
            <a:ext cx="1188132" cy="14784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D0AE37AA-DC26-E99F-511D-45FE24BDF8E2}"/>
              </a:ext>
            </a:extLst>
          </p:cNvPr>
          <p:cNvCxnSpPr/>
          <p:nvPr/>
        </p:nvCxnSpPr>
        <p:spPr>
          <a:xfrm>
            <a:off x="7287594" y="3357110"/>
            <a:ext cx="432048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89B5422C-D861-DBF9-6C26-E1047F0528A0}"/>
              </a:ext>
            </a:extLst>
          </p:cNvPr>
          <p:cNvCxnSpPr>
            <a:cxnSpLocks/>
          </p:cNvCxnSpPr>
          <p:nvPr/>
        </p:nvCxnSpPr>
        <p:spPr>
          <a:xfrm>
            <a:off x="6639522" y="414919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8571AD37-83CF-DCC8-D501-15146030BAA2}"/>
              </a:ext>
            </a:extLst>
          </p:cNvPr>
          <p:cNvCxnSpPr>
            <a:cxnSpLocks/>
          </p:cNvCxnSpPr>
          <p:nvPr/>
        </p:nvCxnSpPr>
        <p:spPr>
          <a:xfrm flipH="1">
            <a:off x="7071570" y="3357110"/>
            <a:ext cx="216024" cy="792088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6E2A2365-3126-555C-1141-4884A764CCCD}"/>
                  </a:ext>
                </a:extLst>
              </p:cNvPr>
              <p:cNvSpPr txBox="1"/>
              <p:nvPr/>
            </p:nvSpPr>
            <p:spPr>
              <a:xfrm>
                <a:off x="6672065" y="3213176"/>
                <a:ext cx="504055" cy="431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6E2A2365-3126-555C-1141-4884A764CC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5" y="3213176"/>
                <a:ext cx="504055" cy="431849"/>
              </a:xfrm>
              <a:prstGeom prst="rect">
                <a:avLst/>
              </a:prstGeom>
              <a:blipFill>
                <a:blip r:embed="rId5"/>
                <a:stretch>
                  <a:fillRect b="-42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96A845A-55DD-E9AF-4764-92E3FF0EDA45}"/>
                  </a:ext>
                </a:extLst>
              </p:cNvPr>
              <p:cNvSpPr txBox="1"/>
              <p:nvPr/>
            </p:nvSpPr>
            <p:spPr>
              <a:xfrm>
                <a:off x="7134599" y="3633462"/>
                <a:ext cx="504055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96A845A-55DD-E9AF-4764-92E3FF0ED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4599" y="3633462"/>
                <a:ext cx="504055" cy="4029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B6892DA-179B-877C-B238-5CCCBD337CA7}"/>
                  </a:ext>
                </a:extLst>
              </p:cNvPr>
              <p:cNvSpPr txBox="1"/>
              <p:nvPr/>
            </p:nvSpPr>
            <p:spPr>
              <a:xfrm>
                <a:off x="7215588" y="2935506"/>
                <a:ext cx="504055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4B6892DA-179B-877C-B238-5CCCBD337C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5588" y="2935506"/>
                <a:ext cx="504055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>
            <a:extLst>
              <a:ext uri="{FF2B5EF4-FFF2-40B4-BE49-F238E27FC236}">
                <a16:creationId xmlns:a16="http://schemas.microsoft.com/office/drawing/2014/main" id="{B43D2EEE-BC5D-18AC-134A-D382ED398962}"/>
              </a:ext>
            </a:extLst>
          </p:cNvPr>
          <p:cNvGrpSpPr/>
          <p:nvPr/>
        </p:nvGrpSpPr>
        <p:grpSpPr>
          <a:xfrm>
            <a:off x="1783499" y="2340606"/>
            <a:ext cx="2354947" cy="1952490"/>
            <a:chOff x="259498" y="1643476"/>
            <a:chExt cx="2354947" cy="19524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7CFE01D3-8255-D1DA-FCEA-CCC5CD0485E1}"/>
                    </a:ext>
                  </a:extLst>
                </p:cNvPr>
                <p:cNvSpPr txBox="1"/>
                <p:nvPr/>
              </p:nvSpPr>
              <p:spPr>
                <a:xfrm>
                  <a:off x="259499" y="1643476"/>
                  <a:ext cx="504055" cy="43184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7CFE01D3-8255-D1DA-FCEA-CCC5CD0485E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499" y="1643476"/>
                  <a:ext cx="504055" cy="431849"/>
                </a:xfrm>
                <a:prstGeom prst="rect">
                  <a:avLst/>
                </a:prstGeom>
                <a:blipFill>
                  <a:blip r:embed="rId8"/>
                  <a:stretch>
                    <a:fillRect b="-422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19954B54-864A-C9A0-4565-DFAA357C4594}"/>
                    </a:ext>
                  </a:extLst>
                </p:cNvPr>
                <p:cNvSpPr txBox="1"/>
                <p:nvPr/>
              </p:nvSpPr>
              <p:spPr>
                <a:xfrm>
                  <a:off x="259498" y="2471369"/>
                  <a:ext cx="504055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𝐺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19954B54-864A-C9A0-4565-DFAA357C459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498" y="2471369"/>
                  <a:ext cx="504055" cy="40293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DC1E147B-3B76-1E1C-888D-9B9EE7404EC9}"/>
                    </a:ext>
                  </a:extLst>
                </p:cNvPr>
                <p:cNvSpPr txBox="1"/>
                <p:nvPr/>
              </p:nvSpPr>
              <p:spPr>
                <a:xfrm>
                  <a:off x="259498" y="3193035"/>
                  <a:ext cx="504055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𝑂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DC1E147B-3B76-1E1C-888D-9B9EE7404EC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498" y="3193035"/>
                  <a:ext cx="504055" cy="40293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A706E18E-B06B-3AC1-A84B-0BAD71B15F3A}"/>
                </a:ext>
              </a:extLst>
            </p:cNvPr>
            <p:cNvSpPr txBox="1"/>
            <p:nvPr/>
          </p:nvSpPr>
          <p:spPr>
            <a:xfrm>
              <a:off x="958261" y="1711993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Gravitační síla</a:t>
              </a:r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BE08F4F1-9C07-2D96-E027-25DE2FB49648}"/>
                </a:ext>
              </a:extLst>
            </p:cNvPr>
            <p:cNvSpPr txBox="1"/>
            <p:nvPr/>
          </p:nvSpPr>
          <p:spPr>
            <a:xfrm>
              <a:off x="958261" y="2504968"/>
              <a:ext cx="1268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4">
                      <a:lumMod val="75000"/>
                    </a:schemeClr>
                  </a:solidFill>
                </a:rPr>
                <a:t>Tíhová síla</a:t>
              </a:r>
            </a:p>
          </p:txBody>
        </p:sp>
        <p:sp>
          <p:nvSpPr>
            <p:cNvPr id="19" name="TextovéPole 18">
              <a:extLst>
                <a:ext uri="{FF2B5EF4-FFF2-40B4-BE49-F238E27FC236}">
                  <a16:creationId xmlns:a16="http://schemas.microsoft.com/office/drawing/2014/main" id="{8EA1C9A5-9087-FD9B-1B86-675CB9BC95E4}"/>
                </a:ext>
              </a:extLst>
            </p:cNvPr>
            <p:cNvSpPr txBox="1"/>
            <p:nvPr/>
          </p:nvSpPr>
          <p:spPr>
            <a:xfrm>
              <a:off x="958261" y="3209834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00B050"/>
                  </a:solidFill>
                </a:rPr>
                <a:t>Odstředivá síla</a:t>
              </a:r>
            </a:p>
          </p:txBody>
        </p:sp>
      </p:grp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7FFBF749-7379-9A7D-DC7F-9B780A5E3F7F}"/>
              </a:ext>
            </a:extLst>
          </p:cNvPr>
          <p:cNvCxnSpPr>
            <a:cxnSpLocks/>
          </p:cNvCxnSpPr>
          <p:nvPr/>
        </p:nvCxnSpPr>
        <p:spPr>
          <a:xfrm flipH="1">
            <a:off x="6019803" y="3024958"/>
            <a:ext cx="0" cy="111080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8EB46B3C-99C9-EA84-A0E6-CB56A5EC2428}"/>
              </a:ext>
            </a:extLst>
          </p:cNvPr>
          <p:cNvCxnSpPr>
            <a:cxnSpLocks/>
          </p:cNvCxnSpPr>
          <p:nvPr/>
        </p:nvCxnSpPr>
        <p:spPr>
          <a:xfrm>
            <a:off x="6179622" y="3036680"/>
            <a:ext cx="0" cy="1112400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83682A02-BDA7-4DE0-694C-EB79066FFB25}"/>
                  </a:ext>
                </a:extLst>
              </p:cNvPr>
              <p:cNvSpPr txBox="1"/>
              <p:nvPr/>
            </p:nvSpPr>
            <p:spPr>
              <a:xfrm>
                <a:off x="5588122" y="3364436"/>
                <a:ext cx="395536" cy="4318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83682A02-BDA7-4DE0-694C-EB79066FFB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122" y="3364436"/>
                <a:ext cx="395536" cy="431849"/>
              </a:xfrm>
              <a:prstGeom prst="rect">
                <a:avLst/>
              </a:prstGeom>
              <a:blipFill>
                <a:blip r:embed="rId11"/>
                <a:stretch>
                  <a:fillRect b="-42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9D506DA5-FB75-DC89-83D4-8B9EAA36BADF}"/>
                  </a:ext>
                </a:extLst>
              </p:cNvPr>
              <p:cNvSpPr txBox="1"/>
              <p:nvPr/>
            </p:nvSpPr>
            <p:spPr>
              <a:xfrm>
                <a:off x="6192797" y="3404469"/>
                <a:ext cx="467544" cy="4029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9D506DA5-FB75-DC89-83D4-8B9EAA36BA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2797" y="3404469"/>
                <a:ext cx="467544" cy="4029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1C41BA45-FBF0-FC05-3929-14E949B3A79F}"/>
                  </a:ext>
                </a:extLst>
              </p:cNvPr>
              <p:cNvSpPr txBox="1"/>
              <p:nvPr/>
            </p:nvSpPr>
            <p:spPr>
              <a:xfrm>
                <a:off x="5479697" y="2274320"/>
                <a:ext cx="1232607" cy="5718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𝒈</m:t>
                              </m:r>
                            </m:sub>
                          </m:sSub>
                        </m:e>
                      </m:acc>
                      <m:r>
                        <a:rPr lang="cs-CZ" sz="1400" b="1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𝑮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400" b="1" dirty="0"/>
              </a:p>
              <a:p>
                <a:pPr algn="ctr"/>
                <a:r>
                  <a:rPr lang="cs-CZ" sz="1400" b="1" i="1" dirty="0"/>
                  <a:t>g = </a:t>
                </a:r>
                <a:r>
                  <a:rPr lang="cs-CZ" sz="1400" b="1" dirty="0"/>
                  <a:t>9,83 m s</a:t>
                </a:r>
                <a:r>
                  <a:rPr lang="cs-CZ" sz="1400" b="1" baseline="30000" dirty="0"/>
                  <a:t>–2</a:t>
                </a:r>
                <a:endParaRPr lang="cs-CZ" sz="1400" b="1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1C41BA45-FBF0-FC05-3929-14E949B3A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9697" y="2274320"/>
                <a:ext cx="1232607" cy="571823"/>
              </a:xfrm>
              <a:prstGeom prst="rect">
                <a:avLst/>
              </a:prstGeom>
              <a:blipFill>
                <a:blip r:embed="rId13"/>
                <a:stretch>
                  <a:fillRect b="-117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D8E226D6-72BF-2675-3EC8-B0711CA8B315}"/>
              </a:ext>
            </a:extLst>
          </p:cNvPr>
          <p:cNvCxnSpPr>
            <a:cxnSpLocks/>
          </p:cNvCxnSpPr>
          <p:nvPr/>
        </p:nvCxnSpPr>
        <p:spPr>
          <a:xfrm flipH="1">
            <a:off x="7005283" y="4768434"/>
            <a:ext cx="864096" cy="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5A815FEA-D2B2-2D6A-D2E7-98775D909071}"/>
              </a:ext>
            </a:extLst>
          </p:cNvPr>
          <p:cNvCxnSpPr/>
          <p:nvPr/>
        </p:nvCxnSpPr>
        <p:spPr>
          <a:xfrm>
            <a:off x="7907923" y="4775384"/>
            <a:ext cx="432048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5230C51-CD43-1AC1-125B-1D0A4FAA4720}"/>
                  </a:ext>
                </a:extLst>
              </p:cNvPr>
              <p:cNvSpPr txBox="1"/>
              <p:nvPr/>
            </p:nvSpPr>
            <p:spPr>
              <a:xfrm>
                <a:off x="7835917" y="4353780"/>
                <a:ext cx="504055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5230C51-CD43-1AC1-125B-1D0A4FAA47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5917" y="4353780"/>
                <a:ext cx="504055" cy="40293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se šipkou 32">
            <a:extLst>
              <a:ext uri="{FF2B5EF4-FFF2-40B4-BE49-F238E27FC236}">
                <a16:creationId xmlns:a16="http://schemas.microsoft.com/office/drawing/2014/main" id="{92596439-A7DB-3FB9-D7DA-695B08DA61EB}"/>
              </a:ext>
            </a:extLst>
          </p:cNvPr>
          <p:cNvCxnSpPr>
            <a:cxnSpLocks/>
          </p:cNvCxnSpPr>
          <p:nvPr/>
        </p:nvCxnSpPr>
        <p:spPr>
          <a:xfrm flipH="1">
            <a:off x="7439871" y="4768433"/>
            <a:ext cx="504056" cy="0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719B41B-C8D4-D73F-3442-3CA420EC75F4}"/>
                  </a:ext>
                </a:extLst>
              </p:cNvPr>
              <p:cNvSpPr txBox="1"/>
              <p:nvPr/>
            </p:nvSpPr>
            <p:spPr>
              <a:xfrm>
                <a:off x="7544629" y="4826270"/>
                <a:ext cx="351390" cy="4029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719B41B-C8D4-D73F-3442-3CA420EC75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4629" y="4826270"/>
                <a:ext cx="351390" cy="402931"/>
              </a:xfrm>
              <a:prstGeom prst="rect">
                <a:avLst/>
              </a:prstGeom>
              <a:blipFill>
                <a:blip r:embed="rId15"/>
                <a:stretch>
                  <a:fillRect r="-70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6DA56252-1906-2275-F936-CB1AF15D8FB5}"/>
                  </a:ext>
                </a:extLst>
              </p:cNvPr>
              <p:cNvSpPr txBox="1"/>
              <p:nvPr/>
            </p:nvSpPr>
            <p:spPr>
              <a:xfrm>
                <a:off x="7092807" y="4303806"/>
                <a:ext cx="351390" cy="4318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6DA56252-1906-2275-F936-CB1AF15D8F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2807" y="4303806"/>
                <a:ext cx="351390" cy="431849"/>
              </a:xfrm>
              <a:prstGeom prst="rect">
                <a:avLst/>
              </a:prstGeom>
              <a:blipFill>
                <a:blip r:embed="rId16"/>
                <a:stretch>
                  <a:fillRect b="-42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EAA0CF69-749E-F203-AB89-6399872A33F7}"/>
                  </a:ext>
                </a:extLst>
              </p:cNvPr>
              <p:cNvSpPr txBox="1"/>
              <p:nvPr/>
            </p:nvSpPr>
            <p:spPr>
              <a:xfrm>
                <a:off x="8454658" y="4484005"/>
                <a:ext cx="1673790" cy="5747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𝑮</m:t>
                              </m:r>
                            </m:sub>
                          </m:sSub>
                        </m:e>
                      </m:acc>
                      <m:r>
                        <a:rPr lang="cs-CZ" sz="1400" b="1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𝒈</m:t>
                              </m:r>
                            </m:sub>
                          </m:sSub>
                        </m:e>
                      </m:acc>
                      <m:r>
                        <a:rPr lang="cs-CZ" sz="1400" b="1" i="1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𝑶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400" b="1" dirty="0"/>
              </a:p>
              <a:p>
                <a:pPr algn="ctr"/>
                <a:r>
                  <a:rPr lang="cs-CZ" sz="1400" b="1" i="1" dirty="0"/>
                  <a:t>g = 9,78 </a:t>
                </a:r>
                <a:r>
                  <a:rPr lang="cs-CZ" sz="1400" b="1" dirty="0"/>
                  <a:t>m s</a:t>
                </a:r>
                <a:r>
                  <a:rPr lang="cs-CZ" sz="1400" b="1" baseline="30000" dirty="0"/>
                  <a:t>–2</a:t>
                </a:r>
                <a:endParaRPr lang="cs-CZ" sz="1400" b="1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EAA0CF69-749E-F203-AB89-6399872A33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4658" y="4484005"/>
                <a:ext cx="1673790" cy="574709"/>
              </a:xfrm>
              <a:prstGeom prst="rect">
                <a:avLst/>
              </a:prstGeom>
              <a:blipFill>
                <a:blip r:embed="rId17"/>
                <a:stretch>
                  <a:fillRect b="-106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27A0957A-F97D-2A21-1CCE-7FF9187AF4EC}"/>
                  </a:ext>
                </a:extLst>
              </p:cNvPr>
              <p:cNvSpPr txBox="1"/>
              <p:nvPr/>
            </p:nvSpPr>
            <p:spPr>
              <a:xfrm>
                <a:off x="8229513" y="2627390"/>
                <a:ext cx="1673790" cy="5747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𝑮</m:t>
                              </m:r>
                            </m:sub>
                          </m:sSub>
                        </m:e>
                      </m:acc>
                      <m:r>
                        <a:rPr lang="cs-CZ" sz="1400" b="1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𝒈</m:t>
                              </m:r>
                            </m:sub>
                          </m:sSub>
                        </m:e>
                      </m:acc>
                      <m:r>
                        <a:rPr lang="cs-CZ" sz="1400" b="1" i="1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𝑶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400" b="1" dirty="0"/>
              </a:p>
              <a:p>
                <a:pPr algn="ctr"/>
                <a:r>
                  <a:rPr lang="cs-CZ" sz="1400" b="1" i="1" dirty="0"/>
                  <a:t>g = 9,81 </a:t>
                </a:r>
                <a:r>
                  <a:rPr lang="cs-CZ" sz="1400" b="1" dirty="0"/>
                  <a:t>m s</a:t>
                </a:r>
                <a:r>
                  <a:rPr lang="cs-CZ" sz="1400" b="1" baseline="30000" dirty="0"/>
                  <a:t>–2</a:t>
                </a:r>
                <a:endParaRPr lang="cs-CZ" sz="1400" b="1" dirty="0"/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27A0957A-F97D-2A21-1CCE-7FF9187AF4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513" y="2627390"/>
                <a:ext cx="1673790" cy="574709"/>
              </a:xfrm>
              <a:prstGeom prst="rect">
                <a:avLst/>
              </a:prstGeom>
              <a:blipFill>
                <a:blip r:embed="rId18"/>
                <a:stretch>
                  <a:fillRect b="-117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92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291D7D5-DEB3-ED51-A1EC-C0A6CAD20490}"/>
                  </a:ext>
                </a:extLst>
              </p:cNvPr>
              <p:cNvSpPr txBox="1"/>
              <p:nvPr/>
            </p:nvSpPr>
            <p:spPr>
              <a:xfrm>
                <a:off x="1728666" y="1031932"/>
                <a:ext cx="8587409" cy="1451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dirty="0"/>
                  <a:t>Na těleso o hmotnosti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350" dirty="0"/>
                  <a:t> působí tíhová síla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3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350" dirty="0"/>
                  <a:t>, která je v neinerciální vztažné soustavě vektorovým součtem síly gravitační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3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350" dirty="0"/>
                  <a:t> a síly odstředivé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3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350" dirty="0"/>
                  <a:t> vzniklé rotací Země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e>
                      </m:acc>
                      <m:r>
                        <a:rPr lang="cs-CZ" sz="1350" i="1">
                          <a:latin typeface="Cambria Math" panose="02040503050406030204" pitchFamily="18" charset="0"/>
                        </a:rPr>
                        <m:t>= </m:t>
                      </m:r>
                      <m:acc>
                        <m:accPr>
                          <m:chr m:val="⃗"/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e>
                      </m:acc>
                      <m:r>
                        <a:rPr lang="cs-CZ" sz="1350" i="1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350" dirty="0"/>
              </a:p>
              <a:p>
                <a:endParaRPr lang="cs-CZ" sz="600" dirty="0"/>
              </a:p>
              <a:p>
                <a:r>
                  <a:rPr lang="cs-CZ" sz="1350" dirty="0"/>
                  <a:t>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sz="1350" dirty="0"/>
                  <a:t> má konstantní hodnotu po celém povrchu Země (?), odstředivá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sz="1350" dirty="0"/>
                  <a:t> má proměnou hodnotu závislou na vzdálenosti </a:t>
                </a:r>
                <a14:m>
                  <m:oMath xmlns:m="http://schemas.openxmlformats.org/officeDocument/2006/math">
                    <m:r>
                      <a:rPr lang="cs-CZ" sz="1350" i="1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sz="1350" dirty="0"/>
                  <a:t> místa na zemském povrchu od osy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sz="1350" dirty="0"/>
                  <a:t> otáčení Země 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291D7D5-DEB3-ED51-A1EC-C0A6CAD204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666" y="1031932"/>
                <a:ext cx="8587409" cy="1451551"/>
              </a:xfrm>
              <a:prstGeom prst="rect">
                <a:avLst/>
              </a:prstGeom>
              <a:blipFill>
                <a:blip r:embed="rId2"/>
                <a:stretch>
                  <a:fillRect l="-213" b="-33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 descr="Den Země - akce">
            <a:extLst>
              <a:ext uri="{FF2B5EF4-FFF2-40B4-BE49-F238E27FC236}">
                <a16:creationId xmlns:a16="http://schemas.microsoft.com/office/drawing/2014/main" id="{5803B5A1-1174-FC41-D71D-FFCEDD304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158" y="3005331"/>
            <a:ext cx="2342415" cy="234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8B9BBEF-788A-F72B-F9FF-7964A22F445B}"/>
              </a:ext>
            </a:extLst>
          </p:cNvPr>
          <p:cNvCxnSpPr>
            <a:cxnSpLocks/>
          </p:cNvCxnSpPr>
          <p:nvPr/>
        </p:nvCxnSpPr>
        <p:spPr>
          <a:xfrm>
            <a:off x="6932873" y="2948949"/>
            <a:ext cx="0" cy="239879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D01C1E72-A5D5-E8DE-1EB0-533BB396789F}"/>
              </a:ext>
            </a:extLst>
          </p:cNvPr>
          <p:cNvCxnSpPr>
            <a:cxnSpLocks/>
          </p:cNvCxnSpPr>
          <p:nvPr/>
        </p:nvCxnSpPr>
        <p:spPr>
          <a:xfrm>
            <a:off x="5628781" y="4169834"/>
            <a:ext cx="2716336" cy="0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CF3F3EF-49B4-5535-346B-128DB515CEF5}"/>
                  </a:ext>
                </a:extLst>
              </p:cNvPr>
              <p:cNvSpPr txBox="1"/>
              <p:nvPr/>
            </p:nvSpPr>
            <p:spPr>
              <a:xfrm>
                <a:off x="6813606" y="2690831"/>
                <a:ext cx="190828" cy="3000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i="1" dirty="0">
                          <a:latin typeface="Cambria Math" panose="02040503050406030204" pitchFamily="18" charset="0"/>
                        </a:rPr>
                        <m:t>𝑜</m:t>
                      </m:r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CF3F3EF-49B4-5535-346B-128DB515CE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3606" y="2690831"/>
                <a:ext cx="190828" cy="300082"/>
              </a:xfrm>
              <a:prstGeom prst="rect">
                <a:avLst/>
              </a:prstGeom>
              <a:blipFill>
                <a:blip r:embed="rId4"/>
                <a:stretch>
                  <a:fillRect r="-193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Šipka: zahnutá nahoru 6">
            <a:extLst>
              <a:ext uri="{FF2B5EF4-FFF2-40B4-BE49-F238E27FC236}">
                <a16:creationId xmlns:a16="http://schemas.microsoft.com/office/drawing/2014/main" id="{59452249-6B48-6F56-D7DF-EFC50338B06B}"/>
              </a:ext>
            </a:extLst>
          </p:cNvPr>
          <p:cNvSpPr/>
          <p:nvPr/>
        </p:nvSpPr>
        <p:spPr>
          <a:xfrm>
            <a:off x="6546240" y="2847278"/>
            <a:ext cx="801093" cy="300419"/>
          </a:xfrm>
          <a:prstGeom prst="curved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350" dirty="0">
              <a:solidFill>
                <a:schemeClr val="tx1"/>
              </a:solidFill>
            </a:endParaRPr>
          </a:p>
        </p:txBody>
      </p: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65EEBB97-15CD-47F1-A3A8-D615DC40A74D}"/>
              </a:ext>
            </a:extLst>
          </p:cNvPr>
          <p:cNvCxnSpPr>
            <a:cxnSpLocks/>
          </p:cNvCxnSpPr>
          <p:nvPr/>
        </p:nvCxnSpPr>
        <p:spPr>
          <a:xfrm>
            <a:off x="6932873" y="3780845"/>
            <a:ext cx="103168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F3EC1776-3358-9427-E35A-7A59EE1D29DF}"/>
              </a:ext>
            </a:extLst>
          </p:cNvPr>
          <p:cNvCxnSpPr>
            <a:cxnSpLocks/>
          </p:cNvCxnSpPr>
          <p:nvPr/>
        </p:nvCxnSpPr>
        <p:spPr>
          <a:xfrm flipV="1">
            <a:off x="6932873" y="3434900"/>
            <a:ext cx="801095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64CF6DE-3C48-0EA3-3521-76B8D240CDE4}"/>
                  </a:ext>
                </a:extLst>
              </p:cNvPr>
              <p:cNvSpPr txBox="1"/>
              <p:nvPr/>
            </p:nvSpPr>
            <p:spPr>
              <a:xfrm>
                <a:off x="7257886" y="3179380"/>
                <a:ext cx="178895" cy="2077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64CF6DE-3C48-0EA3-3521-76B8D240CD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7886" y="3179380"/>
                <a:ext cx="178895" cy="207749"/>
              </a:xfrm>
              <a:prstGeom prst="rect">
                <a:avLst/>
              </a:prstGeom>
              <a:blipFill>
                <a:blip r:embed="rId5"/>
                <a:stretch>
                  <a:fillRect l="-13793" r="-6897" b="-147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C8E8F821-92D4-D328-BC06-C95E0B581718}"/>
                  </a:ext>
                </a:extLst>
              </p:cNvPr>
              <p:cNvSpPr txBox="1"/>
              <p:nvPr/>
            </p:nvSpPr>
            <p:spPr>
              <a:xfrm>
                <a:off x="7234033" y="3489933"/>
                <a:ext cx="182887" cy="2077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C8E8F821-92D4-D328-BC06-C95E0B5817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033" y="3489933"/>
                <a:ext cx="182887" cy="207749"/>
              </a:xfrm>
              <a:prstGeom prst="rect">
                <a:avLst/>
              </a:prstGeom>
              <a:blipFill>
                <a:blip r:embed="rId6"/>
                <a:stretch>
                  <a:fillRect l="-13333" r="-6667" b="-1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se šipkou 23">
            <a:extLst>
              <a:ext uri="{FF2B5EF4-FFF2-40B4-BE49-F238E27FC236}">
                <a16:creationId xmlns:a16="http://schemas.microsoft.com/office/drawing/2014/main" id="{D571224F-D74C-B5C4-EE86-F8B8BEB3424A}"/>
              </a:ext>
            </a:extLst>
          </p:cNvPr>
          <p:cNvCxnSpPr>
            <a:cxnSpLocks/>
            <a:endCxn id="3" idx="3"/>
          </p:cNvCxnSpPr>
          <p:nvPr/>
        </p:nvCxnSpPr>
        <p:spPr>
          <a:xfrm>
            <a:off x="6932872" y="4169834"/>
            <a:ext cx="1107000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2BA139D8-1FDB-B665-9AA2-41EFD4E4C36B}"/>
                  </a:ext>
                </a:extLst>
              </p:cNvPr>
              <p:cNvSpPr txBox="1"/>
              <p:nvPr/>
            </p:nvSpPr>
            <p:spPr>
              <a:xfrm>
                <a:off x="7234031" y="3878921"/>
                <a:ext cx="182887" cy="2077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2BA139D8-1FDB-B665-9AA2-41EFD4E4C3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031" y="3878921"/>
                <a:ext cx="182887" cy="207749"/>
              </a:xfrm>
              <a:prstGeom prst="rect">
                <a:avLst/>
              </a:prstGeom>
              <a:blipFill>
                <a:blip r:embed="rId7"/>
                <a:stretch>
                  <a:fillRect l="-13333" r="-6667" b="-147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BC3C4419-8ACD-F10E-EB9D-39781F406EB5}"/>
                  </a:ext>
                </a:extLst>
              </p:cNvPr>
              <p:cNvSpPr txBox="1"/>
              <p:nvPr/>
            </p:nvSpPr>
            <p:spPr>
              <a:xfrm>
                <a:off x="8483493" y="3737955"/>
                <a:ext cx="1401416" cy="900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sz="135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6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↓</m:t>
                      </m:r>
                    </m:oMath>
                  </m:oMathPara>
                </a14:m>
                <a:endParaRPr lang="cs-CZ" sz="135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6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02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03</m:t>
                          </m:r>
                        </m:sub>
                      </m:sSub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BC3C4419-8ACD-F10E-EB9D-39781F406E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3493" y="3737955"/>
                <a:ext cx="1401416" cy="9002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77E5285D-E3B6-EAE6-57EB-E8769A278F41}"/>
                  </a:ext>
                </a:extLst>
              </p:cNvPr>
              <p:cNvSpPr txBox="1"/>
              <p:nvPr/>
            </p:nvSpPr>
            <p:spPr>
              <a:xfrm>
                <a:off x="1843955" y="2690831"/>
                <a:ext cx="3547259" cy="321863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350" b="1" dirty="0"/>
                  <a:t>Opakování:</a:t>
                </a:r>
              </a:p>
              <a:p>
                <a:r>
                  <a:rPr lang="cs-CZ" sz="1350" dirty="0"/>
                  <a:t>Odstředivou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sz="135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350" dirty="0"/>
                  <a:t>vypočteme podle vztahu: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 ∙ </m:t>
                      </m:r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sz="1350" dirty="0"/>
              </a:p>
              <a:p>
                <a:r>
                  <a:rPr lang="cs-CZ" sz="1350" dirty="0"/>
                  <a:t>kde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350" dirty="0"/>
                  <a:t> je obvodová rychlost  a </a:t>
                </a:r>
                <a14:m>
                  <m:oMath xmlns:m="http://schemas.openxmlformats.org/officeDocument/2006/math">
                    <m:r>
                      <a:rPr lang="cs-CZ" sz="1350" i="1" dirty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sz="1350" dirty="0"/>
                  <a:t> je poloměr otáčení.</a:t>
                </a:r>
              </a:p>
              <a:p>
                <a:r>
                  <a:rPr lang="cs-CZ" sz="1350" dirty="0"/>
                  <a:t>Mezi obvodovou rychlostí a úhlovou rychlostí platí 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sz="1350" dirty="0"/>
              </a:p>
              <a:p>
                <a:r>
                  <a:rPr lang="cs-CZ" sz="1350" dirty="0"/>
                  <a:t>Pak odstředivou sílu lze vypočítat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𝒐</m:t>
                          </m:r>
                        </m:sub>
                      </m:sSub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∙</m:t>
                      </m:r>
                      <m:f>
                        <m:fPr>
                          <m:ctrlP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35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35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35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𝝎</m:t>
                                  </m:r>
                                  <m:r>
                                    <a:rPr lang="cs-CZ" sz="135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cs-CZ" sz="135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135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den>
                      </m:f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𝝎</m:t>
                          </m:r>
                        </m:e>
                        <m:sup>
                          <m:r>
                            <a:rPr lang="cs-CZ" sz="135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 </m:t>
                      </m:r>
                      <m:r>
                        <a:rPr lang="cs-CZ" sz="135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</m:oMath>
                  </m:oMathPara>
                </a14:m>
                <a:endParaRPr lang="cs-CZ" sz="1350" b="1" dirty="0"/>
              </a:p>
              <a:p>
                <a:endParaRPr lang="cs-CZ" sz="1350" b="1" dirty="0"/>
              </a:p>
              <a:p>
                <a:r>
                  <a:rPr lang="cs-CZ" sz="1350" b="1" dirty="0"/>
                  <a:t>Úhlová rychlost  </a:t>
                </a:r>
                <a14:m>
                  <m:oMath xmlns:m="http://schemas.openxmlformats.org/officeDocument/2006/math">
                    <m:r>
                      <a:rPr lang="cs-CZ" sz="135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cs-CZ" sz="135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350" b="1" dirty="0"/>
                  <a:t> Země je 7,27 . 10</a:t>
                </a:r>
                <a:r>
                  <a:rPr lang="cs-CZ" sz="1350" b="1" baseline="30000" dirty="0"/>
                  <a:t>-5</a:t>
                </a:r>
                <a:r>
                  <a:rPr lang="cs-CZ" sz="1350" b="1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35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350" b="1">
                            <a:latin typeface="Cambria Math" panose="02040503050406030204" pitchFamily="18" charset="0"/>
                          </a:rPr>
                          <m:t>𝐫𝐚𝐝</m:t>
                        </m:r>
                        <m:r>
                          <a:rPr lang="cs-CZ" sz="1350" b="1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cs-CZ" sz="1350" b="1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sz="1350" b="1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77E5285D-E3B6-EAE6-57EB-E8769A278F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955" y="2690831"/>
                <a:ext cx="3547259" cy="3218638"/>
              </a:xfrm>
              <a:prstGeom prst="rect">
                <a:avLst/>
              </a:prstGeom>
              <a:blipFill>
                <a:blip r:embed="rId9"/>
                <a:stretch>
                  <a:fillRect l="-171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4603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3F8F0C6A-7F04-1ED6-BD21-3C6B5A66AF8F}"/>
              </a:ext>
            </a:extLst>
          </p:cNvPr>
          <p:cNvSpPr txBox="1"/>
          <p:nvPr/>
        </p:nvSpPr>
        <p:spPr>
          <a:xfrm>
            <a:off x="2667472" y="79247"/>
            <a:ext cx="7992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Nalezení vztahu pro výpočet tíhového zrychlení – matematické kyvadlo.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00F7AFF-FE24-24DF-DAEE-8091DB0CCF35}"/>
                  </a:ext>
                </a:extLst>
              </p:cNvPr>
              <p:cNvSpPr txBox="1"/>
              <p:nvPr/>
            </p:nvSpPr>
            <p:spPr>
              <a:xfrm>
                <a:off x="2667472" y="426826"/>
                <a:ext cx="8660373" cy="708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Pohyb (kývání) kyvadla v tíhovém poli Země je podmíněno působením tíhové síly síly, která uděluje hmotě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600" dirty="0"/>
                  <a:t> tíhové zrychlení 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sz="1600" dirty="0"/>
                  <a:t>, takže kyvadlo kýve s úhlovou rychlostí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cs-CZ" sz="1600" dirty="0"/>
                  <a:t>.</a:t>
                </a:r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00F7AFF-FE24-24DF-DAEE-8091DB0CCF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472" y="426826"/>
                <a:ext cx="8660373" cy="708527"/>
              </a:xfrm>
              <a:prstGeom prst="rect">
                <a:avLst/>
              </a:prstGeom>
              <a:blipFill>
                <a:blip r:embed="rId2"/>
                <a:stretch>
                  <a:fillRect l="-423" t="-2586" b="-8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3D6C4A3A-5215-8607-0A67-07CEE981EC2A}"/>
                  </a:ext>
                </a:extLst>
              </p:cNvPr>
              <p:cNvSpPr txBox="1"/>
              <p:nvPr/>
            </p:nvSpPr>
            <p:spPr>
              <a:xfrm>
                <a:off x="2667472" y="1113665"/>
                <a:ext cx="9217023" cy="3125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Úhlová rychlost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sz="1600" dirty="0"/>
                  <a:t> kyvadla je zřejmě závislá na délce kyvadla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sz="1600" dirty="0"/>
                  <a:t>, tíhového zrychlení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sz="1600" dirty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dirty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sz="1600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600" dirty="0"/>
                  <a:t>hmotnosti kyvadla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600" dirty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1600" dirty="0"/>
              </a:p>
              <a:p>
                <a:r>
                  <a:rPr lang="cs-CZ" sz="1600" dirty="0"/>
                  <a:t>99% fyzikálních zákonů má mocninné závislosti, tedy můžeme zkusit vyjádřit závislost úhlové rychlosti na součinu mocnin délky, tíhového zrychlení a hmotnosti: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p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  <m:r>
                        <a:rPr lang="cs-CZ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  <m:sup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r>
                        <a:rPr lang="cs-CZ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r>
                  <a:rPr lang="cs-CZ" sz="1600" dirty="0"/>
                  <a:t>Provedeme-li rozměrovou analýzu, tj. dosadíme za označení veličin jejich měrné jednotky, dostaneme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sz="2000" i="0">
                            <a:latin typeface="Cambria Math" panose="02040503050406030204" pitchFamily="18" charset="0"/>
                          </a:rPr>
                          <m:t>s</m:t>
                        </m:r>
                      </m:den>
                    </m:f>
                    <m:r>
                      <a:rPr lang="cs-CZ" sz="20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i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p>
                    <m:r>
                      <a:rPr lang="cs-CZ" sz="2000" i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cs-CZ" sz="2000" i="0">
                                    <a:latin typeface="Cambria Math" panose="02040503050406030204" pitchFamily="18" charset="0"/>
                                  </a:rPr>
                                  <m:t>m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cs-CZ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sz="2000" i="0">
                                        <a:latin typeface="Cambria Math" panose="02040503050406030204" pitchFamily="18" charset="0"/>
                                      </a:rPr>
                                      <m:t>s</m:t>
                                    </m:r>
                                  </m:e>
                                  <m:sup>
                                    <m:r>
                                      <a:rPr lang="cs-CZ" sz="20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sup>
                    </m:sSup>
                    <m:r>
                      <a:rPr lang="cs-CZ" sz="2000" i="1">
                        <a:latin typeface="Cambria Math" panose="02040503050406030204" pitchFamily="18" charset="0"/>
                      </a:rPr>
                      <m:t>. </m:t>
                    </m:r>
                    <m:sSup>
                      <m:sSupPr>
                        <m:ctrlPr>
                          <a:rPr lang="cs-CZ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i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sup>
                    </m:sSup>
                  </m:oMath>
                </a14:m>
                <a:r>
                  <a:rPr lang="cs-CZ" sz="2000" dirty="0"/>
                  <a:t>        </a:t>
                </a:r>
                <a14:m>
                  <m:oMath xmlns:m="http://schemas.openxmlformats.org/officeDocument/2006/math">
                    <m:r>
                      <a:rPr lang="cs-CZ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2000" dirty="0"/>
                  <a:t>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dirty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2000" i="1" dirty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2000" i="1" dirty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sz="20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dirty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p>
                    <m:r>
                      <a:rPr lang="cs-CZ" sz="2000" i="1" dirty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20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000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cs-CZ" sz="2000" dirty="0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sz="2000" i="1" dirty="0">
                                <a:latin typeface="Cambria Math" panose="02040503050406030204" pitchFamily="18" charset="0"/>
                              </a:rPr>
                              <m:t> . </m:t>
                            </m:r>
                            <m:sSup>
                              <m:sSupPr>
                                <m:ctrlPr>
                                  <a:rPr lang="cs-CZ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sz="2000" i="1" dirty="0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cs-CZ" sz="2000" i="1" dirty="0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sup>
                    </m:sSup>
                    <m:r>
                      <a:rPr lang="cs-CZ" sz="2000" i="1" dirty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20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dirty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sz="2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sup>
                    </m:sSup>
                  </m:oMath>
                </a14:m>
                <a:endParaRPr lang="cs-CZ" sz="2000" dirty="0"/>
              </a:p>
              <a:p>
                <a:pPr algn="ctr"/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endParaRPr lang="cs-CZ" sz="800" dirty="0"/>
              </a:p>
              <a:p>
                <a:r>
                  <a:rPr lang="cs-CZ" sz="1600" dirty="0">
                    <a:latin typeface="Cambria Math" panose="02040503050406030204" pitchFamily="18" charset="0"/>
                  </a:rPr>
                  <a:t>Porovnáním levé a pravé strany dostaneme tři rovnice pro tři neznámé:</a:t>
                </a:r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3D6C4A3A-5215-8607-0A67-07CEE981E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472" y="1113665"/>
                <a:ext cx="9217023" cy="3125984"/>
              </a:xfrm>
              <a:prstGeom prst="rect">
                <a:avLst/>
              </a:prstGeom>
              <a:blipFill>
                <a:blip r:embed="rId3"/>
                <a:stretch>
                  <a:fillRect l="-397" t="-586" b="-15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kupina 9">
            <a:extLst>
              <a:ext uri="{FF2B5EF4-FFF2-40B4-BE49-F238E27FC236}">
                <a16:creationId xmlns:a16="http://schemas.microsoft.com/office/drawing/2014/main" id="{0C71D267-88E0-B0BD-64BF-2ABE7934E725}"/>
              </a:ext>
            </a:extLst>
          </p:cNvPr>
          <p:cNvGrpSpPr/>
          <p:nvPr/>
        </p:nvGrpSpPr>
        <p:grpSpPr>
          <a:xfrm>
            <a:off x="286838" y="1795111"/>
            <a:ext cx="2171700" cy="3209925"/>
            <a:chOff x="342303" y="1164268"/>
            <a:chExt cx="2171700" cy="320992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5A110281-EE06-0509-2DA0-3FB08DEE63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303" y="1164268"/>
              <a:ext cx="2171700" cy="3209925"/>
            </a:xfrm>
            <a:prstGeom prst="rect">
              <a:avLst/>
            </a:prstGeom>
          </p:spPr>
        </p:pic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C8E16616-748A-556A-F104-8EAF6CB308DF}"/>
                </a:ext>
              </a:extLst>
            </p:cNvPr>
            <p:cNvCxnSpPr/>
            <p:nvPr/>
          </p:nvCxnSpPr>
          <p:spPr>
            <a:xfrm>
              <a:off x="827584" y="2204864"/>
              <a:ext cx="0" cy="83282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6C6661C3-4BE0-C101-45FD-E936F33A97CE}"/>
                    </a:ext>
                  </a:extLst>
                </p:cNvPr>
                <p:cNvSpPr txBox="1"/>
                <p:nvPr/>
              </p:nvSpPr>
              <p:spPr>
                <a:xfrm>
                  <a:off x="827584" y="2396802"/>
                  <a:ext cx="50405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𝒈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6C6661C3-4BE0-C101-45FD-E936F33A97C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7584" y="2396802"/>
                  <a:ext cx="504053" cy="369332"/>
                </a:xfrm>
                <a:prstGeom prst="rect">
                  <a:avLst/>
                </a:prstGeom>
                <a:blipFill>
                  <a:blip r:embed="rId8"/>
                  <a:stretch>
                    <a:fillRect b="-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" name="Skupina 8">
            <a:extLst>
              <a:ext uri="{FF2B5EF4-FFF2-40B4-BE49-F238E27FC236}">
                <a16:creationId xmlns:a16="http://schemas.microsoft.com/office/drawing/2014/main" id="{4CBC6CF9-178B-FADA-923A-29A64EFD64FB}"/>
              </a:ext>
            </a:extLst>
          </p:cNvPr>
          <p:cNvGrpSpPr/>
          <p:nvPr/>
        </p:nvGrpSpPr>
        <p:grpSpPr>
          <a:xfrm>
            <a:off x="3719736" y="4221088"/>
            <a:ext cx="5796017" cy="1647190"/>
            <a:chOff x="4511824" y="4365104"/>
            <a:chExt cx="5796017" cy="16471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E3D66732-FDD7-CBDC-0A2A-C55AE7D25927}"/>
                    </a:ext>
                  </a:extLst>
                </p:cNvPr>
                <p:cNvSpPr txBox="1"/>
                <p:nvPr/>
              </p:nvSpPr>
              <p:spPr>
                <a:xfrm>
                  <a:off x="5474302" y="5324862"/>
                  <a:ext cx="3672408" cy="6874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e>
                          <m:sup>
                            <m:f>
                              <m:f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  →       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</m:rad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</m:rad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  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E3D66732-FDD7-CBDC-0A2A-C55AE7D2592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74302" y="5324862"/>
                  <a:ext cx="3672408" cy="687432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88BC8CB5-5CEF-8010-580F-842A125AC610}"/>
                    </a:ext>
                  </a:extLst>
                </p:cNvPr>
                <p:cNvSpPr txBox="1"/>
                <p:nvPr/>
              </p:nvSpPr>
              <p:spPr>
                <a:xfrm>
                  <a:off x="4511824" y="4365104"/>
                  <a:ext cx="2286000" cy="92333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:     −1=−2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</m:oMath>
                  </a14:m>
                  <a:r>
                    <a:rPr lang="cs-CZ" dirty="0"/>
                    <a:t>,   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cs-CZ" i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:      0=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         </m:t>
                        </m:r>
                      </m:oMath>
                    </m:oMathPara>
                  </a14:m>
                  <a:endParaRPr lang="cs-CZ" i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  <a:p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         0=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88BC8CB5-5CEF-8010-580F-842A125AC6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11824" y="4365104"/>
                  <a:ext cx="2286000" cy="923330"/>
                </a:xfrm>
                <a:prstGeom prst="rect">
                  <a:avLst/>
                </a:prstGeom>
                <a:blipFill>
                  <a:blip r:embed="rId10"/>
                  <a:stretch>
                    <a:fillRect l="-800" t="-3289" b="-460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D217D618-8D15-C7B0-DD6A-3440ADC5E664}"/>
                    </a:ext>
                  </a:extLst>
                </p:cNvPr>
                <p:cNvSpPr txBox="1"/>
                <p:nvPr/>
              </p:nvSpPr>
              <p:spPr>
                <a:xfrm>
                  <a:off x="6779449" y="4521300"/>
                  <a:ext cx="3528392" cy="61093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𝜷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=− </m:t>
                        </m:r>
                        <m:f>
                          <m:f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𝜸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D217D618-8D15-C7B0-DD6A-3440ADC5E66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79449" y="4521300"/>
                  <a:ext cx="3528392" cy="610936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" name="Pravá složená závorka 1">
              <a:extLst>
                <a:ext uri="{FF2B5EF4-FFF2-40B4-BE49-F238E27FC236}">
                  <a16:creationId xmlns:a16="http://schemas.microsoft.com/office/drawing/2014/main" id="{8C796EFE-7745-E7FC-E7AE-F1DA81AC1642}"/>
                </a:ext>
              </a:extLst>
            </p:cNvPr>
            <p:cNvSpPr/>
            <p:nvPr/>
          </p:nvSpPr>
          <p:spPr>
            <a:xfrm>
              <a:off x="6473768" y="4454508"/>
              <a:ext cx="197266" cy="744523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5" name="Skupina 4">
            <a:extLst>
              <a:ext uri="{FF2B5EF4-FFF2-40B4-BE49-F238E27FC236}">
                <a16:creationId xmlns:a16="http://schemas.microsoft.com/office/drawing/2014/main" id="{3EC92C5B-BB4A-06E6-1177-D46A184DDCE3}"/>
              </a:ext>
            </a:extLst>
          </p:cNvPr>
          <p:cNvGrpSpPr/>
          <p:nvPr/>
        </p:nvGrpSpPr>
        <p:grpSpPr>
          <a:xfrm>
            <a:off x="2667472" y="6012342"/>
            <a:ext cx="8298556" cy="656013"/>
            <a:chOff x="1969499" y="6012294"/>
            <a:chExt cx="8298556" cy="65601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2B6C03DF-4661-3516-0100-2A5574715D99}"/>
                    </a:ext>
                  </a:extLst>
                </p:cNvPr>
                <p:cNvSpPr txBox="1"/>
                <p:nvPr/>
              </p:nvSpPr>
              <p:spPr>
                <a:xfrm>
                  <a:off x="1969499" y="6012294"/>
                  <a:ext cx="8298556" cy="656013"/>
                </a:xfrm>
                <a:prstGeom prst="rect">
                  <a:avLst/>
                </a:prstGeom>
                <a:noFill/>
                <a:ln w="19050">
                  <a:solidFill>
                    <a:srgbClr val="0070C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 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𝝅</m:t>
                                  </m:r>
                                </m:num>
                                <m:den>
                                  <m: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𝑻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a14:m>
                  <a:r>
                    <a:rPr lang="cs-CZ" dirty="0"/>
                    <a:t>  </a:t>
                  </a:r>
                </a:p>
              </p:txBody>
            </p:sp>
          </mc:Choice>
          <mc:Fallback xmlns="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2B6C03DF-4661-3516-0100-2A5574715D9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69499" y="6012294"/>
                  <a:ext cx="8298556" cy="656013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  <a:ln w="19050">
                  <a:solidFill>
                    <a:srgbClr val="0070C0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1DE87984-0BA7-EE09-50D1-B1D5DB568CF0}"/>
                    </a:ext>
                  </a:extLst>
                </p:cNvPr>
                <p:cNvSpPr txBox="1"/>
                <p:nvPr/>
              </p:nvSpPr>
              <p:spPr>
                <a:xfrm>
                  <a:off x="6895540" y="6083963"/>
                  <a:ext cx="3313398" cy="52322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cs-CZ" sz="1400" dirty="0"/>
                    <a:t>Změřením periody </a:t>
                  </a:r>
                  <a14:m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𝑇</m:t>
                      </m:r>
                    </m:oMath>
                  </a14:m>
                  <a:r>
                    <a:rPr lang="cs-CZ" sz="1400" dirty="0"/>
                    <a:t> (doby jednoho kmitu) </a:t>
                  </a:r>
                </a:p>
                <a:p>
                  <a:r>
                    <a:rPr lang="cs-CZ" sz="1400" dirty="0"/>
                    <a:t>vypočítáme </a:t>
                  </a:r>
                  <a14:m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𝑔</m:t>
                      </m:r>
                    </m:oMath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1DE87984-0BA7-EE09-50D1-B1D5DB568CF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95540" y="6083963"/>
                  <a:ext cx="3313398" cy="523220"/>
                </a:xfrm>
                <a:prstGeom prst="rect">
                  <a:avLst/>
                </a:prstGeom>
                <a:blipFill>
                  <a:blip r:embed="rId13"/>
                  <a:stretch>
                    <a:fillRect l="-552" t="-2326" r="-552" b="-1162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" name="Obrázek 2">
            <a:extLst>
              <a:ext uri="{FF2B5EF4-FFF2-40B4-BE49-F238E27FC236}">
                <a16:creationId xmlns:a16="http://schemas.microsoft.com/office/drawing/2014/main" id="{241500E3-16CD-853A-F1B6-C81E7195BC8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57" y="213270"/>
            <a:ext cx="1333900" cy="13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63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34A992F-C192-D653-3EC4-7990EEED205E}"/>
                  </a:ext>
                </a:extLst>
              </p:cNvPr>
              <p:cNvSpPr txBox="1"/>
              <p:nvPr/>
            </p:nvSpPr>
            <p:spPr>
              <a:xfrm>
                <a:off x="1897386" y="895550"/>
                <a:ext cx="8424936" cy="1610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Veličiny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 (perioda) a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(délka závěsu kyvadla) jsou měřitelné veličiny, můžeme ze vztahu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rad>
                  </m:oMath>
                </a14:m>
                <a:r>
                  <a:rPr lang="cs-CZ" dirty="0"/>
                  <a:t>  po úpravě na tvar  </a:t>
                </a:r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𝒈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  <m:sSup>
                          <m:sSup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𝝅</m:t>
                            </m:r>
                          </m:e>
                          <m:sup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𝑻</m:t>
                            </m:r>
                          </m:e>
                          <m:sup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</m:oMath>
                </a14:m>
                <a:endParaRPr lang="cs-CZ" b="1" dirty="0"/>
              </a:p>
              <a:p>
                <a:pPr algn="ctr"/>
                <a:endParaRPr lang="cs-CZ" b="1" dirty="0"/>
              </a:p>
              <a:p>
                <a:pPr algn="ctr"/>
                <a:r>
                  <a:rPr lang="cs-CZ" b="1" dirty="0"/>
                  <a:t>vypočítat tíhové zrychlení v místě měření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34A992F-C192-D653-3EC4-7990EEED20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7386" y="895550"/>
                <a:ext cx="8424936" cy="1610121"/>
              </a:xfrm>
              <a:prstGeom prst="rect">
                <a:avLst/>
              </a:prstGeom>
              <a:blipFill>
                <a:blip r:embed="rId2"/>
                <a:stretch>
                  <a:fillRect l="-579" t="-2273" b="-53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35D52AE-B993-DD4F-6031-F4BDD7405485}"/>
                  </a:ext>
                </a:extLst>
              </p:cNvPr>
              <p:cNvSpPr txBox="1"/>
              <p:nvPr/>
            </p:nvSpPr>
            <p:spPr>
              <a:xfrm>
                <a:off x="1902159" y="2996952"/>
                <a:ext cx="8424936" cy="16342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dostatečně přesném měření na zeměpisném pólu, kde je odstředivá síla nulová, bychom naměřili a vypočetli hodnotu tíhového zrychlení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𝟖𝟑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cs-CZ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V naší zeměpisné šířce bychom naměřili a vypočetli hodnotu tíhového zrychlení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𝒈</m:t>
                    </m:r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= </m:t>
                    </m:r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𝟖𝟏</m:t>
                    </m:r>
                    <m:r>
                      <a:rPr lang="cs-CZ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𝐦</m:t>
                    </m:r>
                  </m:oMath>
                </a14:m>
                <a:r>
                  <a:rPr lang="cs-CZ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35D52AE-B993-DD4F-6031-F4BDD74054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159" y="2996952"/>
                <a:ext cx="8424936" cy="1634230"/>
              </a:xfrm>
              <a:prstGeom prst="rect">
                <a:avLst/>
              </a:prstGeom>
              <a:blipFill>
                <a:blip r:embed="rId3"/>
                <a:stretch>
                  <a:fillRect l="-579" t="-2239" b="-37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7B7D8CA-FE89-9479-83EF-2904811BB412}"/>
                  </a:ext>
                </a:extLst>
              </p:cNvPr>
              <p:cNvSpPr txBox="1"/>
              <p:nvPr/>
            </p:nvSpPr>
            <p:spPr>
              <a:xfrm>
                <a:off x="1897386" y="342056"/>
                <a:ext cx="758299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Odvozený vztah pro úhlovou frekvenci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</m:oMath>
                </a14:m>
                <a:r>
                  <a:rPr lang="cs-CZ" b="1" dirty="0"/>
                  <a:t> umožní vypočítat tíhové zrychlení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7B7D8CA-FE89-9479-83EF-2904811BB4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7386" y="342056"/>
                <a:ext cx="7582990" cy="369332"/>
              </a:xfrm>
              <a:prstGeom prst="rect">
                <a:avLst/>
              </a:prstGeom>
              <a:blipFill>
                <a:blip r:embed="rId4"/>
                <a:stretch>
                  <a:fillRect l="-64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0F117857-C9C7-4E75-BF0C-1F8E137DE6F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42056"/>
            <a:ext cx="1333900" cy="13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63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A4FD0D1-FB6F-1BBF-0873-9AC750162AA5}"/>
              </a:ext>
            </a:extLst>
          </p:cNvPr>
          <p:cNvSpPr txBox="1"/>
          <p:nvPr/>
        </p:nvSpPr>
        <p:spPr>
          <a:xfrm>
            <a:off x="695400" y="312209"/>
            <a:ext cx="1903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Hmotnost Země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251EC19-6985-5A12-DCCB-1563D299F16E}"/>
                  </a:ext>
                </a:extLst>
              </p:cNvPr>
              <p:cNvSpPr txBox="1"/>
              <p:nvPr/>
            </p:nvSpPr>
            <p:spPr>
              <a:xfrm>
                <a:off x="695400" y="764704"/>
                <a:ext cx="10945216" cy="973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Vypočtěte hmotnost Země. Poloměr Země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= 6378 km,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=9,83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je rovno tíhovému zrychlení na pólu, které  má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=9,83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. </m:t>
                    </m:r>
                  </m:oMath>
                </a14:m>
                <a:endParaRPr lang="cs-CZ" dirty="0"/>
              </a:p>
              <a:p>
                <a:r>
                  <a:rPr lang="cs-CZ" dirty="0"/>
                  <a:t>Předpokládáme, že Země je homogenní koule.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251EC19-6985-5A12-DCCB-1563D299F1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764704"/>
                <a:ext cx="10945216" cy="973985"/>
              </a:xfrm>
              <a:prstGeom prst="rect">
                <a:avLst/>
              </a:prstGeom>
              <a:blipFill>
                <a:blip r:embed="rId2"/>
                <a:stretch>
                  <a:fillRect l="-445" t="-1875" b="-68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7801FEF-19D8-7204-C51E-F5A8AE172214}"/>
                  </a:ext>
                </a:extLst>
              </p:cNvPr>
              <p:cNvSpPr txBox="1"/>
              <p:nvPr/>
            </p:nvSpPr>
            <p:spPr>
              <a:xfrm>
                <a:off x="695400" y="1661499"/>
                <a:ext cx="9577064" cy="6989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=6378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=6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378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 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>
                          <a:latin typeface="Cambria Math" panose="02040503050406030204" pitchFamily="18" charset="0"/>
                        </a:rPr>
                        <m:t>=9,83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=6,67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𝑍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7801FEF-19D8-7204-C51E-F5A8AE1722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1661499"/>
                <a:ext cx="9577064" cy="698909"/>
              </a:xfrm>
              <a:prstGeom prst="rect">
                <a:avLst/>
              </a:prstGeom>
              <a:blipFill>
                <a:blip r:embed="rId3"/>
                <a:stretch>
                  <a:fillRect l="-509" t="-5263" b="-8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83256330-2FA8-31C9-BC44-3B7FE0BB2270}"/>
              </a:ext>
            </a:extLst>
          </p:cNvPr>
          <p:cNvCxnSpPr>
            <a:cxnSpLocks/>
          </p:cNvCxnSpPr>
          <p:nvPr/>
        </p:nvCxnSpPr>
        <p:spPr>
          <a:xfrm flipV="1">
            <a:off x="695400" y="2331491"/>
            <a:ext cx="10945216" cy="893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EAD9BEB-F209-C5D6-922D-5247D0C609AB}"/>
                  </a:ext>
                </a:extLst>
              </p:cNvPr>
              <p:cNvSpPr txBox="1"/>
              <p:nvPr/>
            </p:nvSpPr>
            <p:spPr>
              <a:xfrm>
                <a:off x="947428" y="2852936"/>
                <a:ext cx="10441160" cy="21254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druhého Newtonova pohybového zákona a Newtonova gravitačního zákona plyne rovnost</a:t>
                </a: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=6,67.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−11</m:t>
                        </m:r>
                      </m:sup>
                    </m:sSup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𝑍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den>
                    </m:f>
                  </m:oMath>
                </a14:m>
                <a:r>
                  <a:rPr lang="cs-CZ" dirty="0"/>
                  <a:t>    (1)</a:t>
                </a:r>
              </a:p>
              <a:p>
                <a:endParaRPr lang="cs-CZ" sz="800" dirty="0"/>
              </a:p>
              <a:p>
                <a:endParaRPr lang="cs-CZ" sz="800" dirty="0"/>
              </a:p>
              <a:p>
                <a:r>
                  <a:rPr lang="cs-CZ" dirty="0"/>
                  <a:t>dosazením zadaných hodnot do vztahu (1) a úpravou pro výpočet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Země dostaneme: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𝑍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9,82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6,378∙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6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6,67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−11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39,99∙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13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6,67</m:t>
                          </m:r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−11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=5,99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24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≈6∙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24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EAD9BEB-F209-C5D6-922D-5247D0C609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428" y="2852936"/>
                <a:ext cx="10441160" cy="2125454"/>
              </a:xfrm>
              <a:prstGeom prst="rect">
                <a:avLst/>
              </a:prstGeom>
              <a:blipFill>
                <a:blip r:embed="rId4"/>
                <a:stretch>
                  <a:fillRect l="-467" t="-14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CA46E-B2C0-69A6-B5EC-48B01D077C8F}"/>
                  </a:ext>
                </a:extLst>
              </p:cNvPr>
              <p:cNvSpPr txBox="1"/>
              <p:nvPr/>
            </p:nvSpPr>
            <p:spPr>
              <a:xfrm>
                <a:off x="3503712" y="5277004"/>
                <a:ext cx="4833826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Hmotnost planety Země je přibližně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𝟐𝟒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𝐤𝐠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CA46E-B2C0-69A6-B5EC-48B01D077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3712" y="5277004"/>
                <a:ext cx="4833826" cy="375552"/>
              </a:xfrm>
              <a:prstGeom prst="rect">
                <a:avLst/>
              </a:prstGeom>
              <a:blipFill>
                <a:blip r:embed="rId5"/>
                <a:stretch>
                  <a:fillRect l="-1135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3187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F6223F4-92AC-5589-B4B2-1104A1860E4A}"/>
                  </a:ext>
                </a:extLst>
              </p:cNvPr>
              <p:cNvSpPr txBox="1"/>
              <p:nvPr/>
            </p:nvSpPr>
            <p:spPr>
              <a:xfrm>
                <a:off x="267694" y="397565"/>
                <a:ext cx="11656612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Veličiny </a:t>
                </a:r>
                <a:r>
                  <a:rPr lang="cs-CZ" b="1" dirty="0"/>
                  <a:t>tíha</a:t>
                </a:r>
                <a:r>
                  <a:rPr lang="cs-CZ" dirty="0"/>
                  <a:t> a </a:t>
                </a:r>
                <a:r>
                  <a:rPr lang="cs-CZ" b="1" dirty="0"/>
                  <a:t>tíhová </a:t>
                </a:r>
                <a:r>
                  <a:rPr lang="cs-CZ" dirty="0"/>
                  <a:t>síla jsou dvě různé veličiny.</a:t>
                </a:r>
              </a:p>
              <a:p>
                <a:endParaRPr lang="cs-CZ" dirty="0"/>
              </a:p>
              <a:p>
                <a:r>
                  <a:rPr lang="cs-CZ" b="1" dirty="0"/>
                  <a:t>Tíha </a:t>
                </a:r>
                <a:r>
                  <a:rPr lang="cs-CZ" dirty="0"/>
                  <a:t>– je síla, kterou těleso tlačí na podložku nebo tahá za závěs. Pro tíhu tělesa používáme značku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𝑮</m:t>
                    </m:r>
                  </m:oMath>
                </a14:m>
                <a:r>
                  <a:rPr lang="cs-CZ" b="1" dirty="0"/>
                  <a:t> (tučné písmo)</a:t>
                </a:r>
                <a:r>
                  <a:rPr lang="cs-CZ" dirty="0"/>
                  <a:t>a pro velikost tíhy značku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cs-CZ" dirty="0"/>
                  <a:t> (normální písmo). </a:t>
                </a:r>
              </a:p>
              <a:p>
                <a:endParaRPr lang="cs-CZ" b="1" dirty="0"/>
              </a:p>
              <a:p>
                <a:r>
                  <a:rPr lang="cs-CZ" b="1" dirty="0"/>
                  <a:t>Tíhová síla </a:t>
                </a:r>
                <a:r>
                  <a:rPr lang="cs-CZ" dirty="0"/>
                  <a:t>a tíha se liší polohou svých působišť. Působiště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klademe do těžiště tělesa, působiště tíhy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𝑮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leží ve stykové ploše tělesa s podložkou nebo v bodě závěsu: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F6223F4-92AC-5589-B4B2-1104A1860E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694" y="397565"/>
                <a:ext cx="11656612" cy="2031325"/>
              </a:xfrm>
              <a:prstGeom prst="rect">
                <a:avLst/>
              </a:prstGeom>
              <a:blipFill>
                <a:blip r:embed="rId2"/>
                <a:stretch>
                  <a:fillRect l="-471" t="-1502"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F1D4745B-F96B-1724-FE3B-0DC874C67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52" y="2515057"/>
            <a:ext cx="2959277" cy="27645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0DA7EA6-71AB-BD6F-CBDA-2F98F92E72E7}"/>
                  </a:ext>
                </a:extLst>
              </p:cNvPr>
              <p:cNvSpPr txBox="1"/>
              <p:nvPr/>
            </p:nvSpPr>
            <p:spPr>
              <a:xfrm>
                <a:off x="349857" y="2902226"/>
                <a:ext cx="491390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daném místě zemského povrchu má tíha tělesa v klidu stejný směr i velikost jako tíhová síla, tedy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𝑮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0DA7EA6-71AB-BD6F-CBDA-2F98F92E72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7" y="2902226"/>
                <a:ext cx="4913906" cy="923330"/>
              </a:xfrm>
              <a:prstGeom prst="rect">
                <a:avLst/>
              </a:prstGeom>
              <a:blipFill>
                <a:blip r:embed="rId4"/>
                <a:stretch>
                  <a:fillRect l="-993" t="-3289" r="-868" b="-1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CE6B06B4-DA1E-F7C1-E6E0-606FD6F0F8A0}"/>
              </a:ext>
            </a:extLst>
          </p:cNvPr>
          <p:cNvSpPr txBox="1"/>
          <p:nvPr/>
        </p:nvSpPr>
        <p:spPr>
          <a:xfrm>
            <a:off x="516835" y="5597718"/>
            <a:ext cx="11407471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Tíhová síla a tíha tělesa jsou fyzikálně různé veličiny stejné velikosti, které však mají obě  původ v tíhovém poli Země.</a:t>
            </a:r>
          </a:p>
        </p:txBody>
      </p:sp>
    </p:spTree>
    <p:extLst>
      <p:ext uri="{BB962C8B-B14F-4D97-AF65-F5344CB8AC3E}">
        <p14:creationId xmlns:p14="http://schemas.microsoft.com/office/powerpoint/2010/main" val="3203435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600DBB1-E450-BB82-5D29-40E954B0FB5D}"/>
              </a:ext>
            </a:extLst>
          </p:cNvPr>
          <p:cNvSpPr txBox="1"/>
          <p:nvPr/>
        </p:nvSpPr>
        <p:spPr>
          <a:xfrm>
            <a:off x="278296" y="405517"/>
            <a:ext cx="11672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Rozdíl mezi oběma veličinami vynikne v úvahách o stavu tíže a stavu beztíže těles. Těleso je ve </a:t>
            </a:r>
            <a:r>
              <a:rPr lang="cs-CZ" b="1" dirty="0"/>
              <a:t>stavu tíže</a:t>
            </a:r>
            <a:r>
              <a:rPr lang="cs-CZ" dirty="0"/>
              <a:t>, projevuje-li se účinek tíhy na jiná tělesa v podobě tlakové nebo tahové síly. Jakmile tento účinek vymizí, mluvíme o </a:t>
            </a:r>
            <a:r>
              <a:rPr lang="cs-CZ" b="1" dirty="0"/>
              <a:t>beztížném stavu</a:t>
            </a:r>
            <a:r>
              <a:rPr lang="cs-CZ" dirty="0"/>
              <a:t>.</a:t>
            </a:r>
          </a:p>
          <a:p>
            <a:endParaRPr lang="cs-CZ" dirty="0"/>
          </a:p>
          <a:p>
            <a:r>
              <a:rPr lang="cs-CZ" dirty="0"/>
              <a:t>Beztížný stav lze demonstrovat při volném pádu tělesa. Zavěsíme-li na siloměr závaží, siloměr ukáže tíhu tohoto závaží. Necháme-li siloměr se závažím volně padat, zjistíme na jeho stupnici nulovou sílu. Tíha volně padajícího tělesa je nulová. Na těleso však stále působí tíhová síla, která mu uděluje tíhové zrychlení.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7E44B25-C3D6-E044-836B-D4662E9E8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9" y="2100490"/>
            <a:ext cx="2834839" cy="3659948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1C43AE3-FDCB-ABED-98BB-2197F7E6F61B}"/>
              </a:ext>
            </a:extLst>
          </p:cNvPr>
          <p:cNvSpPr txBox="1"/>
          <p:nvPr/>
        </p:nvSpPr>
        <p:spPr>
          <a:xfrm>
            <a:off x="834886" y="5760438"/>
            <a:ext cx="1900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Demonstrace beztížného </a:t>
            </a:r>
          </a:p>
          <a:p>
            <a:pPr algn="ctr"/>
            <a:r>
              <a:rPr lang="cs-CZ" sz="1200" dirty="0"/>
              <a:t>stavu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95B1713-0C6A-6A6A-9965-EBFD716A0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27" y="3180522"/>
            <a:ext cx="8272943" cy="249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61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4EE6475-D181-126D-2AD5-52DDCE240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402" y="236551"/>
            <a:ext cx="8513197" cy="638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435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9536" y="47667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Galileo Galilei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91544" y="846005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Zákonitosti volného pádu jako první zkoumal a experimentálně stanovil začátkem 17. století Galileo Galilei. Zjistil, že všechna tělesa padají na určitém místě Země se stejným zrychlením g a pokud na ně nepůsobí jiná síla (odporová síla prostředí apod.) padají stejnou rychlostí.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879977" y="2191124"/>
            <a:ext cx="38080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Galileo Galilei byl toskánský astronom, filosof a fyzik těsně spjatý s vědeckou revolucí. Mezi jeho úspěchy řadíme vylepšení dalekohledu, rozmanitá astronomická pozorování, první z Newtonových zákonů pohybu a účinnou podporu Koperníkova systému. Často je uváděn jako „otec moderní astronomie“, „otec moderní fyziky“ a dokonce „otec vědy“. </a:t>
            </a:r>
          </a:p>
          <a:p>
            <a:endParaRPr lang="cs-CZ" dirty="0"/>
          </a:p>
          <a:p>
            <a:r>
              <a:rPr lang="cs-CZ" sz="1400" b="1" dirty="0"/>
              <a:t>Narození</a:t>
            </a:r>
            <a:r>
              <a:rPr lang="cs-CZ" sz="1400" dirty="0"/>
              <a:t>15. 2. 1564, Pisa, Itálie</a:t>
            </a:r>
          </a:p>
          <a:p>
            <a:r>
              <a:rPr lang="cs-CZ" sz="1400" b="1" dirty="0"/>
              <a:t>Úmrtí</a:t>
            </a:r>
            <a:r>
              <a:rPr lang="cs-CZ" sz="1400" dirty="0"/>
              <a:t>8. 1. 1642 (77 let), Arcetri, Itálie</a:t>
            </a:r>
          </a:p>
          <a:p>
            <a:r>
              <a:rPr lang="cs-CZ" sz="1400" b="1" dirty="0"/>
              <a:t>Děti  </a:t>
            </a:r>
            <a:r>
              <a:rPr lang="cs-CZ" sz="1400" dirty="0"/>
              <a:t>Maria </a:t>
            </a:r>
            <a:r>
              <a:rPr lang="cs-CZ" sz="1400" dirty="0" err="1"/>
              <a:t>Celeste</a:t>
            </a:r>
            <a:r>
              <a:rPr lang="cs-CZ" sz="1400" dirty="0"/>
              <a:t>, Vincenzo Gamba</a:t>
            </a:r>
          </a:p>
          <a:p>
            <a:r>
              <a:rPr lang="cs-CZ" sz="1400" b="1" dirty="0"/>
              <a:t>Sourozenci  </a:t>
            </a:r>
            <a:r>
              <a:rPr lang="cs-CZ" sz="1400" dirty="0" err="1"/>
              <a:t>Michelagnolo</a:t>
            </a:r>
            <a:r>
              <a:rPr lang="cs-CZ" sz="1400" dirty="0"/>
              <a:t> Galilei</a:t>
            </a:r>
          </a:p>
          <a:p>
            <a:r>
              <a:rPr lang="cs-CZ" sz="1400" b="1" dirty="0"/>
              <a:t>Rodiče  </a:t>
            </a:r>
            <a:r>
              <a:rPr lang="cs-CZ" sz="1400" dirty="0"/>
              <a:t>Giulia </a:t>
            </a:r>
            <a:r>
              <a:rPr lang="cs-CZ" sz="1400" dirty="0" err="1"/>
              <a:t>Ammannati</a:t>
            </a:r>
            <a:r>
              <a:rPr lang="cs-CZ" sz="1400" dirty="0"/>
              <a:t>, Vincenzo Galilei</a:t>
            </a:r>
          </a:p>
        </p:txBody>
      </p:sp>
      <p:pic>
        <p:nvPicPr>
          <p:cNvPr id="5122" name="Picture 2" descr="Soubor:Galileo Galilei 2.jpg – Wikiped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2089296"/>
            <a:ext cx="2784980" cy="352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99956" y="61653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118248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65A63D5-E9F6-62CC-FC3B-7C0FB937A2DA}"/>
                  </a:ext>
                </a:extLst>
              </p:cNvPr>
              <p:cNvSpPr txBox="1"/>
              <p:nvPr/>
            </p:nvSpPr>
            <p:spPr>
              <a:xfrm>
                <a:off x="1746655" y="111958"/>
                <a:ext cx="8657471" cy="541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dirty="0"/>
                  <a:t>Výpočet velikosti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sz="1350" dirty="0"/>
                  <a:t> na padesáté rovnoběžce a velikosti úhlu </a:t>
                </a:r>
                <a14:m>
                  <m:oMath xmlns:m="http://schemas.openxmlformats.org/officeDocument/2006/math">
                    <m:r>
                      <a:rPr lang="cs-CZ" sz="13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sz="1350" dirty="0"/>
                  <a:t>, který svírá tato síla se směrem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sz="1350" dirty="0"/>
                  <a:t>.</a:t>
                </a:r>
              </a:p>
              <a:p>
                <a:r>
                  <a:rPr lang="cs-CZ" sz="1350" dirty="0"/>
                  <a:t>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sz="1350" dirty="0"/>
                  <a:t> má podle Newtonova gravitačního zákona hodnotu 684 N.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65A63D5-E9F6-62CC-FC3B-7C0FB937A2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6655" y="111958"/>
                <a:ext cx="8657471" cy="541430"/>
              </a:xfrm>
              <a:prstGeom prst="rect">
                <a:avLst/>
              </a:prstGeom>
              <a:blipFill>
                <a:blip r:embed="rId2"/>
                <a:stretch>
                  <a:fillRect l="-211" r="-141" b="-78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03993595-84CE-C557-848D-62DC5558AC80}"/>
              </a:ext>
            </a:extLst>
          </p:cNvPr>
          <p:cNvCxnSpPr>
            <a:cxnSpLocks/>
            <a:stCxn id="19" idx="6"/>
          </p:cNvCxnSpPr>
          <p:nvPr/>
        </p:nvCxnSpPr>
        <p:spPr>
          <a:xfrm flipV="1">
            <a:off x="3758135" y="2354436"/>
            <a:ext cx="2178411" cy="7015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F59110E7-5271-E12E-9C9E-D78B18E04F82}"/>
                  </a:ext>
                </a:extLst>
              </p:cNvPr>
              <p:cNvSpPr txBox="1"/>
              <p:nvPr/>
            </p:nvSpPr>
            <p:spPr>
              <a:xfrm>
                <a:off x="5936546" y="2989649"/>
                <a:ext cx="503317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b="1" dirty="0"/>
                  <a:t>Výpočet velikosti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  <m:r>
                      <a:rPr lang="cs-CZ" sz="135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350" b="1" dirty="0"/>
                  <a:t>- použijeme kosinovou větu:</a:t>
                </a:r>
              </a:p>
              <a:p>
                <a:endParaRPr lang="cs-CZ" sz="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𝑎𝑏</m:t>
                      </m:r>
                      <m:r>
                        <a:rPr lang="cs-CZ" sz="1350" i="1">
                          <a:latin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</m:func>
                    </m:oMath>
                  </m:oMathPara>
                </a14:m>
                <a:endParaRPr lang="cs-CZ" sz="1350" dirty="0"/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684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1,52</m:t>
                          </m:r>
                        </m:e>
                        <m:sup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350" i="1">
                          <a:latin typeface="Cambria Math" panose="02040503050406030204" pitchFamily="18" charset="0"/>
                        </a:rPr>
                        <m:t>−2 . 684 . 1,52 . </m:t>
                      </m:r>
                      <m:func>
                        <m:func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sSup>
                            <m:sSup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</m:e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func>
                    </m:oMath>
                  </m:oMathPara>
                </a14:m>
                <a:endParaRPr lang="cs-CZ" sz="1350" dirty="0"/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𝒄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𝟔𝟖𝟐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sz="1350" b="1" i="1">
                          <a:latin typeface="Cambria Math" panose="02040503050406030204" pitchFamily="18" charset="0"/>
                        </a:rPr>
                        <m:t>        →        </m:t>
                      </m:r>
                      <m:sSub>
                        <m:sSubPr>
                          <m:ctrlP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𝟔𝟖𝟐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sz="135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</m:oMath>
                  </m:oMathPara>
                </a14:m>
                <a:endParaRPr lang="cs-CZ" sz="1350" b="1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F59110E7-5271-E12E-9C9E-D78B18E04F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6546" y="2989649"/>
                <a:ext cx="5033176" cy="1200329"/>
              </a:xfrm>
              <a:prstGeom prst="rect">
                <a:avLst/>
              </a:prstGeom>
              <a:blipFill>
                <a:blip r:embed="rId3"/>
                <a:stretch>
                  <a:fillRect l="-364" t="-5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D55F62B1-78CC-58F8-0A86-5219DF5950E0}"/>
              </a:ext>
            </a:extLst>
          </p:cNvPr>
          <p:cNvCxnSpPr>
            <a:cxnSpLocks/>
          </p:cNvCxnSpPr>
          <p:nvPr/>
        </p:nvCxnSpPr>
        <p:spPr>
          <a:xfrm flipH="1">
            <a:off x="6096000" y="1132737"/>
            <a:ext cx="1156211" cy="13775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00E041AF-B32C-4FD2-7C3F-773E64FB44FB}"/>
              </a:ext>
            </a:extLst>
          </p:cNvPr>
          <p:cNvCxnSpPr>
            <a:cxnSpLocks/>
          </p:cNvCxnSpPr>
          <p:nvPr/>
        </p:nvCxnSpPr>
        <p:spPr>
          <a:xfrm flipH="1">
            <a:off x="6858970" y="1144663"/>
            <a:ext cx="393240" cy="1341784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31E7DCE9-E510-F43D-7F3D-28961F134B16}"/>
              </a:ext>
            </a:extLst>
          </p:cNvPr>
          <p:cNvCxnSpPr>
            <a:cxnSpLocks/>
          </p:cNvCxnSpPr>
          <p:nvPr/>
        </p:nvCxnSpPr>
        <p:spPr>
          <a:xfrm>
            <a:off x="7252211" y="1138699"/>
            <a:ext cx="76402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FA7EE573-33F0-BC4F-1696-4E870E3B2736}"/>
              </a:ext>
            </a:extLst>
          </p:cNvPr>
          <p:cNvCxnSpPr/>
          <p:nvPr/>
        </p:nvCxnSpPr>
        <p:spPr>
          <a:xfrm>
            <a:off x="6106519" y="2498372"/>
            <a:ext cx="11456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CBD606-C463-CC88-1B35-412594A59A37}"/>
              </a:ext>
            </a:extLst>
          </p:cNvPr>
          <p:cNvCxnSpPr>
            <a:cxnSpLocks/>
          </p:cNvCxnSpPr>
          <p:nvPr/>
        </p:nvCxnSpPr>
        <p:spPr>
          <a:xfrm flipH="1">
            <a:off x="6679365" y="1079066"/>
            <a:ext cx="1372097" cy="1631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969F596-DEEE-BD03-DE9A-310FC627C081}"/>
                  </a:ext>
                </a:extLst>
              </p:cNvPr>
              <p:cNvSpPr txBox="1"/>
              <p:nvPr/>
            </p:nvSpPr>
            <p:spPr>
              <a:xfrm>
                <a:off x="6220529" y="2273503"/>
                <a:ext cx="214685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05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050" i="1">
                              <a:latin typeface="Cambria Math" panose="02040503050406030204" pitchFamily="18" charset="0"/>
                            </a:rPr>
                            <m:t>50</m:t>
                          </m:r>
                        </m:e>
                        <m:sup>
                          <m:r>
                            <a:rPr lang="cs-CZ" sz="1050" i="1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1050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969F596-DEEE-BD03-DE9A-310FC627C0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0529" y="2273503"/>
                <a:ext cx="214685" cy="253916"/>
              </a:xfrm>
              <a:prstGeom prst="rect">
                <a:avLst/>
              </a:prstGeom>
              <a:blipFill>
                <a:blip r:embed="rId4"/>
                <a:stretch>
                  <a:fillRect r="-5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64845BF9-790F-5972-BEBC-EBC462D48D08}"/>
                  </a:ext>
                </a:extLst>
              </p:cNvPr>
              <p:cNvSpPr txBox="1"/>
              <p:nvPr/>
            </p:nvSpPr>
            <p:spPr>
              <a:xfrm>
                <a:off x="5735960" y="1715045"/>
                <a:ext cx="969645" cy="267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05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105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050" i="1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sz="1050" dirty="0"/>
              </a:p>
            </p:txBody>
          </p:sp>
        </mc:Choice>
        <mc:Fallback xmlns="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64845BF9-790F-5972-BEBC-EBC462D48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1715045"/>
                <a:ext cx="969645" cy="26706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60780D27-4CB5-E5C6-6364-4F93774BA795}"/>
                  </a:ext>
                </a:extLst>
              </p:cNvPr>
              <p:cNvSpPr txBox="1"/>
              <p:nvPr/>
            </p:nvSpPr>
            <p:spPr>
              <a:xfrm>
                <a:off x="6271533" y="2516261"/>
                <a:ext cx="460243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50" i="1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sz="1050" dirty="0"/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60780D27-4CB5-E5C6-6364-4F93774BA7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533" y="2516261"/>
                <a:ext cx="460243" cy="25391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3AB61E50-2B72-9818-8ABA-C99694CA605C}"/>
                  </a:ext>
                </a:extLst>
              </p:cNvPr>
              <p:cNvSpPr txBox="1"/>
              <p:nvPr/>
            </p:nvSpPr>
            <p:spPr>
              <a:xfrm>
                <a:off x="7038547" y="1671114"/>
                <a:ext cx="643990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05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05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050" i="1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cs-CZ" sz="1050" dirty="0"/>
              </a:p>
            </p:txBody>
          </p:sp>
        </mc:Choice>
        <mc:Fallback xmlns="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3AB61E50-2B72-9818-8ABA-C99694CA60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547" y="1671114"/>
                <a:ext cx="643990" cy="25391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0F1BC7B9-244D-079A-F0CC-AEEE870166E6}"/>
                  </a:ext>
                </a:extLst>
              </p:cNvPr>
              <p:cNvSpPr txBox="1"/>
              <p:nvPr/>
            </p:nvSpPr>
            <p:spPr>
              <a:xfrm>
                <a:off x="6890823" y="1421799"/>
                <a:ext cx="196796" cy="3000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</m:oMath>
                  </m:oMathPara>
                </a14:m>
                <a:endParaRPr lang="cs-CZ" sz="1350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0F1BC7B9-244D-079A-F0CC-AEEE870166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823" y="1421799"/>
                <a:ext cx="196796" cy="300082"/>
              </a:xfrm>
              <a:prstGeom prst="rect">
                <a:avLst/>
              </a:prstGeom>
              <a:blipFill>
                <a:blip r:embed="rId8"/>
                <a:stretch>
                  <a:fillRect r="-39394" b="-81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D34711FE-D7D5-657A-DB35-951F74E04E77}"/>
                  </a:ext>
                </a:extLst>
              </p:cNvPr>
              <p:cNvSpPr txBox="1"/>
              <p:nvPr/>
            </p:nvSpPr>
            <p:spPr>
              <a:xfrm>
                <a:off x="5545938" y="4305222"/>
                <a:ext cx="5814391" cy="1757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350" b="1" dirty="0"/>
                  <a:t>Výpočet odchylky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sz="1350" b="1" dirty="0"/>
                  <a:t> od síly gravitační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35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350" b="1" i="1">
                            <a:latin typeface="Cambria Math" panose="02040503050406030204" pitchFamily="18" charset="0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sz="1350" b="1" dirty="0"/>
                  <a:t> - použijeme sinovou větu</a:t>
                </a:r>
              </a:p>
              <a:p>
                <a:pPr algn="ctr"/>
                <a:r>
                  <a:rPr lang="cs-CZ" sz="1350" b="1" dirty="0"/>
                  <a:t>(výpočet úhlu </a:t>
                </a:r>
                <a14:m>
                  <m:oMath xmlns:m="http://schemas.openxmlformats.org/officeDocument/2006/math">
                    <m:r>
                      <a:rPr lang="cs-CZ" sz="135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</m:oMath>
                </a14:m>
                <a:r>
                  <a:rPr lang="cs-CZ" sz="1350" b="1" dirty="0"/>
                  <a:t>)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35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sSup>
                                <m:sSupPr>
                                  <m:ctrlP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  <m:t>50</m:t>
                                  </m:r>
                                </m:e>
                                <m:sup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p>
                              </m:sSup>
                            </m:e>
                          </m:func>
                        </m:num>
                        <m:den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r>
                        <a:rPr lang="cs-CZ" sz="135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135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35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</m:func>
                        </m:num>
                        <m:den>
                          <m:r>
                            <a:rPr lang="cs-CZ" sz="1350" i="1"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  <m:r>
                        <a:rPr lang="cs-CZ" sz="1350" i="1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func>
                        <m:func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func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135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sSup>
                                <m:sSupPr>
                                  <m:ctrlP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50</m:t>
                                  </m:r>
                                </m:e>
                                <m:sup>
                                  <m:r>
                                    <a:rPr lang="cs-CZ" sz="135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p>
                              </m:sSup>
                            </m:e>
                          </m:func>
                        </m:num>
                        <m:den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→   </m:t>
                      </m:r>
                      <m:func>
                        <m:funcPr>
                          <m:ctrlP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35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0,766</m:t>
                              </m:r>
                            </m:num>
                            <m:den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682,5</m:t>
                              </m:r>
                            </m:den>
                          </m:f>
                          <m:r>
                            <a:rPr lang="cs-CZ" sz="135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∙1,52=1,7 . </m:t>
                          </m:r>
                          <m:sSup>
                            <m:sSupPr>
                              <m:ctrlP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135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e>
                      </m:func>
                      <m:r>
                        <a:rPr lang="cs-CZ" sz="135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sz="1350" dirty="0"/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𝜷</m:t>
                      </m:r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e>
                        <m:sup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p>
                      </m:sSup>
                      <m:r>
                        <a:rPr lang="cs-CZ" sz="135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e>
                        <m:sup>
                          <m:r>
                            <a:rPr lang="cs-CZ" sz="135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1350" b="1" dirty="0"/>
              </a:p>
            </p:txBody>
          </p:sp>
        </mc:Choice>
        <mc:Fallback xmlns="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D34711FE-D7D5-657A-DB35-951F74E04E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5938" y="4305222"/>
                <a:ext cx="5814391" cy="1757661"/>
              </a:xfrm>
              <a:prstGeom prst="rect">
                <a:avLst/>
              </a:prstGeom>
              <a:blipFill>
                <a:blip r:embed="rId9"/>
                <a:stretch>
                  <a:fillRect l="-314" b="-3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>
            <a:extLst>
              <a:ext uri="{FF2B5EF4-FFF2-40B4-BE49-F238E27FC236}">
                <a16:creationId xmlns:a16="http://schemas.microsoft.com/office/drawing/2014/main" id="{816C3FA0-54CA-C0C7-47FD-EBCF4BAE11B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6" y="273360"/>
            <a:ext cx="1333900" cy="1333900"/>
          </a:xfrm>
          <a:prstGeom prst="rect">
            <a:avLst/>
          </a:prstGeom>
        </p:spPr>
      </p:pic>
      <p:grpSp>
        <p:nvGrpSpPr>
          <p:cNvPr id="6" name="Skupina 5">
            <a:extLst>
              <a:ext uri="{FF2B5EF4-FFF2-40B4-BE49-F238E27FC236}">
                <a16:creationId xmlns:a16="http://schemas.microsoft.com/office/drawing/2014/main" id="{1982B453-CA78-F8CA-552B-E269CF2A052D}"/>
              </a:ext>
            </a:extLst>
          </p:cNvPr>
          <p:cNvGrpSpPr/>
          <p:nvPr/>
        </p:nvGrpSpPr>
        <p:grpSpPr>
          <a:xfrm>
            <a:off x="412975" y="1718808"/>
            <a:ext cx="4176181" cy="3858164"/>
            <a:chOff x="412975" y="1718808"/>
            <a:chExt cx="4176181" cy="3858164"/>
          </a:xfrm>
        </p:grpSpPr>
        <p:grpSp>
          <p:nvGrpSpPr>
            <p:cNvPr id="5" name="Skupina 4">
              <a:extLst>
                <a:ext uri="{FF2B5EF4-FFF2-40B4-BE49-F238E27FC236}">
                  <a16:creationId xmlns:a16="http://schemas.microsoft.com/office/drawing/2014/main" id="{52ED8D6C-E5A7-AF97-28ED-2EDCA1E7DDF7}"/>
                </a:ext>
              </a:extLst>
            </p:cNvPr>
            <p:cNvGrpSpPr/>
            <p:nvPr/>
          </p:nvGrpSpPr>
          <p:grpSpPr>
            <a:xfrm>
              <a:off x="412975" y="1718808"/>
              <a:ext cx="3422334" cy="3858164"/>
              <a:chOff x="1643270" y="1607260"/>
              <a:chExt cx="3422334" cy="3858164"/>
            </a:xfrm>
          </p:grpSpPr>
          <p:grpSp>
            <p:nvGrpSpPr>
              <p:cNvPr id="4" name="Skupina 3">
                <a:extLst>
                  <a:ext uri="{FF2B5EF4-FFF2-40B4-BE49-F238E27FC236}">
                    <a16:creationId xmlns:a16="http://schemas.microsoft.com/office/drawing/2014/main" id="{3BBD6A42-EC6A-2CF8-23CA-5A02A430E6DB}"/>
                  </a:ext>
                </a:extLst>
              </p:cNvPr>
              <p:cNvGrpSpPr/>
              <p:nvPr/>
            </p:nvGrpSpPr>
            <p:grpSpPr>
              <a:xfrm>
                <a:off x="1643270" y="1607260"/>
                <a:ext cx="3422334" cy="3858164"/>
                <a:chOff x="1643270" y="1607260"/>
                <a:chExt cx="3422334" cy="3858164"/>
              </a:xfrm>
            </p:grpSpPr>
            <p:pic>
              <p:nvPicPr>
                <p:cNvPr id="7" name="Obrázek 6">
                  <a:extLst>
                    <a:ext uri="{FF2B5EF4-FFF2-40B4-BE49-F238E27FC236}">
                      <a16:creationId xmlns:a16="http://schemas.microsoft.com/office/drawing/2014/main" id="{67B3931D-54A0-8B6C-47E6-706A7E05B38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BEBA8EAE-BF5A-486C-A8C5-ECC9F3942E4B}">
                      <a14:imgProps xmlns:a14="http://schemas.microsoft.com/office/drawing/2010/main">
                        <a14:imgLayer r:embed="rId12">
                          <a14:imgEffect>
                            <a14:sharpenSoften amount="50000"/>
                          </a14:imgEffect>
                          <a14:imgEffect>
                            <a14:brightnessContrast bright="2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43270" y="1607260"/>
                  <a:ext cx="3422334" cy="3858164"/>
                </a:xfrm>
                <a:prstGeom prst="rect">
                  <a:avLst/>
                </a:prstGeom>
              </p:spPr>
            </p:pic>
            <p:cxnSp>
              <p:nvCxnSpPr>
                <p:cNvPr id="9" name="Přímá spojnice se šipkou 8">
                  <a:extLst>
                    <a:ext uri="{FF2B5EF4-FFF2-40B4-BE49-F238E27FC236}">
                      <a16:creationId xmlns:a16="http://schemas.microsoft.com/office/drawing/2014/main" id="{4742CC47-28DD-CD5A-2056-471CFD2CA7F6}"/>
                    </a:ext>
                  </a:extLst>
                </p:cNvPr>
                <p:cNvCxnSpPr/>
                <p:nvPr/>
              </p:nvCxnSpPr>
              <p:spPr>
                <a:xfrm flipH="1">
                  <a:off x="3646998" y="2407755"/>
                  <a:ext cx="673874" cy="793143"/>
                </a:xfrm>
                <a:prstGeom prst="straightConnector1">
                  <a:avLst/>
                </a:prstGeom>
                <a:ln w="38100"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Přímá spojnice se šipkou 10">
                  <a:extLst>
                    <a:ext uri="{FF2B5EF4-FFF2-40B4-BE49-F238E27FC236}">
                      <a16:creationId xmlns:a16="http://schemas.microsoft.com/office/drawing/2014/main" id="{091FDBB6-8377-6944-E0B3-922D0449C937}"/>
                    </a:ext>
                  </a:extLst>
                </p:cNvPr>
                <p:cNvCxnSpPr/>
                <p:nvPr/>
              </p:nvCxnSpPr>
              <p:spPr>
                <a:xfrm>
                  <a:off x="4338764" y="2407754"/>
                  <a:ext cx="351845" cy="0"/>
                </a:xfrm>
                <a:prstGeom prst="straightConnector1">
                  <a:avLst/>
                </a:prstGeom>
                <a:ln w="38100"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Ovál 18">
                <a:extLst>
                  <a:ext uri="{FF2B5EF4-FFF2-40B4-BE49-F238E27FC236}">
                    <a16:creationId xmlns:a16="http://schemas.microsoft.com/office/drawing/2014/main" id="{FA9B1389-BB1D-C710-56AB-2825109EEDF7}"/>
                  </a:ext>
                </a:extLst>
              </p:cNvPr>
              <p:cNvSpPr/>
              <p:nvPr/>
            </p:nvSpPr>
            <p:spPr>
              <a:xfrm>
                <a:off x="3008556" y="1978385"/>
                <a:ext cx="1979875" cy="1932167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35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FB13EDB8-6CC1-5515-DDA6-C220EE16618C}"/>
                    </a:ext>
                  </a:extLst>
                </p:cNvPr>
                <p:cNvSpPr txBox="1"/>
                <p:nvPr/>
              </p:nvSpPr>
              <p:spPr>
                <a:xfrm>
                  <a:off x="3498202" y="2356917"/>
                  <a:ext cx="1090954" cy="3000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3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=1,52 </m:t>
                        </m:r>
                        <m:r>
                          <m:rPr>
                            <m:sty m:val="p"/>
                          </m:rPr>
                          <a:rPr lang="cs-CZ" sz="1350">
                            <a:latin typeface="Cambria Math" panose="02040503050406030204" pitchFamily="18" charset="0"/>
                          </a:rPr>
                          <m:t>N</m:t>
                        </m:r>
                      </m:oMath>
                    </m:oMathPara>
                  </a14:m>
                  <a:endParaRPr lang="cs-CZ" sz="135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FB13EDB8-6CC1-5515-DDA6-C220EE16618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98202" y="2356917"/>
                  <a:ext cx="1090954" cy="300082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AB36C7CF-88D8-3F01-85A7-90C5ECB2F6C0}"/>
                    </a:ext>
                  </a:extLst>
                </p:cNvPr>
                <p:cNvSpPr txBox="1"/>
                <p:nvPr/>
              </p:nvSpPr>
              <p:spPr>
                <a:xfrm>
                  <a:off x="2532819" y="3037415"/>
                  <a:ext cx="1054051" cy="3168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35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350" i="1">
                                <a:latin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  <m:r>
                          <a:rPr lang="cs-CZ" sz="1350" i="1">
                            <a:latin typeface="Cambria Math" panose="02040503050406030204" pitchFamily="18" charset="0"/>
                          </a:rPr>
                          <m:t>=684 </m:t>
                        </m:r>
                        <m:r>
                          <m:rPr>
                            <m:sty m:val="p"/>
                          </m:rPr>
                          <a:rPr lang="cs-CZ" sz="1350">
                            <a:latin typeface="Cambria Math" panose="02040503050406030204" pitchFamily="18" charset="0"/>
                          </a:rPr>
                          <m:t>N</m:t>
                        </m:r>
                      </m:oMath>
                    </m:oMathPara>
                  </a14:m>
                  <a:endParaRPr lang="cs-CZ" sz="1350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AB36C7CF-88D8-3F01-85A7-90C5ECB2F6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2819" y="3037415"/>
                  <a:ext cx="1054051" cy="316882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08A3216-2F07-0E50-4A0B-7739E037D8B0}"/>
                  </a:ext>
                </a:extLst>
              </p:cNvPr>
              <p:cNvSpPr txBox="1"/>
              <p:nvPr/>
            </p:nvSpPr>
            <p:spPr>
              <a:xfrm>
                <a:off x="7365413" y="839024"/>
                <a:ext cx="650827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05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05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05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050" i="1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sz="105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08A3216-2F07-0E50-4A0B-7739E037D8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5413" y="839024"/>
                <a:ext cx="650827" cy="25391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Obrázek 13">
            <a:hlinkClick r:id="rId16" action="ppaction://hlinksldjump"/>
            <a:extLst>
              <a:ext uri="{FF2B5EF4-FFF2-40B4-BE49-F238E27FC236}">
                <a16:creationId xmlns:a16="http://schemas.microsoft.com/office/drawing/2014/main" id="{55B1FEC4-1ECC-BE60-BA17-1320218623C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568" y="5949280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78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788927F-2AE5-D4AA-A727-EB5F994F86EF}"/>
              </a:ext>
            </a:extLst>
          </p:cNvPr>
          <p:cNvSpPr txBox="1"/>
          <p:nvPr/>
        </p:nvSpPr>
        <p:spPr>
          <a:xfrm>
            <a:off x="310101" y="294198"/>
            <a:ext cx="2162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Gravitační zrychlení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06BDC7B-C01C-B2E4-6EBB-5D89342D6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41" t="4972" r="9071" b="8145"/>
          <a:stretch/>
        </p:blipFill>
        <p:spPr>
          <a:xfrm>
            <a:off x="310101" y="850789"/>
            <a:ext cx="3419061" cy="34508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B67BF7B-1645-3D78-5021-CECDDF79877A}"/>
                  </a:ext>
                </a:extLst>
              </p:cNvPr>
              <p:cNvSpPr txBox="1"/>
              <p:nvPr/>
            </p:nvSpPr>
            <p:spPr>
              <a:xfrm>
                <a:off x="4071068" y="257791"/>
                <a:ext cx="7712766" cy="43572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těleso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, nacházející se ve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od středu Země, kterou považujeme za sféricky symetrickou kouli o poloměru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a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působí Země podle gravitačního zákona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o velikosti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 druhého Newtonova pohybového zákona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víme, že síla  uděluje tělesu zrychlení. Zrychlení, které uděluje tělesu o hmotnosti m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. Velikost gravitační síly lze tedy také vyjádřit vztahem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Porovnáním pravých stran rovnic dostaneme pro velikost gravitačního zrychlení vztah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B67BF7B-1645-3D78-5021-CECDDF7987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068" y="257791"/>
                <a:ext cx="7712766" cy="4357283"/>
              </a:xfrm>
              <a:prstGeom prst="rect">
                <a:avLst/>
              </a:prstGeom>
              <a:blipFill>
                <a:blip r:embed="rId4"/>
                <a:stretch>
                  <a:fillRect l="-711" t="-699" r="-1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F8E00AC-D268-B9DB-4060-A18AC7215971}"/>
                  </a:ext>
                </a:extLst>
              </p:cNvPr>
              <p:cNvSpPr txBox="1"/>
              <p:nvPr/>
            </p:nvSpPr>
            <p:spPr>
              <a:xfrm>
                <a:off x="9287123" y="3996187"/>
                <a:ext cx="1492858" cy="61093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F8E00AC-D268-B9DB-4060-A18AC7215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7123" y="3996187"/>
                <a:ext cx="1492858" cy="6109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2A6CE9E-B2E8-213F-D2E8-12BEE8871EC1}"/>
                  </a:ext>
                </a:extLst>
              </p:cNvPr>
              <p:cNvSpPr txBox="1"/>
              <p:nvPr/>
            </p:nvSpPr>
            <p:spPr>
              <a:xfrm>
                <a:off x="310101" y="4726425"/>
                <a:ext cx="11418074" cy="1931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vyplývá, že velikost gravitačního zrychlení, které uděluje tělesu gravitační síla Země, je </a:t>
                </a:r>
                <a:r>
                  <a:rPr lang="cs-CZ" b="1" dirty="0"/>
                  <a:t>nepřímo úměrná druhé mocnině jeho vzdálenosti od středu Země</a:t>
                </a:r>
                <a:r>
                  <a:rPr lang="cs-CZ" dirty="0"/>
                  <a:t>. Velikost gravitačního zrychlení se s rostoucí nadmořskou výškou zmenšuje. Největší hodnotu má 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. Ze vztahu též vyplývá, že gravitační zrychlení nezávisí na hmotnosti tělesa padajícího k povrchu Země. Pro hmotnost Země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5,98 . 10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6,38 . 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6,67 . 10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𝒈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Nesmíme zaměnit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 za zrychlení tíhové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2A6CE9E-B2E8-213F-D2E8-12BEE8871E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1" y="4726425"/>
                <a:ext cx="11418074" cy="1931811"/>
              </a:xfrm>
              <a:prstGeom prst="rect">
                <a:avLst/>
              </a:prstGeom>
              <a:blipFill>
                <a:blip r:embed="rId6"/>
                <a:stretch>
                  <a:fillRect l="-481" t="-1577" b="-34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hlinkClick r:id="rId7" action="ppaction://hlinksldjump"/>
            <a:extLst>
              <a:ext uri="{FF2B5EF4-FFF2-40B4-BE49-F238E27FC236}">
                <a16:creationId xmlns:a16="http://schemas.microsoft.com/office/drawing/2014/main" id="{09200C8F-4731-9C2F-3A41-6F59199F9B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6082183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7749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2276</TotalTime>
  <Words>774</Words>
  <Application>Microsoft Office PowerPoint</Application>
  <PresentationFormat>Širokoúhlá obrazovka</PresentationFormat>
  <Paragraphs>221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Cambria Math</vt:lpstr>
      <vt:lpstr>Wingdings</vt:lpstr>
      <vt:lpstr>Motiv sady Office</vt:lpstr>
      <vt:lpstr>Tíhové pole Země (Fyz51)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Volný pád</dc:title>
  <dc:creator>test</dc:creator>
  <cp:lastModifiedBy>KAREL SIXL</cp:lastModifiedBy>
  <cp:revision>107</cp:revision>
  <dcterms:created xsi:type="dcterms:W3CDTF">2022-10-08T13:17:37Z</dcterms:created>
  <dcterms:modified xsi:type="dcterms:W3CDTF">2026-01-29T10:07:05Z</dcterms:modified>
</cp:coreProperties>
</file>