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B4064-BA83-400F-AFEF-6529E812450F}" type="datetimeFigureOut">
              <a:rPr lang="cs-CZ" smtClean="0"/>
              <a:pPr/>
              <a:t>3.7.2017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1783002-E12F-410C-AFD4-18881275089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32EB4064-BA83-400F-AFEF-6529E812450F}" type="datetimeFigureOut">
              <a:rPr lang="cs-CZ" smtClean="0"/>
              <a:pPr/>
              <a:t>3.7.2017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11783002-E12F-410C-AFD4-18881275089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B4064-BA83-400F-AFEF-6529E812450F}" type="datetimeFigureOut">
              <a:rPr lang="cs-CZ" smtClean="0"/>
              <a:pPr/>
              <a:t>3.7.2017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83002-E12F-410C-AFD4-18881275089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B4064-BA83-400F-AFEF-6529E812450F}" type="datetimeFigureOut">
              <a:rPr lang="cs-CZ" smtClean="0"/>
              <a:pPr/>
              <a:t>3.7.2017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83002-E12F-410C-AFD4-18881275089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83002-E12F-410C-AFD4-18881275089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B4064-BA83-400F-AFEF-6529E812450F}" type="datetimeFigureOut">
              <a:rPr lang="cs-CZ" smtClean="0"/>
              <a:pPr/>
              <a:t>3.7.2017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B4064-BA83-400F-AFEF-6529E812450F}" type="datetimeFigureOut">
              <a:rPr lang="cs-CZ" smtClean="0"/>
              <a:pPr/>
              <a:t>3.7.2017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83002-E12F-410C-AFD4-18881275089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B4064-BA83-400F-AFEF-6529E812450F}" type="datetimeFigureOut">
              <a:rPr lang="cs-CZ" smtClean="0"/>
              <a:pPr/>
              <a:t>3.7.2017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83002-E12F-410C-AFD4-1888127508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32EB4064-BA83-400F-AFEF-6529E812450F}" type="datetimeFigureOut">
              <a:rPr lang="cs-CZ" smtClean="0"/>
              <a:pPr/>
              <a:t>3.7.2017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1783002-E12F-410C-AFD4-18881275089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B4064-BA83-400F-AFEF-6529E812450F}" type="datetimeFigureOut">
              <a:rPr lang="cs-CZ" smtClean="0"/>
              <a:pPr/>
              <a:t>3.7.2017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1783002-E12F-410C-AFD4-18881275089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B4064-BA83-400F-AFEF-6529E812450F}" type="datetimeFigureOut">
              <a:rPr lang="cs-CZ" smtClean="0"/>
              <a:pPr/>
              <a:t>3.7.2017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83002-E12F-410C-AFD4-1888127508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B4064-BA83-400F-AFEF-6529E812450F}" type="datetimeFigureOut">
              <a:rPr lang="cs-CZ" smtClean="0"/>
              <a:pPr/>
              <a:t>3.7.2017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83002-E12F-410C-AFD4-1888127508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32EB4064-BA83-400F-AFEF-6529E812450F}" type="datetimeFigureOut">
              <a:rPr lang="cs-CZ" smtClean="0"/>
              <a:pPr/>
              <a:t>3.7.2017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11783002-E12F-410C-AFD4-18881275089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STŘEDOVĚKÁ LITERATURA</a:t>
            </a:r>
            <a:endParaRPr lang="cs-CZ" b="1" dirty="0"/>
          </a:p>
        </p:txBody>
      </p:sp>
    </p:spTree>
  </p:cSld>
  <p:clrMapOvr>
    <a:masterClrMapping/>
  </p:clrMapOvr>
  <p:transition>
    <p:wedg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- datujeme ho od roku 476 n. l. (rozpad Západořímské říše) do roku 1492, kdy Kryštof Kolumbus doplul do Ameriky</a:t>
            </a:r>
          </a:p>
          <a:p>
            <a:r>
              <a:rPr lang="cs-CZ" dirty="0" smtClean="0"/>
              <a:t>Začínají vznikat literatury v národních jazycích, rozvíjí se města</a:t>
            </a:r>
          </a:p>
          <a:p>
            <a:r>
              <a:rPr lang="cs-CZ" dirty="0" smtClean="0"/>
              <a:t>Období křižáckých válek</a:t>
            </a:r>
          </a:p>
          <a:p>
            <a:r>
              <a:rPr lang="cs-CZ" dirty="0" smtClean="0"/>
              <a:t>Postupně se formuje feudalismus</a:t>
            </a:r>
          </a:p>
          <a:p>
            <a:r>
              <a:rPr lang="cs-CZ" dirty="0" smtClean="0"/>
              <a:t>Důležitost křesťanství</a:t>
            </a:r>
          </a:p>
          <a:p>
            <a:r>
              <a:rPr lang="cs-CZ" dirty="0" smtClean="0"/>
              <a:t>Tzv. trojí lid – duchovní, páni, poddaní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STŘEDOVĚK</a:t>
            </a:r>
            <a:endParaRPr lang="cs-CZ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Rozšířen v 11. – 13. století</a:t>
            </a:r>
          </a:p>
          <a:p>
            <a:r>
              <a:rPr lang="cs-CZ" dirty="0" smtClean="0"/>
              <a:t>Země západní, jižní a střední Evropy</a:t>
            </a:r>
          </a:p>
          <a:p>
            <a:r>
              <a:rPr lang="cs-CZ" dirty="0" smtClean="0"/>
              <a:t>Církevní stavby – rotundy a baziliky, kláštery</a:t>
            </a:r>
          </a:p>
          <a:p>
            <a:r>
              <a:rPr lang="cs-CZ" dirty="0" smtClean="0"/>
              <a:t>Malířství bylo chápáno jako řemeslo a nejčastěji bylo inspirováno biblickými motivy – iluminace, fresky, iniciály, knižní malby</a:t>
            </a:r>
          </a:p>
          <a:p>
            <a:r>
              <a:rPr lang="cs-CZ" dirty="0" smtClean="0"/>
              <a:t>Sochařství bylo zcela podmíněno architekturou</a:t>
            </a:r>
          </a:p>
          <a:p>
            <a:r>
              <a:rPr lang="cs-CZ" dirty="0" smtClean="0"/>
              <a:t>Převažuje duchovní hudba, vznikl gregoriánský chorál a rozvíjí se i světská hudba – tzv. trubadúři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ROMÁNSKÝ SLOH</a:t>
            </a:r>
            <a:endParaRPr lang="cs-CZ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- druhá polovina 12. století do konce 15. století</a:t>
            </a:r>
          </a:p>
          <a:p>
            <a:r>
              <a:rPr lang="cs-CZ" dirty="0" smtClean="0"/>
              <a:t>- </a:t>
            </a:r>
            <a:r>
              <a:rPr lang="cs-CZ" dirty="0" err="1" smtClean="0"/>
              <a:t>vertikalita</a:t>
            </a:r>
            <a:r>
              <a:rPr lang="cs-CZ" dirty="0" smtClean="0"/>
              <a:t>, důmyslný opěrný systém, </a:t>
            </a:r>
            <a:r>
              <a:rPr lang="cs-CZ" dirty="0" err="1" smtClean="0"/>
              <a:t>loemný</a:t>
            </a:r>
            <a:r>
              <a:rPr lang="cs-CZ" dirty="0" smtClean="0"/>
              <a:t> oblouk, křížová žebrová klenba</a:t>
            </a:r>
          </a:p>
          <a:p>
            <a:r>
              <a:rPr lang="cs-CZ" dirty="0" smtClean="0"/>
              <a:t>- katedrály – </a:t>
            </a:r>
            <a:r>
              <a:rPr lang="cs-CZ" dirty="0" err="1" smtClean="0"/>
              <a:t>Notre</a:t>
            </a:r>
            <a:r>
              <a:rPr lang="cs-CZ" dirty="0" smtClean="0"/>
              <a:t> </a:t>
            </a:r>
            <a:r>
              <a:rPr lang="cs-CZ" dirty="0" err="1" smtClean="0"/>
              <a:t>Dame</a:t>
            </a:r>
            <a:r>
              <a:rPr lang="cs-CZ" dirty="0" smtClean="0"/>
              <a:t>, v </a:t>
            </a:r>
            <a:r>
              <a:rPr lang="cs-CZ" dirty="0" err="1" smtClean="0"/>
              <a:t>Chartres</a:t>
            </a:r>
            <a:r>
              <a:rPr lang="cs-CZ" dirty="0" smtClean="0"/>
              <a:t>, kat. sv. Víta</a:t>
            </a:r>
          </a:p>
          <a:p>
            <a:r>
              <a:rPr lang="cs-CZ" dirty="0" smtClean="0"/>
              <a:t>- v sochařství nejčastěji zobrazována Panna Marie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GOTICKÝ SLOH</a:t>
            </a:r>
            <a:endParaRPr lang="cs-CZ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- anglický epos, autor neznámý, </a:t>
            </a:r>
          </a:p>
          <a:p>
            <a:r>
              <a:rPr lang="cs-CZ" dirty="0" smtClean="0"/>
              <a:t>- nepravidelný rytmus, nerýmované verše</a:t>
            </a:r>
          </a:p>
          <a:p>
            <a:r>
              <a:rPr lang="cs-CZ" dirty="0" smtClean="0"/>
              <a:t>- hrdinské činy krále </a:t>
            </a:r>
            <a:r>
              <a:rPr lang="cs-CZ" dirty="0" err="1" smtClean="0"/>
              <a:t>Beowulfa</a:t>
            </a:r>
            <a:endParaRPr lang="cs-CZ" dirty="0" smtClean="0"/>
          </a:p>
          <a:p>
            <a:r>
              <a:rPr lang="cs-CZ" dirty="0" smtClean="0"/>
              <a:t>- alegorie boje dobra se zlem</a:t>
            </a:r>
          </a:p>
          <a:p>
            <a:r>
              <a:rPr lang="cs-CZ" dirty="0" smtClean="0"/>
              <a:t>- děj na území dnešního Dánska a Švédska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smtClean="0"/>
              <a:t>BEOWULF</a:t>
            </a:r>
            <a:endParaRPr lang="cs-CZ" b="1" i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- francouzská epická skladba</a:t>
            </a:r>
          </a:p>
          <a:p>
            <a:r>
              <a:rPr lang="cs-CZ" dirty="0" smtClean="0"/>
              <a:t>-  činy rytíře Rolanda, člena skupiny krále Karla Velikého</a:t>
            </a:r>
          </a:p>
          <a:p>
            <a:r>
              <a:rPr lang="cs-CZ" dirty="0" smtClean="0"/>
              <a:t>- součást karolinského cyklu </a:t>
            </a:r>
            <a:r>
              <a:rPr lang="cs-CZ" dirty="0" err="1" smtClean="0"/>
              <a:t>chansons</a:t>
            </a:r>
            <a:r>
              <a:rPr lang="cs-CZ" dirty="0" smtClean="0"/>
              <a:t> de </a:t>
            </a:r>
            <a:r>
              <a:rPr lang="cs-CZ" dirty="0" err="1" smtClean="0"/>
              <a:t>geste</a:t>
            </a:r>
            <a:r>
              <a:rPr lang="cs-CZ" dirty="0" smtClean="0"/>
              <a:t> </a:t>
            </a:r>
          </a:p>
          <a:p>
            <a:r>
              <a:rPr lang="cs-CZ" dirty="0" smtClean="0"/>
              <a:t>-  napsána vysokým stylem – snaha o vznešenost</a:t>
            </a:r>
          </a:p>
          <a:p>
            <a:r>
              <a:rPr lang="cs-CZ" dirty="0" smtClean="0"/>
              <a:t>-  každá postava znázorňuje určitý morální postoj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smtClean="0"/>
              <a:t>PÍSEŇ O ROLANDOVI</a:t>
            </a:r>
            <a:endParaRPr lang="cs-CZ" b="1" i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- území dnešního Německa</a:t>
            </a:r>
          </a:p>
          <a:p>
            <a:r>
              <a:rPr lang="cs-CZ" dirty="0" smtClean="0"/>
              <a:t>- veršovaný epos ze 13. století</a:t>
            </a:r>
          </a:p>
          <a:p>
            <a:r>
              <a:rPr lang="cs-CZ" dirty="0" smtClean="0"/>
              <a:t>- 39 zpěvů členěných do 2379 tzv. </a:t>
            </a:r>
            <a:r>
              <a:rPr lang="cs-CZ" dirty="0" err="1" smtClean="0"/>
              <a:t>nibelundských</a:t>
            </a:r>
            <a:r>
              <a:rPr lang="cs-CZ" dirty="0" smtClean="0"/>
              <a:t> strof – čtyři dlouhé sdružené rýmované verše dělené do dvou veršů krátkých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smtClean="0"/>
              <a:t>PÍSEŇ O NIBELUNZÍCH</a:t>
            </a:r>
            <a:endParaRPr lang="cs-CZ" b="1" i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-  španělský národní epos z poloviny 12. století</a:t>
            </a:r>
          </a:p>
          <a:p>
            <a:r>
              <a:rPr lang="cs-CZ" dirty="0" smtClean="0"/>
              <a:t>-  opěvuje činy národního hrdiny </a:t>
            </a:r>
            <a:r>
              <a:rPr lang="cs-CZ" dirty="0" err="1" smtClean="0"/>
              <a:t>el</a:t>
            </a:r>
            <a:r>
              <a:rPr lang="cs-CZ" dirty="0" smtClean="0"/>
              <a:t> </a:t>
            </a:r>
            <a:r>
              <a:rPr lang="cs-CZ" dirty="0" err="1" smtClean="0"/>
              <a:t>Cida</a:t>
            </a:r>
            <a:r>
              <a:rPr lang="cs-CZ" dirty="0" smtClean="0"/>
              <a:t> – </a:t>
            </a:r>
            <a:r>
              <a:rPr lang="cs-CZ" dirty="0" err="1" smtClean="0"/>
              <a:t>Rodrigo</a:t>
            </a:r>
            <a:r>
              <a:rPr lang="cs-CZ" dirty="0" smtClean="0"/>
              <a:t> </a:t>
            </a:r>
            <a:r>
              <a:rPr lang="cs-CZ" dirty="0" err="1" smtClean="0"/>
              <a:t>Diaz</a:t>
            </a:r>
            <a:r>
              <a:rPr lang="cs-CZ" dirty="0" smtClean="0"/>
              <a:t> de </a:t>
            </a:r>
            <a:r>
              <a:rPr lang="cs-CZ" dirty="0" err="1" smtClean="0"/>
              <a:t>Vivar</a:t>
            </a:r>
            <a:endParaRPr lang="cs-CZ" dirty="0" smtClean="0"/>
          </a:p>
          <a:p>
            <a:r>
              <a:rPr lang="cs-CZ" dirty="0" smtClean="0"/>
              <a:t>- autor je neznámý</a:t>
            </a:r>
          </a:p>
          <a:p>
            <a:r>
              <a:rPr lang="cs-CZ" dirty="0" smtClean="0"/>
              <a:t>- mapuje boje proti Maurům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smtClean="0"/>
              <a:t>PÍSEŇ O CIDOVI</a:t>
            </a:r>
            <a:endParaRPr lang="cs-CZ" b="1" i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- Skandinávie – Edda</a:t>
            </a:r>
          </a:p>
          <a:p>
            <a:r>
              <a:rPr lang="cs-CZ" dirty="0" smtClean="0"/>
              <a:t> - Bretaň + </a:t>
            </a:r>
            <a:r>
              <a:rPr lang="cs-CZ" dirty="0" err="1" smtClean="0"/>
              <a:t>Cornwall</a:t>
            </a:r>
            <a:r>
              <a:rPr lang="cs-CZ" dirty="0" smtClean="0"/>
              <a:t> – Tristan a </a:t>
            </a:r>
            <a:r>
              <a:rPr lang="cs-CZ" dirty="0" err="1" smtClean="0"/>
              <a:t>Izolda</a:t>
            </a:r>
            <a:endParaRPr lang="cs-CZ" dirty="0" smtClean="0"/>
          </a:p>
          <a:p>
            <a:r>
              <a:rPr lang="cs-CZ" dirty="0" smtClean="0"/>
              <a:t> -  Rusko  - Slovo o pluku Igorově</a:t>
            </a:r>
          </a:p>
          <a:p>
            <a:r>
              <a:rPr lang="cs-CZ" dirty="0" smtClean="0"/>
              <a:t> - Finsko – </a:t>
            </a:r>
            <a:r>
              <a:rPr lang="cs-CZ" dirty="0" err="1" smtClean="0"/>
              <a:t>Kalevala</a:t>
            </a:r>
            <a:endParaRPr lang="cs-CZ" dirty="0" smtClean="0"/>
          </a:p>
          <a:p>
            <a:r>
              <a:rPr lang="cs-CZ" dirty="0" smtClean="0"/>
              <a:t> -  Estonsko -  </a:t>
            </a:r>
            <a:r>
              <a:rPr lang="cs-CZ" dirty="0" err="1" smtClean="0"/>
              <a:t>Kalevipoeg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smtClean="0"/>
              <a:t>DALŠÍ NÁRODNÍ TEXTY</a:t>
            </a:r>
            <a:endParaRPr lang="cs-CZ" b="1" i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53</TotalTime>
  <Words>347</Words>
  <Application>Microsoft Office PowerPoint</Application>
  <PresentationFormat>Předvádění na obrazovce (4:3)</PresentationFormat>
  <Paragraphs>47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Papír</vt:lpstr>
      <vt:lpstr>STŘEDOVĚKÁ LITERATURA</vt:lpstr>
      <vt:lpstr>STŘEDOVĚK</vt:lpstr>
      <vt:lpstr>ROMÁNSKÝ SLOH</vt:lpstr>
      <vt:lpstr>GOTICKÝ SLOH</vt:lpstr>
      <vt:lpstr>BEOWULF</vt:lpstr>
      <vt:lpstr>PÍSEŇ O ROLANDOVI</vt:lpstr>
      <vt:lpstr>PÍSEŇ O NIBELUNZÍCH</vt:lpstr>
      <vt:lpstr>PÍSEŇ O CIDOVI</vt:lpstr>
      <vt:lpstr>DALŠÍ NÁRODNÍ TEXTY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STŘEDOVĚKÁ LITERATURA</dc:title>
  <dc:creator>Windows User</dc:creator>
  <cp:lastModifiedBy>BLAZKOVAH</cp:lastModifiedBy>
  <cp:revision>6</cp:revision>
  <dcterms:created xsi:type="dcterms:W3CDTF">2010-12-12T19:20:21Z</dcterms:created>
  <dcterms:modified xsi:type="dcterms:W3CDTF">2017-07-03T10:09:01Z</dcterms:modified>
</cp:coreProperties>
</file>