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7" r:id="rId2"/>
    <p:sldId id="258" r:id="rId3"/>
    <p:sldId id="266" r:id="rId4"/>
    <p:sldId id="259" r:id="rId5"/>
    <p:sldId id="260" r:id="rId6"/>
    <p:sldId id="261" r:id="rId7"/>
    <p:sldId id="292" r:id="rId8"/>
    <p:sldId id="290" r:id="rId9"/>
    <p:sldId id="264" r:id="rId10"/>
    <p:sldId id="267" r:id="rId11"/>
    <p:sldId id="268" r:id="rId12"/>
    <p:sldId id="269" r:id="rId13"/>
    <p:sldId id="270" r:id="rId14"/>
    <p:sldId id="271" r:id="rId15"/>
    <p:sldId id="272" r:id="rId16"/>
    <p:sldId id="273" r:id="rId17"/>
    <p:sldId id="275" r:id="rId18"/>
    <p:sldId id="276" r:id="rId19"/>
    <p:sldId id="277" r:id="rId20"/>
    <p:sldId id="278" r:id="rId21"/>
    <p:sldId id="279" r:id="rId22"/>
    <p:sldId id="280" r:id="rId23"/>
    <p:sldId id="282" r:id="rId24"/>
    <p:sldId id="283" r:id="rId25"/>
    <p:sldId id="291" r:id="rId26"/>
    <p:sldId id="287" r:id="rId27"/>
    <p:sldId id="289" r:id="rId28"/>
  </p:sldIdLst>
  <p:sldSz cx="12192000" cy="6858000"/>
  <p:notesSz cx="6797675" cy="987425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59" cy="495427"/>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50443" y="0"/>
            <a:ext cx="2945659" cy="495427"/>
          </a:xfrm>
          <a:prstGeom prst="rect">
            <a:avLst/>
          </a:prstGeom>
        </p:spPr>
        <p:txBody>
          <a:bodyPr vert="horz" lIns="91440" tIns="45720" rIns="91440" bIns="45720" rtlCol="0"/>
          <a:lstStyle>
            <a:lvl1pPr algn="r">
              <a:defRPr sz="1200"/>
            </a:lvl1pPr>
          </a:lstStyle>
          <a:p>
            <a:fld id="{0270FF6D-5A03-4A15-9F9F-565E23182CFD}" type="datetimeFigureOut">
              <a:rPr lang="cs-CZ" smtClean="0"/>
              <a:t>03.06.2026</a:t>
            </a:fld>
            <a:endParaRPr lang="cs-CZ"/>
          </a:p>
        </p:txBody>
      </p:sp>
      <p:sp>
        <p:nvSpPr>
          <p:cNvPr id="4" name="Zástupný symbol pro obrázek snímku 3"/>
          <p:cNvSpPr>
            <a:spLocks noGrp="1" noRot="1" noChangeAspect="1"/>
          </p:cNvSpPr>
          <p:nvPr>
            <p:ph type="sldImg" idx="2"/>
          </p:nvPr>
        </p:nvSpPr>
        <p:spPr>
          <a:xfrm>
            <a:off x="436563" y="1233488"/>
            <a:ext cx="5924550" cy="333375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79768" y="4751983"/>
            <a:ext cx="5438140" cy="3887986"/>
          </a:xfrm>
          <a:prstGeom prst="rect">
            <a:avLst/>
          </a:prstGeom>
        </p:spPr>
        <p:txBody>
          <a:bodyPr vert="horz" lIns="91440" tIns="45720" rIns="91440" bIns="45720" rtlCol="0"/>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9378824"/>
            <a:ext cx="2945659" cy="495426"/>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50443" y="9378824"/>
            <a:ext cx="2945659" cy="495426"/>
          </a:xfrm>
          <a:prstGeom prst="rect">
            <a:avLst/>
          </a:prstGeom>
        </p:spPr>
        <p:txBody>
          <a:bodyPr vert="horz" lIns="91440" tIns="45720" rIns="91440" bIns="45720" rtlCol="0" anchor="b"/>
          <a:lstStyle>
            <a:lvl1pPr algn="r">
              <a:defRPr sz="1200"/>
            </a:lvl1pPr>
          </a:lstStyle>
          <a:p>
            <a:fld id="{1FA02BE9-0611-400D-B752-884C170B88DE}" type="slidenum">
              <a:rPr lang="cs-CZ" smtClean="0"/>
              <a:t>‹#›</a:t>
            </a:fld>
            <a:endParaRPr lang="cs-CZ"/>
          </a:p>
        </p:txBody>
      </p:sp>
    </p:spTree>
    <p:extLst>
      <p:ext uri="{BB962C8B-B14F-4D97-AF65-F5344CB8AC3E}">
        <p14:creationId xmlns:p14="http://schemas.microsoft.com/office/powerpoint/2010/main" val="25885683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1FA02BE9-0611-400D-B752-884C170B88DE}" type="slidenum">
              <a:rPr lang="cs-CZ" smtClean="0"/>
              <a:t>16</a:t>
            </a:fld>
            <a:endParaRPr lang="cs-CZ"/>
          </a:p>
        </p:txBody>
      </p:sp>
    </p:spTree>
    <p:extLst>
      <p:ext uri="{BB962C8B-B14F-4D97-AF65-F5344CB8AC3E}">
        <p14:creationId xmlns:p14="http://schemas.microsoft.com/office/powerpoint/2010/main" val="38658153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6C4A565-EAEA-87B8-8B17-A9B69553C889}"/>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EFC23FAB-D1D2-4267-1292-28FF587B1B6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C8BF87A8-0BFD-78B8-3031-97BE005242CF}"/>
              </a:ext>
            </a:extLst>
          </p:cNvPr>
          <p:cNvSpPr>
            <a:spLocks noGrp="1"/>
          </p:cNvSpPr>
          <p:nvPr>
            <p:ph type="dt" sz="half" idx="10"/>
          </p:nvPr>
        </p:nvSpPr>
        <p:spPr/>
        <p:txBody>
          <a:bodyPr/>
          <a:lstStyle/>
          <a:p>
            <a:fld id="{DE9ABF37-7478-4136-B343-2B77A8D911B6}" type="datetime1">
              <a:rPr lang="cs-CZ" smtClean="0"/>
              <a:t>03.06.2026</a:t>
            </a:fld>
            <a:endParaRPr lang="cs-CZ"/>
          </a:p>
        </p:txBody>
      </p:sp>
      <p:sp>
        <p:nvSpPr>
          <p:cNvPr id="5" name="Zástupný symbol pro zápatí 4">
            <a:extLst>
              <a:ext uri="{FF2B5EF4-FFF2-40B4-BE49-F238E27FC236}">
                <a16:creationId xmlns:a16="http://schemas.microsoft.com/office/drawing/2014/main" id="{A4730855-F942-2D02-5CE1-B319B831B28F}"/>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E742CD29-C272-9BD6-DCE5-87E6BCDB82AB}"/>
              </a:ext>
            </a:extLst>
          </p:cNvPr>
          <p:cNvSpPr>
            <a:spLocks noGrp="1"/>
          </p:cNvSpPr>
          <p:nvPr>
            <p:ph type="sldNum" sz="quarter" idx="12"/>
          </p:nvPr>
        </p:nvSpPr>
        <p:spPr/>
        <p:txBody>
          <a:bodyPr/>
          <a:lstStyle/>
          <a:p>
            <a:fld id="{16F34EB4-3ED8-4C6F-8F20-E8879CC86920}" type="slidenum">
              <a:rPr lang="cs-CZ" smtClean="0"/>
              <a:t>‹#›</a:t>
            </a:fld>
            <a:endParaRPr lang="cs-CZ"/>
          </a:p>
        </p:txBody>
      </p:sp>
    </p:spTree>
    <p:extLst>
      <p:ext uri="{BB962C8B-B14F-4D97-AF65-F5344CB8AC3E}">
        <p14:creationId xmlns:p14="http://schemas.microsoft.com/office/powerpoint/2010/main" val="13962514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8A99B27-1977-E3AF-E660-8F6828B8080A}"/>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839C2F90-0525-DAC2-880C-13FA0C76239D}"/>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985DFBCB-C9D1-BF03-5996-C9147EE066AB}"/>
              </a:ext>
            </a:extLst>
          </p:cNvPr>
          <p:cNvSpPr>
            <a:spLocks noGrp="1"/>
          </p:cNvSpPr>
          <p:nvPr>
            <p:ph type="dt" sz="half" idx="10"/>
          </p:nvPr>
        </p:nvSpPr>
        <p:spPr/>
        <p:txBody>
          <a:bodyPr/>
          <a:lstStyle/>
          <a:p>
            <a:fld id="{84E7A369-01F1-474F-A021-B0309C1D41DE}" type="datetime1">
              <a:rPr lang="cs-CZ" smtClean="0"/>
              <a:t>03.06.2026</a:t>
            </a:fld>
            <a:endParaRPr lang="cs-CZ"/>
          </a:p>
        </p:txBody>
      </p:sp>
      <p:sp>
        <p:nvSpPr>
          <p:cNvPr id="5" name="Zástupný symbol pro zápatí 4">
            <a:extLst>
              <a:ext uri="{FF2B5EF4-FFF2-40B4-BE49-F238E27FC236}">
                <a16:creationId xmlns:a16="http://schemas.microsoft.com/office/drawing/2014/main" id="{D7400819-BEBD-716F-8A11-18882EF20CB3}"/>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3CBAE18E-6E1D-A819-BAEB-DF86F4394CD1}"/>
              </a:ext>
            </a:extLst>
          </p:cNvPr>
          <p:cNvSpPr>
            <a:spLocks noGrp="1"/>
          </p:cNvSpPr>
          <p:nvPr>
            <p:ph type="sldNum" sz="quarter" idx="12"/>
          </p:nvPr>
        </p:nvSpPr>
        <p:spPr/>
        <p:txBody>
          <a:bodyPr/>
          <a:lstStyle/>
          <a:p>
            <a:fld id="{16F34EB4-3ED8-4C6F-8F20-E8879CC86920}" type="slidenum">
              <a:rPr lang="cs-CZ" smtClean="0"/>
              <a:t>‹#›</a:t>
            </a:fld>
            <a:endParaRPr lang="cs-CZ"/>
          </a:p>
        </p:txBody>
      </p:sp>
    </p:spTree>
    <p:extLst>
      <p:ext uri="{BB962C8B-B14F-4D97-AF65-F5344CB8AC3E}">
        <p14:creationId xmlns:p14="http://schemas.microsoft.com/office/powerpoint/2010/main" val="40958307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9AF0BFF-E056-378C-E852-6E900DB81614}"/>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0F898601-3692-45EA-DBB1-79E192D97CE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EEDA4FF8-24EF-4FDF-1AEA-B8BE359A0E7C}"/>
              </a:ext>
            </a:extLst>
          </p:cNvPr>
          <p:cNvSpPr>
            <a:spLocks noGrp="1"/>
          </p:cNvSpPr>
          <p:nvPr>
            <p:ph type="dt" sz="half" idx="10"/>
          </p:nvPr>
        </p:nvSpPr>
        <p:spPr/>
        <p:txBody>
          <a:bodyPr/>
          <a:lstStyle/>
          <a:p>
            <a:fld id="{D2466BDB-A16A-418D-8C67-3C5A5AE2C3BD}" type="datetime1">
              <a:rPr lang="cs-CZ" smtClean="0"/>
              <a:t>03.06.2026</a:t>
            </a:fld>
            <a:endParaRPr lang="cs-CZ"/>
          </a:p>
        </p:txBody>
      </p:sp>
      <p:sp>
        <p:nvSpPr>
          <p:cNvPr id="5" name="Zástupný symbol pro zápatí 4">
            <a:extLst>
              <a:ext uri="{FF2B5EF4-FFF2-40B4-BE49-F238E27FC236}">
                <a16:creationId xmlns:a16="http://schemas.microsoft.com/office/drawing/2014/main" id="{CA0EE95A-6C7E-0947-DA10-EC21EF4E5765}"/>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32902F0F-4E17-C1B5-CACF-EE83AF098C71}"/>
              </a:ext>
            </a:extLst>
          </p:cNvPr>
          <p:cNvSpPr>
            <a:spLocks noGrp="1"/>
          </p:cNvSpPr>
          <p:nvPr>
            <p:ph type="sldNum" sz="quarter" idx="12"/>
          </p:nvPr>
        </p:nvSpPr>
        <p:spPr/>
        <p:txBody>
          <a:bodyPr/>
          <a:lstStyle/>
          <a:p>
            <a:fld id="{16F34EB4-3ED8-4C6F-8F20-E8879CC86920}" type="slidenum">
              <a:rPr lang="cs-CZ" smtClean="0"/>
              <a:t>‹#›</a:t>
            </a:fld>
            <a:endParaRPr lang="cs-CZ"/>
          </a:p>
        </p:txBody>
      </p:sp>
    </p:spTree>
    <p:extLst>
      <p:ext uri="{BB962C8B-B14F-4D97-AF65-F5344CB8AC3E}">
        <p14:creationId xmlns:p14="http://schemas.microsoft.com/office/powerpoint/2010/main" val="8821103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71E8F66-9B6E-B15D-E7A9-7EB32F64923A}"/>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EEA8D11E-DCFC-988E-76CC-44F2202C3FE3}"/>
              </a:ext>
            </a:extLst>
          </p:cNvPr>
          <p:cNvSpPr>
            <a:spLocks noGrp="1"/>
          </p:cNvSpPr>
          <p:nvPr>
            <p:ph sz="half" idx="1"/>
          </p:nvPr>
        </p:nvSpPr>
        <p:spPr>
          <a:xfrm>
            <a:off x="838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3907E285-E89A-7752-ECED-2EB8B66C1A44}"/>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F1595CFD-E0AB-4989-3053-35C9BFD2A74F}"/>
              </a:ext>
            </a:extLst>
          </p:cNvPr>
          <p:cNvSpPr>
            <a:spLocks noGrp="1"/>
          </p:cNvSpPr>
          <p:nvPr>
            <p:ph type="dt" sz="half" idx="10"/>
          </p:nvPr>
        </p:nvSpPr>
        <p:spPr/>
        <p:txBody>
          <a:bodyPr/>
          <a:lstStyle/>
          <a:p>
            <a:fld id="{BF8B4C79-D171-4923-9972-A653956483C8}" type="datetime1">
              <a:rPr lang="cs-CZ" smtClean="0"/>
              <a:t>03.06.2026</a:t>
            </a:fld>
            <a:endParaRPr lang="cs-CZ"/>
          </a:p>
        </p:txBody>
      </p:sp>
      <p:sp>
        <p:nvSpPr>
          <p:cNvPr id="6" name="Zástupný symbol pro zápatí 5">
            <a:extLst>
              <a:ext uri="{FF2B5EF4-FFF2-40B4-BE49-F238E27FC236}">
                <a16:creationId xmlns:a16="http://schemas.microsoft.com/office/drawing/2014/main" id="{44D1B557-67B2-E2AF-04B7-88C1FB553309}"/>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AAC00AEC-416D-9658-3334-6025A9283300}"/>
              </a:ext>
            </a:extLst>
          </p:cNvPr>
          <p:cNvSpPr>
            <a:spLocks noGrp="1"/>
          </p:cNvSpPr>
          <p:nvPr>
            <p:ph type="sldNum" sz="quarter" idx="12"/>
          </p:nvPr>
        </p:nvSpPr>
        <p:spPr/>
        <p:txBody>
          <a:bodyPr/>
          <a:lstStyle/>
          <a:p>
            <a:fld id="{16F34EB4-3ED8-4C6F-8F20-E8879CC86920}" type="slidenum">
              <a:rPr lang="cs-CZ" smtClean="0"/>
              <a:t>‹#›</a:t>
            </a:fld>
            <a:endParaRPr lang="cs-CZ"/>
          </a:p>
        </p:txBody>
      </p:sp>
    </p:spTree>
    <p:extLst>
      <p:ext uri="{BB962C8B-B14F-4D97-AF65-F5344CB8AC3E}">
        <p14:creationId xmlns:p14="http://schemas.microsoft.com/office/powerpoint/2010/main" val="28346968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6D9D4EE-6C99-2CFB-ED63-C1AA81E8C39D}"/>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43AB6C70-C4C1-861F-5B62-2AF226F9838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AEF41564-DEBA-5981-B73B-FFB7AA904149}"/>
              </a:ext>
            </a:extLst>
          </p:cNvPr>
          <p:cNvSpPr>
            <a:spLocks noGrp="1"/>
          </p:cNvSpPr>
          <p:nvPr>
            <p:ph sz="half" idx="2"/>
          </p:nvPr>
        </p:nvSpPr>
        <p:spPr>
          <a:xfrm>
            <a:off x="839788"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A85861BC-2A10-6DB5-79C1-C98FDB44B9E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A69B2B3D-DAE0-809F-B97D-CCFF0A37F032}"/>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8E223535-62DC-FE55-4828-16495D055C89}"/>
              </a:ext>
            </a:extLst>
          </p:cNvPr>
          <p:cNvSpPr>
            <a:spLocks noGrp="1"/>
          </p:cNvSpPr>
          <p:nvPr>
            <p:ph type="dt" sz="half" idx="10"/>
          </p:nvPr>
        </p:nvSpPr>
        <p:spPr/>
        <p:txBody>
          <a:bodyPr/>
          <a:lstStyle/>
          <a:p>
            <a:fld id="{16147A9A-16EA-4FDB-98AB-B3CCB8ABF052}" type="datetime1">
              <a:rPr lang="cs-CZ" smtClean="0"/>
              <a:t>03.06.2026</a:t>
            </a:fld>
            <a:endParaRPr lang="cs-CZ"/>
          </a:p>
        </p:txBody>
      </p:sp>
      <p:sp>
        <p:nvSpPr>
          <p:cNvPr id="8" name="Zástupný symbol pro zápatí 7">
            <a:extLst>
              <a:ext uri="{FF2B5EF4-FFF2-40B4-BE49-F238E27FC236}">
                <a16:creationId xmlns:a16="http://schemas.microsoft.com/office/drawing/2014/main" id="{F661BD56-336F-DAEA-37AC-980FBE62DA39}"/>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id="{7CAA2ABF-017A-74D3-9B0F-26C4F8782420}"/>
              </a:ext>
            </a:extLst>
          </p:cNvPr>
          <p:cNvSpPr>
            <a:spLocks noGrp="1"/>
          </p:cNvSpPr>
          <p:nvPr>
            <p:ph type="sldNum" sz="quarter" idx="12"/>
          </p:nvPr>
        </p:nvSpPr>
        <p:spPr/>
        <p:txBody>
          <a:bodyPr/>
          <a:lstStyle/>
          <a:p>
            <a:fld id="{16F34EB4-3ED8-4C6F-8F20-E8879CC86920}" type="slidenum">
              <a:rPr lang="cs-CZ" smtClean="0"/>
              <a:t>‹#›</a:t>
            </a:fld>
            <a:endParaRPr lang="cs-CZ"/>
          </a:p>
        </p:txBody>
      </p:sp>
    </p:spTree>
    <p:extLst>
      <p:ext uri="{BB962C8B-B14F-4D97-AF65-F5344CB8AC3E}">
        <p14:creationId xmlns:p14="http://schemas.microsoft.com/office/powerpoint/2010/main" val="11881560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BBF0D19-6741-DA54-A53F-F18A91FD3039}"/>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AF96823E-E59D-76FD-0833-1E16670E75D1}"/>
              </a:ext>
            </a:extLst>
          </p:cNvPr>
          <p:cNvSpPr>
            <a:spLocks noGrp="1"/>
          </p:cNvSpPr>
          <p:nvPr>
            <p:ph type="dt" sz="half" idx="10"/>
          </p:nvPr>
        </p:nvSpPr>
        <p:spPr/>
        <p:txBody>
          <a:bodyPr/>
          <a:lstStyle/>
          <a:p>
            <a:fld id="{D6FE35ED-F2D6-4FEC-A521-D4FD807044E2}" type="datetime1">
              <a:rPr lang="cs-CZ" smtClean="0"/>
              <a:t>03.06.2026</a:t>
            </a:fld>
            <a:endParaRPr lang="cs-CZ"/>
          </a:p>
        </p:txBody>
      </p:sp>
      <p:sp>
        <p:nvSpPr>
          <p:cNvPr id="4" name="Zástupný symbol pro zápatí 3">
            <a:extLst>
              <a:ext uri="{FF2B5EF4-FFF2-40B4-BE49-F238E27FC236}">
                <a16:creationId xmlns:a16="http://schemas.microsoft.com/office/drawing/2014/main" id="{C0C07053-FB05-A3F2-8B25-969D7991AA5D}"/>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A02F6851-3D68-6863-4A85-BCEB54254382}"/>
              </a:ext>
            </a:extLst>
          </p:cNvPr>
          <p:cNvSpPr>
            <a:spLocks noGrp="1"/>
          </p:cNvSpPr>
          <p:nvPr>
            <p:ph type="sldNum" sz="quarter" idx="12"/>
          </p:nvPr>
        </p:nvSpPr>
        <p:spPr/>
        <p:txBody>
          <a:bodyPr/>
          <a:lstStyle/>
          <a:p>
            <a:fld id="{16F34EB4-3ED8-4C6F-8F20-E8879CC86920}" type="slidenum">
              <a:rPr lang="cs-CZ" smtClean="0"/>
              <a:t>‹#›</a:t>
            </a:fld>
            <a:endParaRPr lang="cs-CZ"/>
          </a:p>
        </p:txBody>
      </p:sp>
    </p:spTree>
    <p:extLst>
      <p:ext uri="{BB962C8B-B14F-4D97-AF65-F5344CB8AC3E}">
        <p14:creationId xmlns:p14="http://schemas.microsoft.com/office/powerpoint/2010/main" val="429068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50146FAA-0547-BDDC-1F41-AC5B9352643C}"/>
              </a:ext>
            </a:extLst>
          </p:cNvPr>
          <p:cNvSpPr>
            <a:spLocks noGrp="1"/>
          </p:cNvSpPr>
          <p:nvPr>
            <p:ph type="dt" sz="half" idx="10"/>
          </p:nvPr>
        </p:nvSpPr>
        <p:spPr/>
        <p:txBody>
          <a:bodyPr/>
          <a:lstStyle/>
          <a:p>
            <a:fld id="{DD5C3B4C-8B57-44D6-AC27-695879885960}" type="datetime1">
              <a:rPr lang="cs-CZ" smtClean="0"/>
              <a:t>03.06.2026</a:t>
            </a:fld>
            <a:endParaRPr lang="cs-CZ"/>
          </a:p>
        </p:txBody>
      </p:sp>
      <p:sp>
        <p:nvSpPr>
          <p:cNvPr id="3" name="Zástupný symbol pro zápatí 2">
            <a:extLst>
              <a:ext uri="{FF2B5EF4-FFF2-40B4-BE49-F238E27FC236}">
                <a16:creationId xmlns:a16="http://schemas.microsoft.com/office/drawing/2014/main" id="{F7A85BD8-C454-1813-1AB5-C8FD7CBBCC02}"/>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id="{FC09C3EC-4CD0-D3E1-A600-BF064C6217DC}"/>
              </a:ext>
            </a:extLst>
          </p:cNvPr>
          <p:cNvSpPr>
            <a:spLocks noGrp="1"/>
          </p:cNvSpPr>
          <p:nvPr>
            <p:ph type="sldNum" sz="quarter" idx="12"/>
          </p:nvPr>
        </p:nvSpPr>
        <p:spPr/>
        <p:txBody>
          <a:bodyPr/>
          <a:lstStyle/>
          <a:p>
            <a:fld id="{16F34EB4-3ED8-4C6F-8F20-E8879CC86920}" type="slidenum">
              <a:rPr lang="cs-CZ" smtClean="0"/>
              <a:t>‹#›</a:t>
            </a:fld>
            <a:endParaRPr lang="cs-CZ"/>
          </a:p>
        </p:txBody>
      </p:sp>
    </p:spTree>
    <p:extLst>
      <p:ext uri="{BB962C8B-B14F-4D97-AF65-F5344CB8AC3E}">
        <p14:creationId xmlns:p14="http://schemas.microsoft.com/office/powerpoint/2010/main" val="5895832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06B3E03-8BA7-21AB-E641-62608EE2A973}"/>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A32112E9-87FA-D9C8-9996-F5589195A23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C244B717-589D-A0F9-F4A2-B8EBF425E7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42D5E25B-A8D8-5F3F-0FCC-7BBE02BE3CBF}"/>
              </a:ext>
            </a:extLst>
          </p:cNvPr>
          <p:cNvSpPr>
            <a:spLocks noGrp="1"/>
          </p:cNvSpPr>
          <p:nvPr>
            <p:ph type="dt" sz="half" idx="10"/>
          </p:nvPr>
        </p:nvSpPr>
        <p:spPr/>
        <p:txBody>
          <a:bodyPr/>
          <a:lstStyle/>
          <a:p>
            <a:fld id="{BAAB3993-7639-4A7F-91FB-B128C66BB17D}" type="datetime1">
              <a:rPr lang="cs-CZ" smtClean="0"/>
              <a:t>03.06.2026</a:t>
            </a:fld>
            <a:endParaRPr lang="cs-CZ"/>
          </a:p>
        </p:txBody>
      </p:sp>
      <p:sp>
        <p:nvSpPr>
          <p:cNvPr id="6" name="Zástupný symbol pro zápatí 5">
            <a:extLst>
              <a:ext uri="{FF2B5EF4-FFF2-40B4-BE49-F238E27FC236}">
                <a16:creationId xmlns:a16="http://schemas.microsoft.com/office/drawing/2014/main" id="{6C6C1D44-ECB8-009B-B310-81299A00ACEC}"/>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94F16423-6ED9-3A19-3B97-517810C86FA5}"/>
              </a:ext>
            </a:extLst>
          </p:cNvPr>
          <p:cNvSpPr>
            <a:spLocks noGrp="1"/>
          </p:cNvSpPr>
          <p:nvPr>
            <p:ph type="sldNum" sz="quarter" idx="12"/>
          </p:nvPr>
        </p:nvSpPr>
        <p:spPr/>
        <p:txBody>
          <a:bodyPr/>
          <a:lstStyle/>
          <a:p>
            <a:fld id="{16F34EB4-3ED8-4C6F-8F20-E8879CC86920}" type="slidenum">
              <a:rPr lang="cs-CZ" smtClean="0"/>
              <a:t>‹#›</a:t>
            </a:fld>
            <a:endParaRPr lang="cs-CZ"/>
          </a:p>
        </p:txBody>
      </p:sp>
    </p:spTree>
    <p:extLst>
      <p:ext uri="{BB962C8B-B14F-4D97-AF65-F5344CB8AC3E}">
        <p14:creationId xmlns:p14="http://schemas.microsoft.com/office/powerpoint/2010/main" val="11870357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2CC18D4-A3D5-D636-6E53-DAD5E9033B93}"/>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5C487704-C106-9387-50AD-FFF94251610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text 3">
            <a:extLst>
              <a:ext uri="{FF2B5EF4-FFF2-40B4-BE49-F238E27FC236}">
                <a16:creationId xmlns:a16="http://schemas.microsoft.com/office/drawing/2014/main" id="{60B3D963-5C95-7CBC-33EF-14246287405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59D748CE-9C93-154C-D696-B6074A54F9CD}"/>
              </a:ext>
            </a:extLst>
          </p:cNvPr>
          <p:cNvSpPr>
            <a:spLocks noGrp="1"/>
          </p:cNvSpPr>
          <p:nvPr>
            <p:ph type="dt" sz="half" idx="10"/>
          </p:nvPr>
        </p:nvSpPr>
        <p:spPr/>
        <p:txBody>
          <a:bodyPr/>
          <a:lstStyle/>
          <a:p>
            <a:fld id="{CC31866A-D00D-4428-82D7-16B230F734B1}" type="datetime1">
              <a:rPr lang="cs-CZ" smtClean="0"/>
              <a:t>03.06.2026</a:t>
            </a:fld>
            <a:endParaRPr lang="cs-CZ"/>
          </a:p>
        </p:txBody>
      </p:sp>
      <p:sp>
        <p:nvSpPr>
          <p:cNvPr id="6" name="Zástupný symbol pro zápatí 5">
            <a:extLst>
              <a:ext uri="{FF2B5EF4-FFF2-40B4-BE49-F238E27FC236}">
                <a16:creationId xmlns:a16="http://schemas.microsoft.com/office/drawing/2014/main" id="{9188C7A0-CA6B-535F-D7CF-1F794B1DC15D}"/>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7B3A882B-F177-A3AB-CFAF-343F4EBA8B05}"/>
              </a:ext>
            </a:extLst>
          </p:cNvPr>
          <p:cNvSpPr>
            <a:spLocks noGrp="1"/>
          </p:cNvSpPr>
          <p:nvPr>
            <p:ph type="sldNum" sz="quarter" idx="12"/>
          </p:nvPr>
        </p:nvSpPr>
        <p:spPr/>
        <p:txBody>
          <a:bodyPr/>
          <a:lstStyle/>
          <a:p>
            <a:fld id="{16F34EB4-3ED8-4C6F-8F20-E8879CC86920}" type="slidenum">
              <a:rPr lang="cs-CZ" smtClean="0"/>
              <a:t>‹#›</a:t>
            </a:fld>
            <a:endParaRPr lang="cs-CZ"/>
          </a:p>
        </p:txBody>
      </p:sp>
    </p:spTree>
    <p:extLst>
      <p:ext uri="{BB962C8B-B14F-4D97-AF65-F5344CB8AC3E}">
        <p14:creationId xmlns:p14="http://schemas.microsoft.com/office/powerpoint/2010/main" val="563472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EE57C5A-9DE7-31C8-5733-937ED19B479C}"/>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ABAB32C4-253F-ADCB-73BE-C21E83304A9A}"/>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BDB18B0C-3129-D882-02AB-074464EAC230}"/>
              </a:ext>
            </a:extLst>
          </p:cNvPr>
          <p:cNvSpPr>
            <a:spLocks noGrp="1"/>
          </p:cNvSpPr>
          <p:nvPr>
            <p:ph type="dt" sz="half" idx="10"/>
          </p:nvPr>
        </p:nvSpPr>
        <p:spPr/>
        <p:txBody>
          <a:bodyPr/>
          <a:lstStyle/>
          <a:p>
            <a:fld id="{F4539C6B-7255-44EF-B94B-3258CCDFB07B}" type="datetime1">
              <a:rPr lang="cs-CZ" smtClean="0"/>
              <a:t>03.06.2026</a:t>
            </a:fld>
            <a:endParaRPr lang="cs-CZ"/>
          </a:p>
        </p:txBody>
      </p:sp>
      <p:sp>
        <p:nvSpPr>
          <p:cNvPr id="5" name="Zástupný symbol pro zápatí 4">
            <a:extLst>
              <a:ext uri="{FF2B5EF4-FFF2-40B4-BE49-F238E27FC236}">
                <a16:creationId xmlns:a16="http://schemas.microsoft.com/office/drawing/2014/main" id="{1CB5FE79-3BC2-0659-6E35-B156FD27BA07}"/>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CDEAD1FE-B620-EA4E-19B5-BA938D73414B}"/>
              </a:ext>
            </a:extLst>
          </p:cNvPr>
          <p:cNvSpPr>
            <a:spLocks noGrp="1"/>
          </p:cNvSpPr>
          <p:nvPr>
            <p:ph type="sldNum" sz="quarter" idx="12"/>
          </p:nvPr>
        </p:nvSpPr>
        <p:spPr/>
        <p:txBody>
          <a:bodyPr/>
          <a:lstStyle/>
          <a:p>
            <a:fld id="{16F34EB4-3ED8-4C6F-8F20-E8879CC86920}" type="slidenum">
              <a:rPr lang="cs-CZ" smtClean="0"/>
              <a:t>‹#›</a:t>
            </a:fld>
            <a:endParaRPr lang="cs-CZ"/>
          </a:p>
        </p:txBody>
      </p:sp>
    </p:spTree>
    <p:extLst>
      <p:ext uri="{BB962C8B-B14F-4D97-AF65-F5344CB8AC3E}">
        <p14:creationId xmlns:p14="http://schemas.microsoft.com/office/powerpoint/2010/main" val="40224666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699560C3-BCA0-7B88-0A7C-6BD88CBE4BAE}"/>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120B6EDE-478A-FF4A-761A-0B85BF057AB5}"/>
              </a:ext>
            </a:extLst>
          </p:cNvPr>
          <p:cNvSpPr>
            <a:spLocks noGrp="1"/>
          </p:cNvSpPr>
          <p:nvPr>
            <p:ph type="body" orient="vert" idx="1"/>
          </p:nvPr>
        </p:nvSpPr>
        <p:spPr>
          <a:xfrm>
            <a:off x="8382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619780C9-C85A-6B07-F138-4B79F9CDD4C1}"/>
              </a:ext>
            </a:extLst>
          </p:cNvPr>
          <p:cNvSpPr>
            <a:spLocks noGrp="1"/>
          </p:cNvSpPr>
          <p:nvPr>
            <p:ph type="dt" sz="half" idx="10"/>
          </p:nvPr>
        </p:nvSpPr>
        <p:spPr/>
        <p:txBody>
          <a:bodyPr/>
          <a:lstStyle/>
          <a:p>
            <a:fld id="{E2E427E1-D3C8-4726-ACA7-1A3A8F39F50F}" type="datetime1">
              <a:rPr lang="cs-CZ" smtClean="0"/>
              <a:t>03.06.2026</a:t>
            </a:fld>
            <a:endParaRPr lang="cs-CZ"/>
          </a:p>
        </p:txBody>
      </p:sp>
      <p:sp>
        <p:nvSpPr>
          <p:cNvPr id="5" name="Zástupný symbol pro zápatí 4">
            <a:extLst>
              <a:ext uri="{FF2B5EF4-FFF2-40B4-BE49-F238E27FC236}">
                <a16:creationId xmlns:a16="http://schemas.microsoft.com/office/drawing/2014/main" id="{FC1D9555-FF72-EF23-76D2-36988184250D}"/>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1CE656A0-54A2-6BE6-02CF-365C97BC82DC}"/>
              </a:ext>
            </a:extLst>
          </p:cNvPr>
          <p:cNvSpPr>
            <a:spLocks noGrp="1"/>
          </p:cNvSpPr>
          <p:nvPr>
            <p:ph type="sldNum" sz="quarter" idx="12"/>
          </p:nvPr>
        </p:nvSpPr>
        <p:spPr/>
        <p:txBody>
          <a:bodyPr/>
          <a:lstStyle/>
          <a:p>
            <a:fld id="{16F34EB4-3ED8-4C6F-8F20-E8879CC86920}" type="slidenum">
              <a:rPr lang="cs-CZ" smtClean="0"/>
              <a:t>‹#›</a:t>
            </a:fld>
            <a:endParaRPr lang="cs-CZ"/>
          </a:p>
        </p:txBody>
      </p:sp>
    </p:spTree>
    <p:extLst>
      <p:ext uri="{BB962C8B-B14F-4D97-AF65-F5344CB8AC3E}">
        <p14:creationId xmlns:p14="http://schemas.microsoft.com/office/powerpoint/2010/main" val="28147730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5DFC9879-55DE-A2BB-F6D6-F1C63DA9E90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text 2">
            <a:extLst>
              <a:ext uri="{FF2B5EF4-FFF2-40B4-BE49-F238E27FC236}">
                <a16:creationId xmlns:a16="http://schemas.microsoft.com/office/drawing/2014/main" id="{2E6F172E-B19B-6D66-040B-0FAFCA01F69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91D10B79-EC91-DA1E-3F3E-E95B8E2675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B21A8D-2D49-4027-9618-3B1402595006}" type="datetime1">
              <a:rPr lang="cs-CZ" smtClean="0"/>
              <a:t>03.06.2026</a:t>
            </a:fld>
            <a:endParaRPr lang="cs-CZ"/>
          </a:p>
        </p:txBody>
      </p:sp>
      <p:sp>
        <p:nvSpPr>
          <p:cNvPr id="5" name="Zástupný symbol pro zápatí 4">
            <a:extLst>
              <a:ext uri="{FF2B5EF4-FFF2-40B4-BE49-F238E27FC236}">
                <a16:creationId xmlns:a16="http://schemas.microsoft.com/office/drawing/2014/main" id="{CA97840C-CCBB-9464-92BF-27F4965999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a:extLst>
              <a:ext uri="{FF2B5EF4-FFF2-40B4-BE49-F238E27FC236}">
                <a16:creationId xmlns:a16="http://schemas.microsoft.com/office/drawing/2014/main" id="{C6EC988B-2CC8-77AB-58D2-5D57E78DC06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F34EB4-3ED8-4C6F-8F20-E8879CC86920}" type="slidenum">
              <a:rPr lang="cs-CZ" smtClean="0"/>
              <a:t>‹#›</a:t>
            </a:fld>
            <a:endParaRPr lang="cs-CZ"/>
          </a:p>
        </p:txBody>
      </p:sp>
    </p:spTree>
    <p:extLst>
      <p:ext uri="{BB962C8B-B14F-4D97-AF65-F5344CB8AC3E}">
        <p14:creationId xmlns:p14="http://schemas.microsoft.com/office/powerpoint/2010/main" val="39955062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https://www.youtube.com/watch?v=jbYrEct57K0" TargetMode="External"/><Relationship Id="rId4" Type="http://schemas.openxmlformats.org/officeDocument/2006/relationships/hyperlink" Target="https://www.youtube.com/user/gymjev2006/videos"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6.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png"/><Relationship Id="rId1" Type="http://schemas.openxmlformats.org/officeDocument/2006/relationships/slideLayout" Target="../slideLayouts/slideLayout6.xml"/><Relationship Id="rId4" Type="http://schemas.openxmlformats.org/officeDocument/2006/relationships/image" Target="../media/image50.pn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9.png"/><Relationship Id="rId7" Type="http://schemas.openxmlformats.org/officeDocument/2006/relationships/hyperlink" Target="https://www.vascak.cz/data/android/physicsatschool/template.php?f=mf_skupenstvi&amp;l=cz" TargetMode="External"/><Relationship Id="rId2" Type="http://schemas.openxmlformats.org/officeDocument/2006/relationships/image" Target="../media/image8.png"/><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0.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6.xm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60.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6.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20.png"/><Relationship Id="rId1" Type="http://schemas.openxmlformats.org/officeDocument/2006/relationships/slideLayout" Target="../slideLayouts/slideLayout6.xml"/><Relationship Id="rId4" Type="http://schemas.openxmlformats.org/officeDocument/2006/relationships/image" Target="../media/image18.jpg"/></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23.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4" Type="http://schemas.microsoft.com/office/2007/relationships/hdphoto" Target="../media/hdphoto1.wdp"/></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1.png"/><Relationship Id="rId1" Type="http://schemas.openxmlformats.org/officeDocument/2006/relationships/slideLayout" Target="../slideLayouts/slideLayout7.xml"/><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g"/><Relationship Id="rId1" Type="http://schemas.openxmlformats.org/officeDocument/2006/relationships/slideLayout" Target="../slideLayouts/slideLayout7.xml"/><Relationship Id="rId5" Type="http://schemas.openxmlformats.org/officeDocument/2006/relationships/image" Target="../media/image35.jpeg"/><Relationship Id="rId4" Type="http://schemas.openxmlformats.org/officeDocument/2006/relationships/image" Target="../media/image34.jpeg"/></Relationships>
</file>

<file path=ppt/slides/_rels/slide2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6.png"/><Relationship Id="rId1" Type="http://schemas.openxmlformats.org/officeDocument/2006/relationships/slideLayout" Target="../slideLayouts/slideLayout7.xml"/><Relationship Id="rId5" Type="http://schemas.openxmlformats.org/officeDocument/2006/relationships/image" Target="../media/image39.png"/><Relationship Id="rId4" Type="http://schemas.openxmlformats.org/officeDocument/2006/relationships/image" Target="../media/image38.png"/></Relationships>
</file>

<file path=ppt/slides/_rels/slide2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F16CEE8-1D16-00D0-F2E0-DC0BE2352A5B}"/>
              </a:ext>
            </a:extLst>
          </p:cNvPr>
          <p:cNvSpPr>
            <a:spLocks noGrp="1"/>
          </p:cNvSpPr>
          <p:nvPr>
            <p:ph type="ctrTitle"/>
          </p:nvPr>
        </p:nvSpPr>
        <p:spPr>
          <a:xfrm>
            <a:off x="1523999" y="1956990"/>
            <a:ext cx="9144000" cy="1230442"/>
          </a:xfrm>
        </p:spPr>
        <p:txBody>
          <a:bodyPr>
            <a:normAutofit/>
          </a:bodyPr>
          <a:lstStyle/>
          <a:p>
            <a:r>
              <a:rPr lang="cs-CZ" sz="4000" dirty="0"/>
              <a:t>Přeměny skupenství</a:t>
            </a:r>
            <a:br>
              <a:rPr lang="cs-CZ" sz="4000" dirty="0"/>
            </a:br>
            <a:r>
              <a:rPr lang="cs-CZ" sz="4000" dirty="0" err="1"/>
              <a:t>Fyz</a:t>
            </a:r>
            <a:r>
              <a:rPr lang="cs-CZ" sz="4000" dirty="0"/>
              <a:t> 89</a:t>
            </a:r>
          </a:p>
        </p:txBody>
      </p:sp>
      <p:sp>
        <p:nvSpPr>
          <p:cNvPr id="3" name="Podnadpis 2">
            <a:extLst>
              <a:ext uri="{FF2B5EF4-FFF2-40B4-BE49-F238E27FC236}">
                <a16:creationId xmlns:a16="http://schemas.microsoft.com/office/drawing/2014/main" id="{C724458C-13D8-409B-84F5-5655574C461A}"/>
              </a:ext>
            </a:extLst>
          </p:cNvPr>
          <p:cNvSpPr>
            <a:spLocks noGrp="1"/>
          </p:cNvSpPr>
          <p:nvPr>
            <p:ph type="subTitle" idx="1"/>
          </p:nvPr>
        </p:nvSpPr>
        <p:spPr>
          <a:xfrm>
            <a:off x="3346938" y="3532000"/>
            <a:ext cx="5498123" cy="2681231"/>
          </a:xfrm>
        </p:spPr>
        <p:txBody>
          <a:bodyPr>
            <a:normAutofit fontScale="70000" lnSpcReduction="20000"/>
          </a:bodyPr>
          <a:lstStyle/>
          <a:p>
            <a:pPr lvl="0"/>
            <a:r>
              <a:rPr lang="cs-CZ" dirty="0"/>
              <a:t>Změna skupenství látek</a:t>
            </a:r>
          </a:p>
          <a:p>
            <a:pPr lvl="0"/>
            <a:r>
              <a:rPr lang="cs-CZ" dirty="0"/>
              <a:t>Tání, měrné skupenské teplo tání</a:t>
            </a:r>
          </a:p>
          <a:p>
            <a:pPr lvl="0"/>
            <a:r>
              <a:rPr lang="cs-CZ" dirty="0"/>
              <a:t>Tuhnutí, měrné skupenské teplo tuhnutí</a:t>
            </a:r>
          </a:p>
          <a:p>
            <a:pPr lvl="0"/>
            <a:r>
              <a:rPr lang="cs-CZ" dirty="0"/>
              <a:t>Sublimace a desublimace</a:t>
            </a:r>
          </a:p>
          <a:p>
            <a:pPr lvl="0"/>
            <a:r>
              <a:rPr lang="cs-CZ" dirty="0"/>
              <a:t>Vypařování a kapalnění, měrné skupenské teplo vypařování</a:t>
            </a:r>
          </a:p>
          <a:p>
            <a:pPr lvl="0"/>
            <a:r>
              <a:rPr lang="cs-CZ" dirty="0"/>
              <a:t>Závislost teploty varu na vnějším tlaku, měrné skupenské teplo varu</a:t>
            </a:r>
          </a:p>
          <a:p>
            <a:pPr lvl="0"/>
            <a:r>
              <a:rPr lang="cs-CZ" dirty="0"/>
              <a:t>Sytá pára, přehřátá pára</a:t>
            </a:r>
          </a:p>
          <a:p>
            <a:pPr lvl="0"/>
            <a:r>
              <a:rPr lang="cs-CZ" dirty="0"/>
              <a:t>Fázový diagram</a:t>
            </a:r>
          </a:p>
        </p:txBody>
      </p:sp>
      <p:sp>
        <p:nvSpPr>
          <p:cNvPr id="4" name="TextovéPole 3">
            <a:extLst>
              <a:ext uri="{FF2B5EF4-FFF2-40B4-BE49-F238E27FC236}">
                <a16:creationId xmlns:a16="http://schemas.microsoft.com/office/drawing/2014/main" id="{1B68C755-D39D-2901-B7BA-D80CD95E60D5}"/>
              </a:ext>
            </a:extLst>
          </p:cNvPr>
          <p:cNvSpPr txBox="1"/>
          <p:nvPr/>
        </p:nvSpPr>
        <p:spPr>
          <a:xfrm>
            <a:off x="492369" y="6213231"/>
            <a:ext cx="1359877" cy="369332"/>
          </a:xfrm>
          <a:prstGeom prst="rect">
            <a:avLst/>
          </a:prstGeom>
          <a:noFill/>
        </p:spPr>
        <p:txBody>
          <a:bodyPr wrap="square" rtlCol="0">
            <a:spAutoFit/>
          </a:bodyPr>
          <a:lstStyle/>
          <a:p>
            <a:r>
              <a:rPr lang="cs-CZ" dirty="0"/>
              <a:t>3. 6. 2026</a:t>
            </a:r>
          </a:p>
        </p:txBody>
      </p:sp>
      <p:grpSp>
        <p:nvGrpSpPr>
          <p:cNvPr id="5" name="Skupina 4">
            <a:extLst>
              <a:ext uri="{FF2B5EF4-FFF2-40B4-BE49-F238E27FC236}">
                <a16:creationId xmlns:a16="http://schemas.microsoft.com/office/drawing/2014/main" id="{4DEBE132-30CB-8857-BFF2-3D0DB187CD06}"/>
              </a:ext>
            </a:extLst>
          </p:cNvPr>
          <p:cNvGrpSpPr/>
          <p:nvPr/>
        </p:nvGrpSpPr>
        <p:grpSpPr>
          <a:xfrm>
            <a:off x="4295998" y="692329"/>
            <a:ext cx="3600001" cy="900000"/>
            <a:chOff x="5375920" y="674864"/>
            <a:chExt cx="4750522" cy="1130585"/>
          </a:xfrm>
        </p:grpSpPr>
        <p:pic>
          <p:nvPicPr>
            <p:cNvPr id="6" name="Obrázek 5">
              <a:extLst>
                <a:ext uri="{FF2B5EF4-FFF2-40B4-BE49-F238E27FC236}">
                  <a16:creationId xmlns:a16="http://schemas.microsoft.com/office/drawing/2014/main" id="{760CEC06-81F5-DB6A-76B7-5DF632CB8D1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75920" y="674864"/>
              <a:ext cx="1188777" cy="1130585"/>
            </a:xfrm>
            <a:prstGeom prst="rect">
              <a:avLst/>
            </a:prstGeom>
          </p:spPr>
        </p:pic>
        <p:pic>
          <p:nvPicPr>
            <p:cNvPr id="7" name="Obrázek 6">
              <a:extLst>
                <a:ext uri="{FF2B5EF4-FFF2-40B4-BE49-F238E27FC236}">
                  <a16:creationId xmlns:a16="http://schemas.microsoft.com/office/drawing/2014/main" id="{E3ACBAA9-D13A-C962-D165-0FD0CA65F0D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0728" y="674864"/>
              <a:ext cx="3535714" cy="1100062"/>
            </a:xfrm>
            <a:prstGeom prst="rect">
              <a:avLst/>
            </a:prstGeom>
          </p:spPr>
        </p:pic>
      </p:grpSp>
      <p:sp>
        <p:nvSpPr>
          <p:cNvPr id="8" name="TextovéPole 4">
            <a:extLst>
              <a:ext uri="{FF2B5EF4-FFF2-40B4-BE49-F238E27FC236}">
                <a16:creationId xmlns:a16="http://schemas.microsoft.com/office/drawing/2014/main" id="{963FCFAC-D935-7D6D-9B27-6A1C766FFF13}"/>
              </a:ext>
            </a:extLst>
          </p:cNvPr>
          <p:cNvSpPr txBox="1"/>
          <p:nvPr/>
        </p:nvSpPr>
        <p:spPr>
          <a:xfrm>
            <a:off x="3179675" y="6213231"/>
            <a:ext cx="5832648" cy="369332"/>
          </a:xfrm>
          <a:prstGeom prst="rect">
            <a:avLst/>
          </a:prstGeom>
          <a:noFill/>
        </p:spPr>
        <p:txBody>
          <a:bodyPr wrap="square" rtlCol="0">
            <a:sp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cs-CZ" dirty="0"/>
              <a:t>Videa k výuce matematiky a fyziky: </a:t>
            </a:r>
            <a:r>
              <a:rPr lang="cs-CZ" dirty="0">
                <a:hlinkClick r:id="rId4"/>
              </a:rPr>
              <a:t>Petr Němec - YouTube</a:t>
            </a:r>
            <a:endParaRPr lang="cs-CZ" dirty="0"/>
          </a:p>
        </p:txBody>
      </p:sp>
      <p:sp>
        <p:nvSpPr>
          <p:cNvPr id="9" name="Ovál 8">
            <a:hlinkClick r:id="rId5"/>
            <a:extLst>
              <a:ext uri="{FF2B5EF4-FFF2-40B4-BE49-F238E27FC236}">
                <a16:creationId xmlns:a16="http://schemas.microsoft.com/office/drawing/2014/main" id="{2AD9F86E-68B0-2EE8-69E4-3AF6212C3B34}"/>
              </a:ext>
            </a:extLst>
          </p:cNvPr>
          <p:cNvSpPr/>
          <p:nvPr/>
        </p:nvSpPr>
        <p:spPr>
          <a:xfrm>
            <a:off x="10481481" y="5254388"/>
            <a:ext cx="720000" cy="7200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 name="Zástupný symbol pro číslo snímku 9">
            <a:extLst>
              <a:ext uri="{FF2B5EF4-FFF2-40B4-BE49-F238E27FC236}">
                <a16:creationId xmlns:a16="http://schemas.microsoft.com/office/drawing/2014/main" id="{0B989028-70AF-10AA-C298-593CC96B838D}"/>
              </a:ext>
            </a:extLst>
          </p:cNvPr>
          <p:cNvSpPr>
            <a:spLocks noGrp="1"/>
          </p:cNvSpPr>
          <p:nvPr>
            <p:ph type="sldNum" sz="quarter" idx="12"/>
          </p:nvPr>
        </p:nvSpPr>
        <p:spPr/>
        <p:txBody>
          <a:bodyPr/>
          <a:lstStyle/>
          <a:p>
            <a:fld id="{16F34EB4-3ED8-4C6F-8F20-E8879CC86920}" type="slidenum">
              <a:rPr lang="cs-CZ" smtClean="0"/>
              <a:t>1</a:t>
            </a:fld>
            <a:endParaRPr lang="cs-CZ"/>
          </a:p>
        </p:txBody>
      </p:sp>
    </p:spTree>
    <p:extLst>
      <p:ext uri="{BB962C8B-B14F-4D97-AF65-F5344CB8AC3E}">
        <p14:creationId xmlns:p14="http://schemas.microsoft.com/office/powerpoint/2010/main" val="640173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38200" y="347690"/>
            <a:ext cx="2688771" cy="244474"/>
          </a:xfrm>
        </p:spPr>
        <p:txBody>
          <a:bodyPr>
            <a:normAutofit fontScale="90000"/>
          </a:bodyPr>
          <a:lstStyle/>
          <a:p>
            <a:r>
              <a:rPr lang="cs-CZ" sz="2400" b="1" u="sng" dirty="0"/>
              <a:t>Skupenství látek</a:t>
            </a:r>
          </a:p>
        </p:txBody>
      </p:sp>
      <p:sp>
        <p:nvSpPr>
          <p:cNvPr id="4" name="TextovéPole 3"/>
          <p:cNvSpPr txBox="1"/>
          <p:nvPr/>
        </p:nvSpPr>
        <p:spPr>
          <a:xfrm>
            <a:off x="838200" y="678655"/>
            <a:ext cx="10361023" cy="369332"/>
          </a:xfrm>
          <a:prstGeom prst="rect">
            <a:avLst/>
          </a:prstGeom>
          <a:noFill/>
        </p:spPr>
        <p:txBody>
          <a:bodyPr wrap="square" rtlCol="0">
            <a:spAutoFit/>
          </a:bodyPr>
          <a:lstStyle/>
          <a:p>
            <a:r>
              <a:rPr lang="cs-CZ" dirty="0"/>
              <a:t>Látka se může vyskytovat ve třech skupenstvích:  Skupenství pevné,   skupenství kapalné,   skupenství plynné  </a:t>
            </a:r>
          </a:p>
        </p:txBody>
      </p:sp>
      <p:sp>
        <p:nvSpPr>
          <p:cNvPr id="5" name="TextovéPole 4"/>
          <p:cNvSpPr txBox="1"/>
          <p:nvPr/>
        </p:nvSpPr>
        <p:spPr>
          <a:xfrm>
            <a:off x="838200" y="2095194"/>
            <a:ext cx="2656114" cy="430887"/>
          </a:xfrm>
          <a:prstGeom prst="rect">
            <a:avLst/>
          </a:prstGeom>
          <a:noFill/>
        </p:spPr>
        <p:txBody>
          <a:bodyPr wrap="square" rtlCol="0">
            <a:spAutoFit/>
          </a:bodyPr>
          <a:lstStyle/>
          <a:p>
            <a:r>
              <a:rPr lang="cs-CZ" sz="2200" b="1" u="sng" dirty="0">
                <a:latin typeface="+mj-lt"/>
                <a:ea typeface="+mj-ea"/>
                <a:cs typeface="+mj-cs"/>
              </a:rPr>
              <a:t>Změna skupenství</a:t>
            </a:r>
          </a:p>
        </p:txBody>
      </p:sp>
      <p:sp>
        <p:nvSpPr>
          <p:cNvPr id="6" name="TextovéPole 5"/>
          <p:cNvSpPr txBox="1"/>
          <p:nvPr/>
        </p:nvSpPr>
        <p:spPr>
          <a:xfrm>
            <a:off x="838200" y="2623760"/>
            <a:ext cx="6787101" cy="3416320"/>
          </a:xfrm>
          <a:prstGeom prst="rect">
            <a:avLst/>
          </a:prstGeom>
          <a:noFill/>
        </p:spPr>
        <p:txBody>
          <a:bodyPr wrap="square" rtlCol="0">
            <a:spAutoFit/>
          </a:bodyPr>
          <a:lstStyle/>
          <a:p>
            <a:r>
              <a:rPr lang="cs-CZ" dirty="0"/>
              <a:t>Změna skupenství  pevného na kapalné – </a:t>
            </a:r>
            <a:r>
              <a:rPr lang="cs-CZ" b="1" dirty="0"/>
              <a:t>TÁNÍ</a:t>
            </a:r>
          </a:p>
          <a:p>
            <a:endParaRPr lang="cs-CZ" dirty="0"/>
          </a:p>
          <a:p>
            <a:r>
              <a:rPr lang="cs-CZ" dirty="0"/>
              <a:t>Změna skupenství pevného na plynné – </a:t>
            </a:r>
            <a:r>
              <a:rPr lang="cs-CZ" b="1" dirty="0"/>
              <a:t>SUBLIMACE</a:t>
            </a:r>
          </a:p>
          <a:p>
            <a:endParaRPr lang="cs-CZ" dirty="0"/>
          </a:p>
          <a:p>
            <a:r>
              <a:rPr lang="cs-CZ" dirty="0"/>
              <a:t>Změna skupenství kapalného na pevné – </a:t>
            </a:r>
            <a:r>
              <a:rPr lang="cs-CZ" b="1" dirty="0"/>
              <a:t>TUHNUTÍ</a:t>
            </a:r>
          </a:p>
          <a:p>
            <a:endParaRPr lang="cs-CZ" dirty="0"/>
          </a:p>
          <a:p>
            <a:r>
              <a:rPr lang="cs-CZ" dirty="0"/>
              <a:t>Změna skupenství plynného na  pevné – </a:t>
            </a:r>
            <a:r>
              <a:rPr lang="cs-CZ" b="1" dirty="0"/>
              <a:t>DESUBLIMACE</a:t>
            </a:r>
          </a:p>
          <a:p>
            <a:endParaRPr lang="cs-CZ" dirty="0"/>
          </a:p>
          <a:p>
            <a:r>
              <a:rPr lang="cs-CZ" dirty="0"/>
              <a:t>Změna skupenství kapalného na plynné – </a:t>
            </a:r>
            <a:r>
              <a:rPr lang="cs-CZ" b="1" dirty="0"/>
              <a:t>VYPAŘOVÁNÍ</a:t>
            </a:r>
          </a:p>
          <a:p>
            <a:endParaRPr lang="cs-CZ" dirty="0"/>
          </a:p>
          <a:p>
            <a:r>
              <a:rPr lang="cs-CZ" dirty="0"/>
              <a:t>Změna skupenství plynného na kapalné – </a:t>
            </a:r>
            <a:r>
              <a:rPr lang="cs-CZ" b="1" dirty="0"/>
              <a:t>KAPALNĚNÍ (KONDENZACE)</a:t>
            </a:r>
          </a:p>
          <a:p>
            <a:r>
              <a:rPr lang="cs-CZ" dirty="0"/>
              <a:t> </a:t>
            </a:r>
          </a:p>
        </p:txBody>
      </p:sp>
      <p:sp>
        <p:nvSpPr>
          <p:cNvPr id="7" name="TextovéPole 6"/>
          <p:cNvSpPr txBox="1"/>
          <p:nvPr/>
        </p:nvSpPr>
        <p:spPr>
          <a:xfrm>
            <a:off x="2038516" y="1227909"/>
            <a:ext cx="8114969" cy="369332"/>
          </a:xfrm>
          <a:prstGeom prst="rect">
            <a:avLst/>
          </a:prstGeom>
          <a:noFill/>
          <a:ln w="19050">
            <a:solidFill>
              <a:srgbClr val="FF0000"/>
            </a:solidFill>
          </a:ln>
        </p:spPr>
        <p:txBody>
          <a:bodyPr wrap="square" rtlCol="0">
            <a:spAutoFit/>
          </a:bodyPr>
          <a:lstStyle/>
          <a:p>
            <a:r>
              <a:rPr lang="cs-CZ" b="1" dirty="0"/>
              <a:t>Fyzikální děj, při kterém se mění skupenství látky, nazýváme změna skupenství látek</a:t>
            </a:r>
          </a:p>
        </p:txBody>
      </p:sp>
      <p:pic>
        <p:nvPicPr>
          <p:cNvPr id="3" name="Obrázek 2">
            <a:extLst>
              <a:ext uri="{FF2B5EF4-FFF2-40B4-BE49-F238E27FC236}">
                <a16:creationId xmlns:a16="http://schemas.microsoft.com/office/drawing/2014/main" id="{63449320-638A-BEE4-6192-FA186A904E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49871" y="2029337"/>
            <a:ext cx="1996426" cy="3232556"/>
          </a:xfrm>
          <a:prstGeom prst="rect">
            <a:avLst/>
          </a:prstGeom>
        </p:spPr>
      </p:pic>
      <p:sp>
        <p:nvSpPr>
          <p:cNvPr id="8" name="Zástupný symbol pro číslo snímku 7">
            <a:extLst>
              <a:ext uri="{FF2B5EF4-FFF2-40B4-BE49-F238E27FC236}">
                <a16:creationId xmlns:a16="http://schemas.microsoft.com/office/drawing/2014/main" id="{B7D86E96-7FD0-7A73-A89E-015670A279C6}"/>
              </a:ext>
            </a:extLst>
          </p:cNvPr>
          <p:cNvSpPr>
            <a:spLocks noGrp="1"/>
          </p:cNvSpPr>
          <p:nvPr>
            <p:ph type="sldNum" sz="quarter" idx="12"/>
          </p:nvPr>
        </p:nvSpPr>
        <p:spPr/>
        <p:txBody>
          <a:bodyPr/>
          <a:lstStyle/>
          <a:p>
            <a:fld id="{16F34EB4-3ED8-4C6F-8F20-E8879CC86920}" type="slidenum">
              <a:rPr lang="cs-CZ" smtClean="0"/>
              <a:t>2</a:t>
            </a:fld>
            <a:endParaRPr lang="cs-CZ"/>
          </a:p>
        </p:txBody>
      </p:sp>
    </p:spTree>
    <p:extLst>
      <p:ext uri="{BB962C8B-B14F-4D97-AF65-F5344CB8AC3E}">
        <p14:creationId xmlns:p14="http://schemas.microsoft.com/office/powerpoint/2010/main" val="26543728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7" name="TextovéPole 6"/>
              <p:cNvSpPr txBox="1"/>
              <p:nvPr/>
            </p:nvSpPr>
            <p:spPr>
              <a:xfrm>
                <a:off x="5808617" y="870857"/>
                <a:ext cx="5782492" cy="5037148"/>
              </a:xfrm>
              <a:prstGeom prst="rect">
                <a:avLst/>
              </a:prstGeom>
              <a:noFill/>
            </p:spPr>
            <p:txBody>
              <a:bodyPr wrap="square" rtlCol="0">
                <a:spAutoFit/>
              </a:bodyPr>
              <a:lstStyle/>
              <a:p>
                <a:r>
                  <a:rPr lang="cs-CZ" b="1" dirty="0">
                    <a:solidFill>
                      <a:srgbClr val="FF0000"/>
                    </a:solidFill>
                  </a:rPr>
                  <a:t>Graf od A – B, ohřívání látky bez změny skupenství:</a:t>
                </a:r>
              </a:p>
              <a:p>
                <a:r>
                  <a:rPr lang="cs-CZ" dirty="0"/>
                  <a:t>Těleso přijme teplo </a:t>
                </a:r>
                <a14:m>
                  <m:oMath xmlns:m="http://schemas.openxmlformats.org/officeDocument/2006/math">
                    <m:r>
                      <a:rPr lang="cs-CZ" i="1" dirty="0" smtClean="0">
                        <a:latin typeface="Cambria Math" panose="02040503050406030204" pitchFamily="18" charset="0"/>
                      </a:rPr>
                      <m:t>𝑄</m:t>
                    </m:r>
                  </m:oMath>
                </a14:m>
                <a:r>
                  <a:rPr lang="cs-CZ" dirty="0"/>
                  <a:t> tepelnou výměnou, jeho vnitřní energie vzroste o hodnotu </a:t>
                </a:r>
                <a14:m>
                  <m:oMath xmlns:m="http://schemas.openxmlformats.org/officeDocument/2006/math">
                    <m:r>
                      <a:rPr lang="cs-CZ"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𝑈</m:t>
                    </m:r>
                    <m:r>
                      <a:rPr lang="cs-CZ" b="0" i="1" smtClean="0">
                        <a:latin typeface="Cambria Math" panose="02040503050406030204" pitchFamily="18" charset="0"/>
                        <a:ea typeface="Cambria Math" panose="02040503050406030204" pitchFamily="18" charset="0"/>
                      </a:rPr>
                      <m:t>.</m:t>
                    </m:r>
                  </m:oMath>
                </a14:m>
                <a:r>
                  <a:rPr lang="cs-CZ" dirty="0"/>
                  <a:t> </a:t>
                </a:r>
                <a:r>
                  <a:rPr lang="cs-CZ" b="1" dirty="0"/>
                  <a:t>Nenastane-li současně změna skupenství látky</a:t>
                </a:r>
                <a:r>
                  <a:rPr lang="cs-CZ" dirty="0"/>
                  <a:t>, zvýší se teplota tělesa o </a:t>
                </a:r>
                <a14:m>
                  <m:oMath xmlns:m="http://schemas.openxmlformats.org/officeDocument/2006/math">
                    <m:r>
                      <a:rPr lang="cs-CZ"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𝑡</m:t>
                    </m:r>
                  </m:oMath>
                </a14:m>
                <a:r>
                  <a:rPr lang="cs-CZ" dirty="0"/>
                  <a:t>.</a:t>
                </a:r>
              </a:p>
              <a:p>
                <a:r>
                  <a:rPr lang="cs-CZ" dirty="0"/>
                  <a:t>Poměr </a:t>
                </a:r>
                <a14:m>
                  <m:oMath xmlns:m="http://schemas.openxmlformats.org/officeDocument/2006/math">
                    <m:r>
                      <a:rPr lang="cs-CZ" b="0" i="1" smtClean="0">
                        <a:latin typeface="Cambria Math" panose="02040503050406030204" pitchFamily="18" charset="0"/>
                      </a:rPr>
                      <m:t>𝐶</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𝑄</m:t>
                        </m:r>
                      </m:num>
                      <m:den>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𝑡</m:t>
                        </m:r>
                      </m:den>
                    </m:f>
                  </m:oMath>
                </a14:m>
                <a:r>
                  <a:rPr lang="cs-CZ" dirty="0"/>
                  <a:t> nazýváme </a:t>
                </a:r>
                <a:r>
                  <a:rPr lang="cs-CZ" b="1" dirty="0"/>
                  <a:t>tepelnou kapacitou tělesa</a:t>
                </a:r>
                <a:r>
                  <a:rPr lang="cs-CZ" dirty="0"/>
                  <a:t>.</a:t>
                </a:r>
              </a:p>
              <a:p>
                <a:r>
                  <a:rPr lang="cs-CZ" dirty="0"/>
                  <a:t>Jednotkou tepelné kapacity je J. K</a:t>
                </a:r>
                <a:r>
                  <a:rPr lang="cs-CZ" baseline="30000" dirty="0"/>
                  <a:t>-1</a:t>
                </a:r>
                <a:r>
                  <a:rPr lang="cs-CZ" dirty="0"/>
                  <a:t> (Joule na jeden Kelvin).</a:t>
                </a:r>
              </a:p>
              <a:p>
                <a:endParaRPr lang="cs-CZ" dirty="0"/>
              </a:p>
              <a:p>
                <a:r>
                  <a:rPr lang="cs-CZ" dirty="0"/>
                  <a:t>Tepelná kapacita dělená hmotností se nazývá </a:t>
                </a:r>
                <a:r>
                  <a:rPr lang="cs-CZ" b="1" dirty="0"/>
                  <a:t>měrná tepelná kapacita c.</a:t>
                </a:r>
              </a:p>
              <a:p>
                <a:pPr algn="ctr"/>
                <a14:m>
                  <m:oMath xmlns:m="http://schemas.openxmlformats.org/officeDocument/2006/math">
                    <m:r>
                      <a:rPr lang="cs-CZ" b="0" i="1" smtClean="0">
                        <a:latin typeface="Cambria Math" panose="02040503050406030204" pitchFamily="18" charset="0"/>
                      </a:rPr>
                      <m:t>𝑐</m:t>
                    </m:r>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𝐶</m:t>
                        </m:r>
                      </m:num>
                      <m:den>
                        <m:r>
                          <a:rPr lang="cs-CZ" b="0" i="1" smtClean="0">
                            <a:latin typeface="Cambria Math" panose="02040503050406030204" pitchFamily="18" charset="0"/>
                            <a:ea typeface="Cambria Math" panose="02040503050406030204" pitchFamily="18" charset="0"/>
                          </a:rPr>
                          <m:t>𝑚</m:t>
                        </m:r>
                      </m:den>
                    </m:f>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𝑄</m:t>
                        </m:r>
                      </m:num>
                      <m:den>
                        <m:r>
                          <a:rPr lang="cs-CZ" b="0" i="1" smtClean="0">
                            <a:latin typeface="Cambria Math" panose="02040503050406030204" pitchFamily="18" charset="0"/>
                            <a:ea typeface="Cambria Math" panose="02040503050406030204" pitchFamily="18" charset="0"/>
                          </a:rPr>
                          <m:t>𝑚</m:t>
                        </m:r>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𝑡</m:t>
                        </m:r>
                      </m:den>
                    </m:f>
                  </m:oMath>
                </a14:m>
                <a:r>
                  <a:rPr lang="cs-CZ" dirty="0"/>
                  <a:t>   (1)</a:t>
                </a:r>
              </a:p>
              <a:p>
                <a:endParaRPr lang="cs-CZ" dirty="0"/>
              </a:p>
              <a:p>
                <a:r>
                  <a:rPr lang="cs-CZ" dirty="0"/>
                  <a:t>Jednotkou je J.kg</a:t>
                </a:r>
                <a:r>
                  <a:rPr lang="cs-CZ" baseline="30000" dirty="0"/>
                  <a:t>-1</a:t>
                </a:r>
                <a:r>
                  <a:rPr lang="cs-CZ" dirty="0"/>
                  <a:t>.K</a:t>
                </a:r>
                <a:r>
                  <a:rPr lang="cs-CZ" baseline="30000" dirty="0"/>
                  <a:t>-1</a:t>
                </a:r>
                <a:r>
                  <a:rPr lang="cs-CZ" dirty="0"/>
                  <a:t>.</a:t>
                </a:r>
              </a:p>
              <a:p>
                <a:endParaRPr lang="cs-CZ" dirty="0"/>
              </a:p>
              <a:p>
                <a:r>
                  <a:rPr lang="cs-CZ" dirty="0"/>
                  <a:t>Úpravou vztahu (1) lze vypočítat množství přijatého (odevzdaného) tepla Q</a:t>
                </a:r>
              </a:p>
              <a:p>
                <a:endParaRPr lang="cs-CZ" dirty="0"/>
              </a:p>
              <a:p>
                <a:pPr algn="ctr"/>
                <a14:m>
                  <m:oMath xmlns:m="http://schemas.openxmlformats.org/officeDocument/2006/math">
                    <m:r>
                      <a:rPr lang="cs-CZ" b="0" i="1" smtClean="0">
                        <a:latin typeface="Cambria Math" panose="02040503050406030204" pitchFamily="18" charset="0"/>
                      </a:rPr>
                      <m:t>𝑄</m:t>
                    </m:r>
                    <m:r>
                      <a:rPr lang="cs-CZ" b="0" i="1" smtClean="0">
                        <a:latin typeface="Cambria Math" panose="02040503050406030204" pitchFamily="18" charset="0"/>
                      </a:rPr>
                      <m:t>=</m:t>
                    </m:r>
                    <m:r>
                      <a:rPr lang="cs-CZ" b="0" i="1" smtClean="0">
                        <a:latin typeface="Cambria Math" panose="02040503050406030204" pitchFamily="18" charset="0"/>
                      </a:rPr>
                      <m:t>𝑐</m:t>
                    </m:r>
                    <m:r>
                      <a:rPr lang="cs-CZ" b="0" i="1" smtClean="0">
                        <a:latin typeface="Cambria Math" panose="02040503050406030204" pitchFamily="18" charset="0"/>
                      </a:rPr>
                      <m:t>.</m:t>
                    </m:r>
                    <m:r>
                      <a:rPr lang="cs-CZ" b="0" i="1" smtClean="0">
                        <a:latin typeface="Cambria Math" panose="02040503050406030204" pitchFamily="18" charset="0"/>
                      </a:rPr>
                      <m:t>𝑚</m:t>
                    </m:r>
                    <m:r>
                      <a:rPr lang="cs-CZ" b="0" i="1" smtClean="0">
                        <a:latin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𝑡</m:t>
                    </m:r>
                  </m:oMath>
                </a14:m>
                <a:r>
                  <a:rPr lang="cs-CZ" dirty="0"/>
                  <a:t>    </a:t>
                </a:r>
                <a:r>
                  <a:rPr lang="en-GB" dirty="0"/>
                  <a:t>[</a:t>
                </a:r>
                <a:r>
                  <a:rPr lang="en-US" dirty="0"/>
                  <a:t>J</a:t>
                </a:r>
                <a:r>
                  <a:rPr lang="en-GB" dirty="0"/>
                  <a:t>]</a:t>
                </a:r>
                <a:endParaRPr lang="cs-CZ" dirty="0"/>
              </a:p>
            </p:txBody>
          </p:sp>
        </mc:Choice>
        <mc:Fallback xmlns="">
          <p:sp>
            <p:nvSpPr>
              <p:cNvPr id="7" name="TextovéPole 6"/>
              <p:cNvSpPr txBox="1">
                <a:spLocks noRot="1" noChangeAspect="1" noMove="1" noResize="1" noEditPoints="1" noAdjustHandles="1" noChangeArrowheads="1" noChangeShapeType="1" noTextEdit="1"/>
              </p:cNvSpPr>
              <p:nvPr/>
            </p:nvSpPr>
            <p:spPr>
              <a:xfrm>
                <a:off x="5808617" y="870857"/>
                <a:ext cx="5782492" cy="5037148"/>
              </a:xfrm>
              <a:prstGeom prst="rect">
                <a:avLst/>
              </a:prstGeom>
              <a:blipFill>
                <a:blip r:embed="rId2"/>
                <a:stretch>
                  <a:fillRect l="-949" t="-726" b="-1090"/>
                </a:stretch>
              </a:blipFill>
            </p:spPr>
            <p:txBody>
              <a:bodyPr/>
              <a:lstStyle/>
              <a:p>
                <a:r>
                  <a:rPr lang="cs-CZ">
                    <a:noFill/>
                  </a:rPr>
                  <a:t> </a:t>
                </a:r>
              </a:p>
            </p:txBody>
          </p:sp>
        </mc:Fallback>
      </mc:AlternateContent>
      <p:sp>
        <p:nvSpPr>
          <p:cNvPr id="2" name="Nadpis 1"/>
          <p:cNvSpPr>
            <a:spLocks noGrp="1"/>
          </p:cNvSpPr>
          <p:nvPr>
            <p:ph type="title"/>
          </p:nvPr>
        </p:nvSpPr>
        <p:spPr>
          <a:xfrm>
            <a:off x="433348" y="355966"/>
            <a:ext cx="8349343" cy="305434"/>
          </a:xfrm>
        </p:spPr>
        <p:txBody>
          <a:bodyPr>
            <a:noAutofit/>
          </a:bodyPr>
          <a:lstStyle/>
          <a:p>
            <a:r>
              <a:rPr lang="cs-CZ" sz="2200" b="1" dirty="0"/>
              <a:t>Graf závislosti teploty krystalické látky na dodávaném teple</a:t>
            </a:r>
          </a:p>
        </p:txBody>
      </p:sp>
      <p:sp>
        <p:nvSpPr>
          <p:cNvPr id="8" name="TextovéPole 7"/>
          <p:cNvSpPr txBox="1"/>
          <p:nvPr/>
        </p:nvSpPr>
        <p:spPr>
          <a:xfrm>
            <a:off x="648033" y="4700587"/>
            <a:ext cx="4691743" cy="1754326"/>
          </a:xfrm>
          <a:prstGeom prst="rect">
            <a:avLst/>
          </a:prstGeom>
          <a:noFill/>
        </p:spPr>
        <p:txBody>
          <a:bodyPr wrap="square" rtlCol="0">
            <a:spAutoFit/>
          </a:bodyPr>
          <a:lstStyle/>
          <a:p>
            <a:r>
              <a:rPr lang="cs-CZ" dirty="0"/>
              <a:t>Poznámka:</a:t>
            </a:r>
          </a:p>
          <a:p>
            <a:r>
              <a:rPr lang="cs-CZ" dirty="0"/>
              <a:t>U všech látek se měrná tepelná kapacita zmenšuje s teplotou a při teplotách blízkých 0 K má velmi malou hodnotu. </a:t>
            </a:r>
          </a:p>
          <a:p>
            <a:r>
              <a:rPr lang="cs-CZ" dirty="0"/>
              <a:t>Například olovo má c</a:t>
            </a:r>
            <a:r>
              <a:rPr lang="cs-CZ" baseline="-25000" dirty="0"/>
              <a:t>20</a:t>
            </a:r>
            <a:r>
              <a:rPr lang="cs-CZ" dirty="0"/>
              <a:t>=129 J.kg</a:t>
            </a:r>
            <a:r>
              <a:rPr lang="cs-CZ" baseline="30000" dirty="0"/>
              <a:t>-1</a:t>
            </a:r>
            <a:r>
              <a:rPr lang="cs-CZ" dirty="0"/>
              <a:t>.K</a:t>
            </a:r>
            <a:r>
              <a:rPr lang="cs-CZ" baseline="30000" dirty="0"/>
              <a:t>-1</a:t>
            </a:r>
            <a:r>
              <a:rPr lang="cs-CZ" dirty="0"/>
              <a:t>, a při teplotě -259 </a:t>
            </a:r>
            <a:r>
              <a:rPr lang="cs-CZ" baseline="30000" dirty="0"/>
              <a:t>0</a:t>
            </a:r>
            <a:r>
              <a:rPr lang="cs-CZ" dirty="0"/>
              <a:t>C je c</a:t>
            </a:r>
            <a:r>
              <a:rPr lang="cs-CZ" baseline="-25000" dirty="0"/>
              <a:t>-259</a:t>
            </a:r>
            <a:r>
              <a:rPr lang="cs-CZ" dirty="0"/>
              <a:t>=32 J.kg</a:t>
            </a:r>
            <a:r>
              <a:rPr lang="cs-CZ" baseline="30000" dirty="0"/>
              <a:t>-1</a:t>
            </a:r>
            <a:r>
              <a:rPr lang="cs-CZ" dirty="0"/>
              <a:t>.K</a:t>
            </a:r>
            <a:r>
              <a:rPr lang="cs-CZ" baseline="30000" dirty="0"/>
              <a:t>-1</a:t>
            </a:r>
          </a:p>
        </p:txBody>
      </p:sp>
      <p:grpSp>
        <p:nvGrpSpPr>
          <p:cNvPr id="36" name="Skupina 35">
            <a:extLst>
              <a:ext uri="{FF2B5EF4-FFF2-40B4-BE49-F238E27FC236}">
                <a16:creationId xmlns:a16="http://schemas.microsoft.com/office/drawing/2014/main" id="{64670B0F-C51D-FBD8-90A8-0E768B21693E}"/>
              </a:ext>
            </a:extLst>
          </p:cNvPr>
          <p:cNvGrpSpPr/>
          <p:nvPr/>
        </p:nvGrpSpPr>
        <p:grpSpPr>
          <a:xfrm>
            <a:off x="190831" y="1344710"/>
            <a:ext cx="4587903" cy="3125051"/>
            <a:chOff x="190831" y="1344710"/>
            <a:chExt cx="4587903" cy="3125051"/>
          </a:xfrm>
        </p:grpSpPr>
        <p:cxnSp>
          <p:nvCxnSpPr>
            <p:cNvPr id="10" name="Přímá spojnice 9">
              <a:extLst>
                <a:ext uri="{FF2B5EF4-FFF2-40B4-BE49-F238E27FC236}">
                  <a16:creationId xmlns:a16="http://schemas.microsoft.com/office/drawing/2014/main" id="{AE80D2FB-C5DC-EC47-E5CD-92ADADC54832}"/>
                </a:ext>
              </a:extLst>
            </p:cNvPr>
            <p:cNvCxnSpPr/>
            <p:nvPr/>
          </p:nvCxnSpPr>
          <p:spPr>
            <a:xfrm>
              <a:off x="755374" y="1566581"/>
              <a:ext cx="0" cy="239534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Přímá spojnice 11">
              <a:extLst>
                <a:ext uri="{FF2B5EF4-FFF2-40B4-BE49-F238E27FC236}">
                  <a16:creationId xmlns:a16="http://schemas.microsoft.com/office/drawing/2014/main" id="{F951E9A1-37AB-AD3F-7CCF-1EC82870C585}"/>
                </a:ext>
              </a:extLst>
            </p:cNvPr>
            <p:cNvCxnSpPr/>
            <p:nvPr/>
          </p:nvCxnSpPr>
          <p:spPr>
            <a:xfrm>
              <a:off x="755374" y="3961930"/>
              <a:ext cx="402336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Přímá spojnice 13">
              <a:extLst>
                <a:ext uri="{FF2B5EF4-FFF2-40B4-BE49-F238E27FC236}">
                  <a16:creationId xmlns:a16="http://schemas.microsoft.com/office/drawing/2014/main" id="{2E738C6A-D58B-5205-4828-3CD697C61148}"/>
                </a:ext>
              </a:extLst>
            </p:cNvPr>
            <p:cNvCxnSpPr/>
            <p:nvPr/>
          </p:nvCxnSpPr>
          <p:spPr>
            <a:xfrm flipV="1">
              <a:off x="755374" y="2764255"/>
              <a:ext cx="659958" cy="821783"/>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16" name="Přímá spojnice 15">
              <a:extLst>
                <a:ext uri="{FF2B5EF4-FFF2-40B4-BE49-F238E27FC236}">
                  <a16:creationId xmlns:a16="http://schemas.microsoft.com/office/drawing/2014/main" id="{F87836D2-C94F-5796-8ED7-D172D95BDB07}"/>
                </a:ext>
              </a:extLst>
            </p:cNvPr>
            <p:cNvCxnSpPr/>
            <p:nvPr/>
          </p:nvCxnSpPr>
          <p:spPr>
            <a:xfrm>
              <a:off x="1423283" y="2764255"/>
              <a:ext cx="1760788" cy="0"/>
            </a:xfrm>
            <a:prstGeom prst="line">
              <a:avLst/>
            </a:prstGeom>
            <a:ln w="28575">
              <a:solidFill>
                <a:srgbClr val="92D050"/>
              </a:solidFill>
            </a:ln>
          </p:spPr>
          <p:style>
            <a:lnRef idx="1">
              <a:schemeClr val="accent6"/>
            </a:lnRef>
            <a:fillRef idx="0">
              <a:schemeClr val="accent6"/>
            </a:fillRef>
            <a:effectRef idx="0">
              <a:schemeClr val="accent6"/>
            </a:effectRef>
            <a:fontRef idx="minor">
              <a:schemeClr val="tx1"/>
            </a:fontRef>
          </p:style>
        </p:cxnSp>
        <p:cxnSp>
          <p:nvCxnSpPr>
            <p:cNvPr id="18" name="Přímá spojnice 17">
              <a:extLst>
                <a:ext uri="{FF2B5EF4-FFF2-40B4-BE49-F238E27FC236}">
                  <a16:creationId xmlns:a16="http://schemas.microsoft.com/office/drawing/2014/main" id="{43953609-8886-5D1E-7553-A57152B99BA6}"/>
                </a:ext>
              </a:extLst>
            </p:cNvPr>
            <p:cNvCxnSpPr/>
            <p:nvPr/>
          </p:nvCxnSpPr>
          <p:spPr>
            <a:xfrm flipV="1">
              <a:off x="3184071" y="2067339"/>
              <a:ext cx="672312" cy="696916"/>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20" name="Přímá spojnice 19">
              <a:extLst>
                <a:ext uri="{FF2B5EF4-FFF2-40B4-BE49-F238E27FC236}">
                  <a16:creationId xmlns:a16="http://schemas.microsoft.com/office/drawing/2014/main" id="{317D2487-9E10-4358-CEAE-BDC461C3114C}"/>
                </a:ext>
              </a:extLst>
            </p:cNvPr>
            <p:cNvCxnSpPr>
              <a:cxnSpLocks/>
            </p:cNvCxnSpPr>
            <p:nvPr/>
          </p:nvCxnSpPr>
          <p:spPr>
            <a:xfrm flipH="1">
              <a:off x="590550" y="2764255"/>
              <a:ext cx="824782"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4" name="Přímá spojnice 23">
              <a:extLst>
                <a:ext uri="{FF2B5EF4-FFF2-40B4-BE49-F238E27FC236}">
                  <a16:creationId xmlns:a16="http://schemas.microsoft.com/office/drawing/2014/main" id="{AA3A9AD5-2F25-7986-3A9E-A491E5A74354}"/>
                </a:ext>
              </a:extLst>
            </p:cNvPr>
            <p:cNvCxnSpPr/>
            <p:nvPr/>
          </p:nvCxnSpPr>
          <p:spPr>
            <a:xfrm>
              <a:off x="1415332" y="2764255"/>
              <a:ext cx="0" cy="129091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5" name="Přímá spojnice 24">
              <a:extLst>
                <a:ext uri="{FF2B5EF4-FFF2-40B4-BE49-F238E27FC236}">
                  <a16:creationId xmlns:a16="http://schemas.microsoft.com/office/drawing/2014/main" id="{AFB17323-5CA1-9765-D482-526E10FB1326}"/>
                </a:ext>
              </a:extLst>
            </p:cNvPr>
            <p:cNvCxnSpPr/>
            <p:nvPr/>
          </p:nvCxnSpPr>
          <p:spPr>
            <a:xfrm>
              <a:off x="3184071" y="2784502"/>
              <a:ext cx="0" cy="129091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26" name="TextovéPole 25">
              <a:extLst>
                <a:ext uri="{FF2B5EF4-FFF2-40B4-BE49-F238E27FC236}">
                  <a16:creationId xmlns:a16="http://schemas.microsoft.com/office/drawing/2014/main" id="{6C37C151-286C-8CD9-759D-CEAB953C8306}"/>
                </a:ext>
              </a:extLst>
            </p:cNvPr>
            <p:cNvSpPr txBox="1"/>
            <p:nvPr/>
          </p:nvSpPr>
          <p:spPr>
            <a:xfrm>
              <a:off x="433348" y="3389431"/>
              <a:ext cx="214685" cy="369332"/>
            </a:xfrm>
            <a:prstGeom prst="rect">
              <a:avLst/>
            </a:prstGeom>
            <a:noFill/>
          </p:spPr>
          <p:txBody>
            <a:bodyPr wrap="square" rtlCol="0">
              <a:spAutoFit/>
            </a:bodyPr>
            <a:lstStyle/>
            <a:p>
              <a:r>
                <a:rPr lang="cs-CZ" dirty="0"/>
                <a:t>A</a:t>
              </a:r>
            </a:p>
          </p:txBody>
        </p:sp>
        <p:sp>
          <p:nvSpPr>
            <p:cNvPr id="27" name="TextovéPole 26">
              <a:extLst>
                <a:ext uri="{FF2B5EF4-FFF2-40B4-BE49-F238E27FC236}">
                  <a16:creationId xmlns:a16="http://schemas.microsoft.com/office/drawing/2014/main" id="{FB0D5C4D-5B92-5A69-225C-449518FFE9BE}"/>
                </a:ext>
              </a:extLst>
            </p:cNvPr>
            <p:cNvSpPr txBox="1"/>
            <p:nvPr/>
          </p:nvSpPr>
          <p:spPr>
            <a:xfrm>
              <a:off x="1307989" y="2266999"/>
              <a:ext cx="214685" cy="369332"/>
            </a:xfrm>
            <a:prstGeom prst="rect">
              <a:avLst/>
            </a:prstGeom>
            <a:noFill/>
          </p:spPr>
          <p:txBody>
            <a:bodyPr wrap="square" rtlCol="0">
              <a:spAutoFit/>
            </a:bodyPr>
            <a:lstStyle/>
            <a:p>
              <a:r>
                <a:rPr lang="cs-CZ" dirty="0"/>
                <a:t>B</a:t>
              </a:r>
            </a:p>
          </p:txBody>
        </p:sp>
        <p:sp>
          <p:nvSpPr>
            <p:cNvPr id="28" name="TextovéPole 27">
              <a:extLst>
                <a:ext uri="{FF2B5EF4-FFF2-40B4-BE49-F238E27FC236}">
                  <a16:creationId xmlns:a16="http://schemas.microsoft.com/office/drawing/2014/main" id="{DE3AC46B-A6EC-71CB-4F85-795D83C9495C}"/>
                </a:ext>
              </a:extLst>
            </p:cNvPr>
            <p:cNvSpPr txBox="1"/>
            <p:nvPr/>
          </p:nvSpPr>
          <p:spPr>
            <a:xfrm>
              <a:off x="3036451" y="2281442"/>
              <a:ext cx="214685" cy="369332"/>
            </a:xfrm>
            <a:prstGeom prst="rect">
              <a:avLst/>
            </a:prstGeom>
            <a:noFill/>
          </p:spPr>
          <p:txBody>
            <a:bodyPr wrap="square" rtlCol="0">
              <a:spAutoFit/>
            </a:bodyPr>
            <a:lstStyle/>
            <a:p>
              <a:r>
                <a:rPr lang="cs-CZ" dirty="0"/>
                <a:t>C</a:t>
              </a:r>
            </a:p>
          </p:txBody>
        </p:sp>
        <p:sp>
          <p:nvSpPr>
            <p:cNvPr id="29" name="TextovéPole 28">
              <a:extLst>
                <a:ext uri="{FF2B5EF4-FFF2-40B4-BE49-F238E27FC236}">
                  <a16:creationId xmlns:a16="http://schemas.microsoft.com/office/drawing/2014/main" id="{26643A42-DAA0-E16A-3342-9BC103208E5C}"/>
                </a:ext>
              </a:extLst>
            </p:cNvPr>
            <p:cNvSpPr txBox="1"/>
            <p:nvPr/>
          </p:nvSpPr>
          <p:spPr>
            <a:xfrm>
              <a:off x="1972868" y="2476725"/>
              <a:ext cx="481668" cy="307777"/>
            </a:xfrm>
            <a:prstGeom prst="rect">
              <a:avLst/>
            </a:prstGeom>
            <a:noFill/>
          </p:spPr>
          <p:txBody>
            <a:bodyPr wrap="square" rtlCol="0">
              <a:spAutoFit/>
            </a:bodyPr>
            <a:lstStyle/>
            <a:p>
              <a:r>
                <a:rPr lang="cs-CZ" sz="1400" dirty="0"/>
                <a:t>Tání</a:t>
              </a:r>
            </a:p>
          </p:txBody>
        </p:sp>
        <p:sp>
          <p:nvSpPr>
            <p:cNvPr id="30" name="TextovéPole 29">
              <a:extLst>
                <a:ext uri="{FF2B5EF4-FFF2-40B4-BE49-F238E27FC236}">
                  <a16:creationId xmlns:a16="http://schemas.microsoft.com/office/drawing/2014/main" id="{F753FB04-626F-9A36-924A-2C0670F23F20}"/>
                </a:ext>
              </a:extLst>
            </p:cNvPr>
            <p:cNvSpPr txBox="1"/>
            <p:nvPr/>
          </p:nvSpPr>
          <p:spPr>
            <a:xfrm>
              <a:off x="775916" y="3644482"/>
              <a:ext cx="646708" cy="338554"/>
            </a:xfrm>
            <a:prstGeom prst="rect">
              <a:avLst/>
            </a:prstGeom>
            <a:noFill/>
          </p:spPr>
          <p:txBody>
            <a:bodyPr wrap="square" rtlCol="0">
              <a:spAutoFit/>
            </a:bodyPr>
            <a:lstStyle/>
            <a:p>
              <a:r>
                <a:rPr lang="cs-CZ" sz="800" dirty="0"/>
                <a:t>Pevné </a:t>
              </a:r>
            </a:p>
            <a:p>
              <a:r>
                <a:rPr lang="cs-CZ" sz="800" dirty="0"/>
                <a:t>skupenství</a:t>
              </a:r>
            </a:p>
          </p:txBody>
        </p:sp>
        <p:sp>
          <p:nvSpPr>
            <p:cNvPr id="31" name="TextovéPole 30">
              <a:extLst>
                <a:ext uri="{FF2B5EF4-FFF2-40B4-BE49-F238E27FC236}">
                  <a16:creationId xmlns:a16="http://schemas.microsoft.com/office/drawing/2014/main" id="{D0A5141C-C87A-78D0-69B7-5B330F7D9D83}"/>
                </a:ext>
              </a:extLst>
            </p:cNvPr>
            <p:cNvSpPr txBox="1"/>
            <p:nvPr/>
          </p:nvSpPr>
          <p:spPr>
            <a:xfrm>
              <a:off x="1819995" y="3642894"/>
              <a:ext cx="863096" cy="338554"/>
            </a:xfrm>
            <a:prstGeom prst="rect">
              <a:avLst/>
            </a:prstGeom>
            <a:noFill/>
          </p:spPr>
          <p:txBody>
            <a:bodyPr wrap="square" rtlCol="0">
              <a:spAutoFit/>
            </a:bodyPr>
            <a:lstStyle/>
            <a:p>
              <a:r>
                <a:rPr lang="cs-CZ" sz="800" dirty="0"/>
                <a:t>Pevné a kapalné</a:t>
              </a:r>
            </a:p>
            <a:p>
              <a:r>
                <a:rPr lang="cs-CZ" sz="800" dirty="0"/>
                <a:t>skupenství</a:t>
              </a:r>
            </a:p>
          </p:txBody>
        </p:sp>
        <p:sp>
          <p:nvSpPr>
            <p:cNvPr id="32" name="TextovéPole 31">
              <a:extLst>
                <a:ext uri="{FF2B5EF4-FFF2-40B4-BE49-F238E27FC236}">
                  <a16:creationId xmlns:a16="http://schemas.microsoft.com/office/drawing/2014/main" id="{2CFBB5B1-712E-5212-9898-F4D193DB4263}"/>
                </a:ext>
              </a:extLst>
            </p:cNvPr>
            <p:cNvSpPr txBox="1"/>
            <p:nvPr/>
          </p:nvSpPr>
          <p:spPr>
            <a:xfrm>
              <a:off x="3323173" y="3643500"/>
              <a:ext cx="672312" cy="338554"/>
            </a:xfrm>
            <a:prstGeom prst="rect">
              <a:avLst/>
            </a:prstGeom>
            <a:noFill/>
          </p:spPr>
          <p:txBody>
            <a:bodyPr wrap="square" rtlCol="0">
              <a:spAutoFit/>
            </a:bodyPr>
            <a:lstStyle/>
            <a:p>
              <a:r>
                <a:rPr lang="cs-CZ" sz="800" dirty="0"/>
                <a:t>Kapalné</a:t>
              </a:r>
            </a:p>
            <a:p>
              <a:r>
                <a:rPr lang="cs-CZ" sz="800" dirty="0"/>
                <a:t>skupenství</a:t>
              </a:r>
            </a:p>
          </p:txBody>
        </p:sp>
        <mc:AlternateContent xmlns:mc="http://schemas.openxmlformats.org/markup-compatibility/2006" xmlns:a14="http://schemas.microsoft.com/office/drawing/2010/main">
          <mc:Choice Requires="a14">
            <p:sp>
              <p:nvSpPr>
                <p:cNvPr id="33" name="TextovéPole 32">
                  <a:extLst>
                    <a:ext uri="{FF2B5EF4-FFF2-40B4-BE49-F238E27FC236}">
                      <a16:creationId xmlns:a16="http://schemas.microsoft.com/office/drawing/2014/main" id="{9AD33E60-8711-488D-3FD7-FEAEBD9EA44D}"/>
                    </a:ext>
                  </a:extLst>
                </p:cNvPr>
                <p:cNvSpPr txBox="1"/>
                <p:nvPr/>
              </p:nvSpPr>
              <p:spPr>
                <a:xfrm>
                  <a:off x="190831" y="2576223"/>
                  <a:ext cx="260616"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𝑡</m:t>
                            </m:r>
                          </m:sub>
                        </m:sSub>
                      </m:oMath>
                    </m:oMathPara>
                  </a14:m>
                  <a:endParaRPr lang="cs-CZ" dirty="0"/>
                </a:p>
              </p:txBody>
            </p:sp>
          </mc:Choice>
          <mc:Fallback xmlns="">
            <p:sp>
              <p:nvSpPr>
                <p:cNvPr id="33" name="TextovéPole 32">
                  <a:extLst>
                    <a:ext uri="{FF2B5EF4-FFF2-40B4-BE49-F238E27FC236}">
                      <a16:creationId xmlns:a16="http://schemas.microsoft.com/office/drawing/2014/main" id="{9AD33E60-8711-488D-3FD7-FEAEBD9EA44D}"/>
                    </a:ext>
                  </a:extLst>
                </p:cNvPr>
                <p:cNvSpPr txBox="1">
                  <a:spLocks noRot="1" noChangeAspect="1" noMove="1" noResize="1" noEditPoints="1" noAdjustHandles="1" noChangeArrowheads="1" noChangeShapeType="1" noTextEdit="1"/>
                </p:cNvSpPr>
                <p:nvPr/>
              </p:nvSpPr>
              <p:spPr>
                <a:xfrm>
                  <a:off x="190831" y="2576223"/>
                  <a:ext cx="260616" cy="369332"/>
                </a:xfrm>
                <a:prstGeom prst="rect">
                  <a:avLst/>
                </a:prstGeom>
                <a:blipFill>
                  <a:blip r:embed="rId3"/>
                  <a:stretch>
                    <a:fillRect r="-16279"/>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34" name="TextovéPole 33">
                  <a:extLst>
                    <a:ext uri="{FF2B5EF4-FFF2-40B4-BE49-F238E27FC236}">
                      <a16:creationId xmlns:a16="http://schemas.microsoft.com/office/drawing/2014/main" id="{4D8CF27D-C5DF-C52D-79A0-600BD98510F5}"/>
                    </a:ext>
                  </a:extLst>
                </p:cNvPr>
                <p:cNvSpPr txBox="1"/>
                <p:nvPr/>
              </p:nvSpPr>
              <p:spPr>
                <a:xfrm>
                  <a:off x="4277802" y="4100429"/>
                  <a:ext cx="500932"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i="1" dirty="0" smtClean="0">
                            <a:latin typeface="Cambria Math" panose="02040503050406030204" pitchFamily="18" charset="0"/>
                          </a:rPr>
                          <m:t>𝑄</m:t>
                        </m:r>
                      </m:oMath>
                    </m:oMathPara>
                  </a14:m>
                  <a:endParaRPr lang="cs-CZ" dirty="0"/>
                </a:p>
              </p:txBody>
            </p:sp>
          </mc:Choice>
          <mc:Fallback xmlns="">
            <p:sp>
              <p:nvSpPr>
                <p:cNvPr id="34" name="TextovéPole 33">
                  <a:extLst>
                    <a:ext uri="{FF2B5EF4-FFF2-40B4-BE49-F238E27FC236}">
                      <a16:creationId xmlns:a16="http://schemas.microsoft.com/office/drawing/2014/main" id="{4D8CF27D-C5DF-C52D-79A0-600BD98510F5}"/>
                    </a:ext>
                  </a:extLst>
                </p:cNvPr>
                <p:cNvSpPr txBox="1">
                  <a:spLocks noRot="1" noChangeAspect="1" noMove="1" noResize="1" noEditPoints="1" noAdjustHandles="1" noChangeArrowheads="1" noChangeShapeType="1" noTextEdit="1"/>
                </p:cNvSpPr>
                <p:nvPr/>
              </p:nvSpPr>
              <p:spPr>
                <a:xfrm>
                  <a:off x="4277802" y="4100429"/>
                  <a:ext cx="500932" cy="369332"/>
                </a:xfrm>
                <a:prstGeom prst="rect">
                  <a:avLst/>
                </a:prstGeom>
                <a:blipFill>
                  <a:blip r:embed="rId4"/>
                  <a:stretch>
                    <a:fillRect b="-10000"/>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35" name="TextovéPole 34">
                  <a:extLst>
                    <a:ext uri="{FF2B5EF4-FFF2-40B4-BE49-F238E27FC236}">
                      <a16:creationId xmlns:a16="http://schemas.microsoft.com/office/drawing/2014/main" id="{19C24D2C-15AB-1D78-F9CD-2B9A7722031D}"/>
                    </a:ext>
                  </a:extLst>
                </p:cNvPr>
                <p:cNvSpPr txBox="1"/>
                <p:nvPr/>
              </p:nvSpPr>
              <p:spPr>
                <a:xfrm>
                  <a:off x="190831" y="1344710"/>
                  <a:ext cx="500932"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b="0" i="1" dirty="0" smtClean="0">
                            <a:latin typeface="Cambria Math" panose="02040503050406030204" pitchFamily="18" charset="0"/>
                          </a:rPr>
                          <m:t>𝑡</m:t>
                        </m:r>
                      </m:oMath>
                    </m:oMathPara>
                  </a14:m>
                  <a:endParaRPr lang="cs-CZ" dirty="0"/>
                </a:p>
              </p:txBody>
            </p:sp>
          </mc:Choice>
          <mc:Fallback xmlns="">
            <p:sp>
              <p:nvSpPr>
                <p:cNvPr id="35" name="TextovéPole 34">
                  <a:extLst>
                    <a:ext uri="{FF2B5EF4-FFF2-40B4-BE49-F238E27FC236}">
                      <a16:creationId xmlns:a16="http://schemas.microsoft.com/office/drawing/2014/main" id="{19C24D2C-15AB-1D78-F9CD-2B9A7722031D}"/>
                    </a:ext>
                  </a:extLst>
                </p:cNvPr>
                <p:cNvSpPr txBox="1">
                  <a:spLocks noRot="1" noChangeAspect="1" noMove="1" noResize="1" noEditPoints="1" noAdjustHandles="1" noChangeArrowheads="1" noChangeShapeType="1" noTextEdit="1"/>
                </p:cNvSpPr>
                <p:nvPr/>
              </p:nvSpPr>
              <p:spPr>
                <a:xfrm>
                  <a:off x="190831" y="1344710"/>
                  <a:ext cx="500932" cy="369332"/>
                </a:xfrm>
                <a:prstGeom prst="rect">
                  <a:avLst/>
                </a:prstGeom>
                <a:blipFill>
                  <a:blip r:embed="rId5"/>
                  <a:stretch>
                    <a:fillRect/>
                  </a:stretch>
                </a:blipFill>
              </p:spPr>
              <p:txBody>
                <a:bodyPr/>
                <a:lstStyle/>
                <a:p>
                  <a:r>
                    <a:rPr lang="cs-CZ">
                      <a:noFill/>
                    </a:rPr>
                    <a:t> </a:t>
                  </a:r>
                </a:p>
              </p:txBody>
            </p:sp>
          </mc:Fallback>
        </mc:AlternateContent>
      </p:grpSp>
      <p:sp>
        <p:nvSpPr>
          <p:cNvPr id="3" name="Zástupný symbol pro číslo snímku 2">
            <a:extLst>
              <a:ext uri="{FF2B5EF4-FFF2-40B4-BE49-F238E27FC236}">
                <a16:creationId xmlns:a16="http://schemas.microsoft.com/office/drawing/2014/main" id="{F469F527-D23E-7953-2BA8-4CD758D4E8F2}"/>
              </a:ext>
            </a:extLst>
          </p:cNvPr>
          <p:cNvSpPr>
            <a:spLocks noGrp="1"/>
          </p:cNvSpPr>
          <p:nvPr>
            <p:ph type="sldNum" sz="quarter" idx="12"/>
          </p:nvPr>
        </p:nvSpPr>
        <p:spPr/>
        <p:txBody>
          <a:bodyPr/>
          <a:lstStyle/>
          <a:p>
            <a:fld id="{16F34EB4-3ED8-4C6F-8F20-E8879CC86920}" type="slidenum">
              <a:rPr lang="cs-CZ" smtClean="0"/>
              <a:t>3</a:t>
            </a:fld>
            <a:endParaRPr lang="cs-CZ"/>
          </a:p>
        </p:txBody>
      </p:sp>
    </p:spTree>
    <p:extLst>
      <p:ext uri="{BB962C8B-B14F-4D97-AF65-F5344CB8AC3E}">
        <p14:creationId xmlns:p14="http://schemas.microsoft.com/office/powerpoint/2010/main" val="36493354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09293" y="477117"/>
            <a:ext cx="1077686" cy="253183"/>
          </a:xfrm>
        </p:spPr>
        <p:txBody>
          <a:bodyPr>
            <a:normAutofit fontScale="90000"/>
          </a:bodyPr>
          <a:lstStyle/>
          <a:p>
            <a:r>
              <a:rPr lang="cs-CZ" sz="2400" b="1" dirty="0"/>
              <a:t>Příklad:</a:t>
            </a:r>
          </a:p>
        </p:txBody>
      </p:sp>
      <p:sp>
        <p:nvSpPr>
          <p:cNvPr id="6" name="Obdélník 5"/>
          <p:cNvSpPr/>
          <p:nvPr/>
        </p:nvSpPr>
        <p:spPr>
          <a:xfrm>
            <a:off x="396241" y="1159413"/>
            <a:ext cx="11399519" cy="923330"/>
          </a:xfrm>
          <a:prstGeom prst="rect">
            <a:avLst/>
          </a:prstGeom>
        </p:spPr>
        <p:txBody>
          <a:bodyPr wrap="square">
            <a:spAutoFit/>
          </a:bodyPr>
          <a:lstStyle/>
          <a:p>
            <a:r>
              <a:rPr lang="cs-CZ" dirty="0"/>
              <a:t>Do 5 litrů (</a:t>
            </a:r>
            <a:r>
              <a:rPr lang="cs-CZ" b="1" dirty="0"/>
              <a:t>m</a:t>
            </a:r>
            <a:r>
              <a:rPr lang="cs-CZ" b="1" baseline="-25000" dirty="0"/>
              <a:t>1 </a:t>
            </a:r>
            <a:r>
              <a:rPr lang="cs-CZ" b="1" dirty="0"/>
              <a:t>= 5 kg</a:t>
            </a:r>
            <a:r>
              <a:rPr lang="cs-CZ" dirty="0"/>
              <a:t>) vody, která má teplotu </a:t>
            </a:r>
            <a:r>
              <a:rPr lang="cs-CZ" b="1" dirty="0"/>
              <a:t>18 °C</a:t>
            </a:r>
            <a:r>
              <a:rPr lang="cs-CZ" dirty="0"/>
              <a:t>, hodím 300gramový měděný váleček (</a:t>
            </a:r>
            <a:r>
              <a:rPr lang="cs-CZ" b="1" dirty="0"/>
              <a:t>m</a:t>
            </a:r>
            <a:r>
              <a:rPr lang="cs-CZ" b="1" baseline="-25000" dirty="0"/>
              <a:t>2 </a:t>
            </a:r>
            <a:r>
              <a:rPr lang="cs-CZ" b="1" dirty="0"/>
              <a:t>= 0,3 kg</a:t>
            </a:r>
            <a:r>
              <a:rPr lang="cs-CZ" dirty="0"/>
              <a:t>) o teplotě </a:t>
            </a:r>
            <a:r>
              <a:rPr lang="cs-CZ" b="1" dirty="0"/>
              <a:t>t</a:t>
            </a:r>
            <a:r>
              <a:rPr lang="cs-CZ" b="1" baseline="-25000" dirty="0"/>
              <a:t>2</a:t>
            </a:r>
            <a:r>
              <a:rPr lang="cs-CZ" b="1" dirty="0"/>
              <a:t> = 70 °C</a:t>
            </a:r>
            <a:r>
              <a:rPr lang="cs-CZ" dirty="0"/>
              <a:t>. O kolik stupňů se voda ohřeje po ustálení teploty? Předpokládejme, že tepelná výměna nastane pouze mezi vodou a válečkem. Měrná tepelná kapacita vody </a:t>
            </a:r>
            <a:r>
              <a:rPr lang="cs-CZ" b="1" dirty="0"/>
              <a:t>c</a:t>
            </a:r>
            <a:r>
              <a:rPr lang="cs-CZ" b="1" baseline="-25000" dirty="0"/>
              <a:t>1</a:t>
            </a:r>
            <a:r>
              <a:rPr lang="cs-CZ" b="1" dirty="0"/>
              <a:t> = 4180 J ∙ K </a:t>
            </a:r>
            <a:r>
              <a:rPr lang="cs-CZ" b="1" baseline="30000" dirty="0"/>
              <a:t>-1</a:t>
            </a:r>
            <a:r>
              <a:rPr lang="cs-CZ" b="1" dirty="0"/>
              <a:t> ∙ kg</a:t>
            </a:r>
            <a:r>
              <a:rPr lang="cs-CZ" b="1" baseline="30000" dirty="0"/>
              <a:t>-1</a:t>
            </a:r>
            <a:r>
              <a:rPr lang="cs-CZ" b="1" dirty="0"/>
              <a:t> </a:t>
            </a:r>
            <a:r>
              <a:rPr lang="cs-CZ" dirty="0"/>
              <a:t>, měrná tepelná kapacita mědi </a:t>
            </a:r>
            <a:r>
              <a:rPr lang="cs-CZ" b="1" dirty="0"/>
              <a:t>c</a:t>
            </a:r>
            <a:r>
              <a:rPr lang="cs-CZ" b="1" baseline="-25000" dirty="0"/>
              <a:t>2</a:t>
            </a:r>
            <a:r>
              <a:rPr lang="cs-CZ" b="1" dirty="0"/>
              <a:t> = 383 J ∙ K </a:t>
            </a:r>
            <a:r>
              <a:rPr lang="cs-CZ" b="1" baseline="30000" dirty="0"/>
              <a:t>-1</a:t>
            </a:r>
            <a:r>
              <a:rPr lang="cs-CZ" b="1" dirty="0"/>
              <a:t> ∙ kg</a:t>
            </a:r>
            <a:r>
              <a:rPr lang="cs-CZ" b="1" baseline="30000" dirty="0"/>
              <a:t>-1</a:t>
            </a:r>
            <a:r>
              <a:rPr lang="cs-CZ" b="1" dirty="0"/>
              <a:t> </a:t>
            </a:r>
            <a:r>
              <a:rPr lang="cs-CZ" dirty="0"/>
              <a:t>. </a:t>
            </a:r>
          </a:p>
        </p:txBody>
      </p:sp>
      <mc:AlternateContent xmlns:mc="http://schemas.openxmlformats.org/markup-compatibility/2006" xmlns:a14="http://schemas.microsoft.com/office/drawing/2010/main">
        <mc:Choice Requires="a14">
          <p:sp>
            <p:nvSpPr>
              <p:cNvPr id="7" name="TextovéPole 6"/>
              <p:cNvSpPr txBox="1"/>
              <p:nvPr/>
            </p:nvSpPr>
            <p:spPr>
              <a:xfrm>
                <a:off x="2674621" y="2345760"/>
                <a:ext cx="6616337" cy="646331"/>
              </a:xfrm>
              <a:prstGeom prst="rect">
                <a:avLst/>
              </a:prstGeom>
              <a:noFill/>
            </p:spPr>
            <p:txBody>
              <a:bodyPr wrap="square" rtlCol="0">
                <a:spAutoFit/>
              </a:bodyPr>
              <a:lstStyle/>
              <a:p>
                <a14:m>
                  <m:oMath xmlns:m="http://schemas.openxmlformats.org/officeDocument/2006/math">
                    <m:r>
                      <a:rPr lang="cs-CZ" b="1" i="1" dirty="0" smtClean="0">
                        <a:latin typeface="Cambria Math" panose="02040503050406030204" pitchFamily="18" charset="0"/>
                      </a:rPr>
                      <m:t>𝑸</m:t>
                    </m:r>
                  </m:oMath>
                </a14:m>
                <a:r>
                  <a:rPr lang="cs-CZ" dirty="0"/>
                  <a:t> přijaté vodou od teplejšího válečku = </a:t>
                </a:r>
                <a14:m>
                  <m:oMath xmlns:m="http://schemas.openxmlformats.org/officeDocument/2006/math">
                    <m:r>
                      <a:rPr lang="cs-CZ" b="1" i="1" dirty="0" smtClean="0">
                        <a:latin typeface="Cambria Math" panose="02040503050406030204" pitchFamily="18" charset="0"/>
                      </a:rPr>
                      <m:t>𝑸</m:t>
                    </m:r>
                  </m:oMath>
                </a14:m>
                <a:r>
                  <a:rPr lang="cs-CZ" dirty="0"/>
                  <a:t> odevzdané válečkem vodě</a:t>
                </a:r>
              </a:p>
              <a:p>
                <a:pPr/>
                <a14:m>
                  <m:oMathPara xmlns:m="http://schemas.openxmlformats.org/officeDocument/2006/math">
                    <m:oMathParaPr>
                      <m:jc m:val="centerGroup"/>
                    </m:oMathParaPr>
                    <m:oMath xmlns:m="http://schemas.openxmlformats.org/officeDocument/2006/math">
                      <m:r>
                        <a:rPr lang="cs-CZ" b="1" i="1" smtClean="0">
                          <a:latin typeface="Cambria Math" panose="02040503050406030204" pitchFamily="18" charset="0"/>
                        </a:rPr>
                        <m:t>𝑸</m:t>
                      </m:r>
                      <m:r>
                        <a:rPr lang="cs-CZ" b="1" i="1" smtClean="0">
                          <a:latin typeface="Cambria Math" panose="02040503050406030204" pitchFamily="18" charset="0"/>
                        </a:rPr>
                        <m:t>=</m:t>
                      </m:r>
                      <m:r>
                        <a:rPr lang="cs-CZ" b="1" i="1" smtClean="0">
                          <a:latin typeface="Cambria Math" panose="02040503050406030204" pitchFamily="18" charset="0"/>
                        </a:rPr>
                        <m:t>𝒄</m:t>
                      </m:r>
                      <m:r>
                        <a:rPr lang="cs-CZ" b="1" i="1" smtClean="0">
                          <a:latin typeface="Cambria Math" panose="02040503050406030204" pitchFamily="18" charset="0"/>
                        </a:rPr>
                        <m:t>.</m:t>
                      </m:r>
                      <m:r>
                        <a:rPr lang="cs-CZ" b="1" i="1" smtClean="0">
                          <a:latin typeface="Cambria Math" panose="02040503050406030204" pitchFamily="18" charset="0"/>
                        </a:rPr>
                        <m:t>𝒎</m:t>
                      </m:r>
                      <m:r>
                        <a:rPr lang="cs-CZ" b="1" i="1" smtClean="0">
                          <a:latin typeface="Cambria Math" panose="02040503050406030204" pitchFamily="18" charset="0"/>
                        </a:rPr>
                        <m:t>.∆</m:t>
                      </m:r>
                      <m:r>
                        <a:rPr lang="cs-CZ" b="1" i="1" smtClean="0">
                          <a:latin typeface="Cambria Math" panose="02040503050406030204" pitchFamily="18" charset="0"/>
                          <a:ea typeface="Cambria Math" panose="02040503050406030204" pitchFamily="18" charset="0"/>
                        </a:rPr>
                        <m:t>𝒕</m:t>
                      </m:r>
                    </m:oMath>
                  </m:oMathPara>
                </a14:m>
                <a:endParaRPr lang="cs-CZ" b="1" dirty="0"/>
              </a:p>
            </p:txBody>
          </p:sp>
        </mc:Choice>
        <mc:Fallback xmlns="">
          <p:sp>
            <p:nvSpPr>
              <p:cNvPr id="7" name="TextovéPole 6"/>
              <p:cNvSpPr txBox="1">
                <a:spLocks noRot="1" noChangeAspect="1" noMove="1" noResize="1" noEditPoints="1" noAdjustHandles="1" noChangeArrowheads="1" noChangeShapeType="1" noTextEdit="1"/>
              </p:cNvSpPr>
              <p:nvPr/>
            </p:nvSpPr>
            <p:spPr>
              <a:xfrm>
                <a:off x="2674621" y="2345760"/>
                <a:ext cx="6616337" cy="646331"/>
              </a:xfrm>
              <a:prstGeom prst="rect">
                <a:avLst/>
              </a:prstGeom>
              <a:blipFill>
                <a:blip r:embed="rId2"/>
                <a:stretch>
                  <a:fillRect l="-184" t="-5660" b="-4717"/>
                </a:stretch>
              </a:blipFill>
            </p:spPr>
            <p:txBody>
              <a:bodyPr/>
              <a:lstStyle/>
              <a:p>
                <a:r>
                  <a:rPr lang="cs-CZ">
                    <a:noFill/>
                  </a:rPr>
                  <a:t> </a:t>
                </a:r>
              </a:p>
            </p:txBody>
          </p:sp>
        </mc:Fallback>
      </mc:AlternateContent>
      <p:sp>
        <p:nvSpPr>
          <p:cNvPr id="8" name="Obdélník 7"/>
          <p:cNvSpPr/>
          <p:nvPr/>
        </p:nvSpPr>
        <p:spPr>
          <a:xfrm>
            <a:off x="487680" y="3717835"/>
            <a:ext cx="5033553" cy="2031325"/>
          </a:xfrm>
          <a:prstGeom prst="rect">
            <a:avLst/>
          </a:prstGeom>
        </p:spPr>
        <p:txBody>
          <a:bodyPr wrap="square">
            <a:spAutoFit/>
          </a:bodyPr>
          <a:lstStyle/>
          <a:p>
            <a:r>
              <a:rPr lang="cs-CZ" dirty="0"/>
              <a:t>t</a:t>
            </a:r>
            <a:r>
              <a:rPr lang="cs-CZ" baseline="-25000" dirty="0"/>
              <a:t>1</a:t>
            </a:r>
            <a:r>
              <a:rPr lang="or-IN" dirty="0"/>
              <a:t> … </a:t>
            </a:r>
            <a:r>
              <a:rPr lang="cs-CZ" dirty="0"/>
              <a:t>teplota vody před vhození válečku … 18</a:t>
            </a:r>
            <a:r>
              <a:rPr lang="cs-CZ" baseline="30000" dirty="0"/>
              <a:t>0</a:t>
            </a:r>
            <a:r>
              <a:rPr lang="cs-CZ" dirty="0"/>
              <a:t>C</a:t>
            </a:r>
          </a:p>
          <a:p>
            <a:r>
              <a:rPr lang="cs-CZ" dirty="0"/>
              <a:t>t</a:t>
            </a:r>
            <a:r>
              <a:rPr lang="cs-CZ" baseline="-25000" dirty="0"/>
              <a:t>2</a:t>
            </a:r>
            <a:r>
              <a:rPr lang="or-IN" dirty="0"/>
              <a:t> … </a:t>
            </a:r>
            <a:r>
              <a:rPr lang="cs-CZ" dirty="0"/>
              <a:t>teplota válečku před vhození do vody … 70</a:t>
            </a:r>
            <a:r>
              <a:rPr lang="cs-CZ" baseline="30000" dirty="0"/>
              <a:t>0</a:t>
            </a:r>
            <a:r>
              <a:rPr lang="cs-CZ" dirty="0"/>
              <a:t>C </a:t>
            </a:r>
          </a:p>
          <a:p>
            <a:r>
              <a:rPr lang="cs-CZ" dirty="0"/>
              <a:t>t   …</a:t>
            </a:r>
            <a:r>
              <a:rPr lang="ar-AE" dirty="0"/>
              <a:t> </a:t>
            </a:r>
            <a:r>
              <a:rPr lang="cs-CZ" dirty="0"/>
              <a:t>výsledná teplota po ustálení</a:t>
            </a:r>
          </a:p>
          <a:p>
            <a:r>
              <a:rPr lang="cs-CZ" dirty="0"/>
              <a:t>m</a:t>
            </a:r>
            <a:r>
              <a:rPr lang="cs-CZ" baseline="-25000" dirty="0"/>
              <a:t>1</a:t>
            </a:r>
            <a:r>
              <a:rPr lang="or-IN" dirty="0"/>
              <a:t> … </a:t>
            </a:r>
            <a:r>
              <a:rPr lang="cs-CZ" dirty="0"/>
              <a:t>hmotnost vody … 5 kg</a:t>
            </a:r>
          </a:p>
          <a:p>
            <a:r>
              <a:rPr lang="cs-CZ" dirty="0"/>
              <a:t>m</a:t>
            </a:r>
            <a:r>
              <a:rPr lang="cs-CZ" baseline="-25000" dirty="0"/>
              <a:t>2</a:t>
            </a:r>
            <a:r>
              <a:rPr lang="or-IN" dirty="0"/>
              <a:t> … </a:t>
            </a:r>
            <a:r>
              <a:rPr lang="cs-CZ" dirty="0"/>
              <a:t>hmotnost válečku … 0,3 kg</a:t>
            </a:r>
          </a:p>
          <a:p>
            <a:r>
              <a:rPr lang="cs-CZ" dirty="0"/>
              <a:t>c</a:t>
            </a:r>
            <a:r>
              <a:rPr lang="cs-CZ" baseline="-25000" dirty="0"/>
              <a:t>1</a:t>
            </a:r>
            <a:r>
              <a:rPr lang="or-IN" dirty="0"/>
              <a:t> … </a:t>
            </a:r>
            <a:r>
              <a:rPr lang="cs-CZ" dirty="0"/>
              <a:t>měrná tepelná kapacita vody … 4180 J.K</a:t>
            </a:r>
            <a:r>
              <a:rPr lang="cs-CZ" baseline="30000" dirty="0"/>
              <a:t>-1</a:t>
            </a:r>
            <a:r>
              <a:rPr lang="cs-CZ" dirty="0"/>
              <a:t>.kg</a:t>
            </a:r>
            <a:r>
              <a:rPr lang="cs-CZ" baseline="30000" dirty="0"/>
              <a:t>-1</a:t>
            </a:r>
          </a:p>
          <a:p>
            <a:r>
              <a:rPr lang="cs-CZ" dirty="0"/>
              <a:t>c</a:t>
            </a:r>
            <a:r>
              <a:rPr lang="cs-CZ" baseline="-25000" dirty="0"/>
              <a:t>2</a:t>
            </a:r>
            <a:r>
              <a:rPr lang="or-IN" dirty="0"/>
              <a:t> … </a:t>
            </a:r>
            <a:r>
              <a:rPr lang="cs-CZ" dirty="0"/>
              <a:t>měrná tepelná kapacita mědi … 383 J.K</a:t>
            </a:r>
            <a:r>
              <a:rPr lang="cs-CZ" baseline="30000" dirty="0"/>
              <a:t>-1</a:t>
            </a:r>
            <a:r>
              <a:rPr lang="cs-CZ" dirty="0"/>
              <a:t>.kg</a:t>
            </a:r>
            <a:r>
              <a:rPr lang="cs-CZ" baseline="30000" dirty="0"/>
              <a:t>-1</a:t>
            </a:r>
          </a:p>
        </p:txBody>
      </p:sp>
      <mc:AlternateContent xmlns:mc="http://schemas.openxmlformats.org/markup-compatibility/2006" xmlns:a14="http://schemas.microsoft.com/office/drawing/2010/main">
        <mc:Choice Requires="a14">
          <p:sp>
            <p:nvSpPr>
              <p:cNvPr id="9" name="TextovéPole 8"/>
              <p:cNvSpPr txBox="1"/>
              <p:nvPr/>
            </p:nvSpPr>
            <p:spPr>
              <a:xfrm>
                <a:off x="6391846" y="4565019"/>
                <a:ext cx="4824549"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𝒄</m:t>
                          </m:r>
                        </m:e>
                        <m:sub>
                          <m:r>
                            <a:rPr lang="cs-CZ" b="1" i="1" smtClean="0">
                              <a:latin typeface="Cambria Math" panose="02040503050406030204" pitchFamily="18" charset="0"/>
                            </a:rPr>
                            <m:t>𝟏</m:t>
                          </m:r>
                        </m:sub>
                      </m:sSub>
                      <m:r>
                        <a:rPr lang="cs-CZ" b="1" i="1" smtClean="0">
                          <a:latin typeface="Cambria Math" panose="02040503050406030204" pitchFamily="18" charset="0"/>
                          <a:ea typeface="Cambria Math" panose="02040503050406030204" pitchFamily="18" charset="0"/>
                        </a:rPr>
                        <m:t>∙</m:t>
                      </m:r>
                      <m:sSub>
                        <m:sSubPr>
                          <m:ctrlPr>
                            <a:rPr lang="cs-CZ" b="1" i="1" smtClean="0">
                              <a:latin typeface="Cambria Math" panose="02040503050406030204" pitchFamily="18" charset="0"/>
                              <a:ea typeface="Cambria Math" panose="02040503050406030204" pitchFamily="18" charset="0"/>
                            </a:rPr>
                          </m:ctrlPr>
                        </m:sSubPr>
                        <m:e>
                          <m:r>
                            <a:rPr lang="cs-CZ" b="1" i="1" smtClean="0">
                              <a:latin typeface="Cambria Math" panose="02040503050406030204" pitchFamily="18" charset="0"/>
                              <a:ea typeface="Cambria Math" panose="02040503050406030204" pitchFamily="18" charset="0"/>
                            </a:rPr>
                            <m:t>𝒎</m:t>
                          </m:r>
                        </m:e>
                        <m:sub>
                          <m:r>
                            <a:rPr lang="cs-CZ" b="1" i="1" smtClean="0">
                              <a:latin typeface="Cambria Math" panose="02040503050406030204" pitchFamily="18" charset="0"/>
                              <a:ea typeface="Cambria Math" panose="02040503050406030204" pitchFamily="18" charset="0"/>
                            </a:rPr>
                            <m:t>𝟏</m:t>
                          </m:r>
                        </m:sub>
                      </m:sSub>
                      <m:r>
                        <a:rPr lang="cs-CZ" b="1" i="1" smtClean="0">
                          <a:latin typeface="Cambria Math" panose="02040503050406030204" pitchFamily="18" charset="0"/>
                          <a:ea typeface="Cambria Math" panose="02040503050406030204" pitchFamily="18" charset="0"/>
                        </a:rPr>
                        <m:t>∙(</m:t>
                      </m:r>
                      <m:r>
                        <a:rPr lang="cs-CZ" b="1" i="1" smtClean="0">
                          <a:latin typeface="Cambria Math" panose="02040503050406030204" pitchFamily="18" charset="0"/>
                          <a:ea typeface="Cambria Math" panose="02040503050406030204" pitchFamily="18" charset="0"/>
                        </a:rPr>
                        <m:t>𝒕</m:t>
                      </m:r>
                      <m:r>
                        <a:rPr lang="cs-CZ" b="1" i="1" smtClean="0">
                          <a:latin typeface="Cambria Math" panose="02040503050406030204" pitchFamily="18" charset="0"/>
                          <a:ea typeface="Cambria Math" panose="02040503050406030204" pitchFamily="18" charset="0"/>
                        </a:rPr>
                        <m:t>−</m:t>
                      </m:r>
                      <m:sSub>
                        <m:sSubPr>
                          <m:ctrlPr>
                            <a:rPr lang="cs-CZ" b="1" i="1" smtClean="0">
                              <a:latin typeface="Cambria Math" panose="02040503050406030204" pitchFamily="18" charset="0"/>
                              <a:ea typeface="Cambria Math" panose="02040503050406030204" pitchFamily="18" charset="0"/>
                            </a:rPr>
                          </m:ctrlPr>
                        </m:sSubPr>
                        <m:e>
                          <m:r>
                            <a:rPr lang="cs-CZ" b="1" i="1" smtClean="0">
                              <a:latin typeface="Cambria Math" panose="02040503050406030204" pitchFamily="18" charset="0"/>
                              <a:ea typeface="Cambria Math" panose="02040503050406030204" pitchFamily="18" charset="0"/>
                            </a:rPr>
                            <m:t>𝒕</m:t>
                          </m:r>
                        </m:e>
                        <m:sub>
                          <m:r>
                            <a:rPr lang="cs-CZ" b="1" i="1" smtClean="0">
                              <a:latin typeface="Cambria Math" panose="02040503050406030204" pitchFamily="18" charset="0"/>
                              <a:ea typeface="Cambria Math" panose="02040503050406030204" pitchFamily="18" charset="0"/>
                            </a:rPr>
                            <m:t>𝟏</m:t>
                          </m:r>
                        </m:sub>
                      </m:sSub>
                      <m:r>
                        <a:rPr lang="cs-CZ" b="1" i="1" smtClean="0">
                          <a:latin typeface="Cambria Math" panose="02040503050406030204" pitchFamily="18" charset="0"/>
                          <a:ea typeface="Cambria Math" panose="02040503050406030204" pitchFamily="18" charset="0"/>
                        </a:rPr>
                        <m:t>)=</m:t>
                      </m:r>
                      <m:sSub>
                        <m:sSubPr>
                          <m:ctrlPr>
                            <a:rPr lang="cs-CZ" b="1" i="1" smtClean="0">
                              <a:latin typeface="Cambria Math" panose="02040503050406030204" pitchFamily="18" charset="0"/>
                              <a:ea typeface="Cambria Math" panose="02040503050406030204" pitchFamily="18" charset="0"/>
                            </a:rPr>
                          </m:ctrlPr>
                        </m:sSubPr>
                        <m:e>
                          <m:r>
                            <a:rPr lang="cs-CZ" b="1" i="1" smtClean="0">
                              <a:latin typeface="Cambria Math" panose="02040503050406030204" pitchFamily="18" charset="0"/>
                              <a:ea typeface="Cambria Math" panose="02040503050406030204" pitchFamily="18" charset="0"/>
                            </a:rPr>
                            <m:t>𝒄</m:t>
                          </m:r>
                        </m:e>
                        <m:sub>
                          <m:r>
                            <a:rPr lang="cs-CZ" b="1" i="1" smtClean="0">
                              <a:latin typeface="Cambria Math" panose="02040503050406030204" pitchFamily="18" charset="0"/>
                              <a:ea typeface="Cambria Math" panose="02040503050406030204" pitchFamily="18" charset="0"/>
                            </a:rPr>
                            <m:t>𝟐</m:t>
                          </m:r>
                          <m:r>
                            <a:rPr lang="cs-CZ" b="1" i="1" smtClean="0">
                              <a:latin typeface="Cambria Math" panose="02040503050406030204" pitchFamily="18" charset="0"/>
                              <a:ea typeface="Cambria Math" panose="02040503050406030204" pitchFamily="18" charset="0"/>
                            </a:rPr>
                            <m:t>∙</m:t>
                          </m:r>
                        </m:sub>
                      </m:sSub>
                      <m:sSub>
                        <m:sSubPr>
                          <m:ctrlPr>
                            <a:rPr lang="cs-CZ" b="1" i="1" smtClean="0">
                              <a:latin typeface="Cambria Math" panose="02040503050406030204" pitchFamily="18" charset="0"/>
                              <a:ea typeface="Cambria Math" panose="02040503050406030204" pitchFamily="18" charset="0"/>
                            </a:rPr>
                          </m:ctrlPr>
                        </m:sSubPr>
                        <m:e>
                          <m:r>
                            <a:rPr lang="cs-CZ" b="1" i="1" smtClean="0">
                              <a:latin typeface="Cambria Math" panose="02040503050406030204" pitchFamily="18" charset="0"/>
                              <a:ea typeface="Cambria Math" panose="02040503050406030204" pitchFamily="18" charset="0"/>
                            </a:rPr>
                            <m:t>𝒎</m:t>
                          </m:r>
                        </m:e>
                        <m:sub>
                          <m:r>
                            <a:rPr lang="cs-CZ" b="1" i="1" smtClean="0">
                              <a:latin typeface="Cambria Math" panose="02040503050406030204" pitchFamily="18" charset="0"/>
                              <a:ea typeface="Cambria Math" panose="02040503050406030204" pitchFamily="18" charset="0"/>
                            </a:rPr>
                            <m:t>𝟐</m:t>
                          </m:r>
                        </m:sub>
                      </m:sSub>
                      <m:r>
                        <a:rPr lang="cs-CZ" b="1" i="1" smtClean="0">
                          <a:latin typeface="Cambria Math" panose="02040503050406030204" pitchFamily="18" charset="0"/>
                          <a:ea typeface="Cambria Math" panose="02040503050406030204" pitchFamily="18" charset="0"/>
                        </a:rPr>
                        <m:t>∙(</m:t>
                      </m:r>
                      <m:sSub>
                        <m:sSubPr>
                          <m:ctrlPr>
                            <a:rPr lang="cs-CZ" b="1" i="1" smtClean="0">
                              <a:latin typeface="Cambria Math" panose="02040503050406030204" pitchFamily="18" charset="0"/>
                              <a:ea typeface="Cambria Math" panose="02040503050406030204" pitchFamily="18" charset="0"/>
                            </a:rPr>
                          </m:ctrlPr>
                        </m:sSubPr>
                        <m:e>
                          <m:r>
                            <a:rPr lang="cs-CZ" b="1" i="1" smtClean="0">
                              <a:latin typeface="Cambria Math" panose="02040503050406030204" pitchFamily="18" charset="0"/>
                              <a:ea typeface="Cambria Math" panose="02040503050406030204" pitchFamily="18" charset="0"/>
                            </a:rPr>
                            <m:t>𝒕</m:t>
                          </m:r>
                        </m:e>
                        <m:sub>
                          <m:r>
                            <a:rPr lang="cs-CZ" b="1" i="1" smtClean="0">
                              <a:latin typeface="Cambria Math" panose="02040503050406030204" pitchFamily="18" charset="0"/>
                              <a:ea typeface="Cambria Math" panose="02040503050406030204" pitchFamily="18" charset="0"/>
                            </a:rPr>
                            <m:t>𝟐</m:t>
                          </m:r>
                        </m:sub>
                      </m:sSub>
                      <m:r>
                        <a:rPr lang="cs-CZ" b="1" i="1" smtClean="0">
                          <a:latin typeface="Cambria Math" panose="02040503050406030204" pitchFamily="18" charset="0"/>
                          <a:ea typeface="Cambria Math" panose="02040503050406030204" pitchFamily="18" charset="0"/>
                        </a:rPr>
                        <m:t>−</m:t>
                      </m:r>
                      <m:r>
                        <a:rPr lang="cs-CZ" b="1" i="1" smtClean="0">
                          <a:latin typeface="Cambria Math" panose="02040503050406030204" pitchFamily="18" charset="0"/>
                          <a:ea typeface="Cambria Math" panose="02040503050406030204" pitchFamily="18" charset="0"/>
                        </a:rPr>
                        <m:t>𝒕</m:t>
                      </m:r>
                      <m:r>
                        <a:rPr lang="cs-CZ" b="1" i="1" smtClean="0">
                          <a:latin typeface="Cambria Math" panose="02040503050406030204" pitchFamily="18" charset="0"/>
                          <a:ea typeface="Cambria Math" panose="02040503050406030204" pitchFamily="18" charset="0"/>
                        </a:rPr>
                        <m:t>)</m:t>
                      </m:r>
                    </m:oMath>
                  </m:oMathPara>
                </a14:m>
                <a:endParaRPr lang="cs-CZ" b="1" dirty="0"/>
              </a:p>
            </p:txBody>
          </p:sp>
        </mc:Choice>
        <mc:Fallback xmlns="">
          <p:sp>
            <p:nvSpPr>
              <p:cNvPr id="9" name="TextovéPole 8"/>
              <p:cNvSpPr txBox="1">
                <a:spLocks noRot="1" noChangeAspect="1" noMove="1" noResize="1" noEditPoints="1" noAdjustHandles="1" noChangeArrowheads="1" noChangeShapeType="1" noTextEdit="1"/>
              </p:cNvSpPr>
              <p:nvPr/>
            </p:nvSpPr>
            <p:spPr>
              <a:xfrm>
                <a:off x="6391846" y="4565019"/>
                <a:ext cx="4824549" cy="369332"/>
              </a:xfrm>
              <a:prstGeom prst="rect">
                <a:avLst/>
              </a:prstGeom>
              <a:blipFill>
                <a:blip r:embed="rId3"/>
                <a:stretch>
                  <a:fillRect b="-13333"/>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0" name="Obdélník 9"/>
              <p:cNvSpPr/>
              <p:nvPr/>
            </p:nvSpPr>
            <p:spPr>
              <a:xfrm>
                <a:off x="6141890" y="5254962"/>
                <a:ext cx="5189819" cy="407099"/>
              </a:xfrm>
              <a:prstGeom prst="rect">
                <a:avLst/>
              </a:prstGeom>
            </p:spPr>
            <p:txBody>
              <a:bodyPr wrap="none">
                <a:spAutoFit/>
              </a:bodyPr>
              <a:lstStyle/>
              <a:p>
                <a14:m>
                  <m:oMath xmlns:m="http://schemas.openxmlformats.org/officeDocument/2006/math">
                    <m:r>
                      <a:rPr lang="cs-CZ" sz="2000" b="1" i="1" smtClean="0">
                        <a:latin typeface="Cambria Math" panose="02040503050406030204" pitchFamily="18" charset="0"/>
                      </a:rPr>
                      <m:t>𝒕</m:t>
                    </m:r>
                    <m:r>
                      <a:rPr lang="cs-CZ" sz="2000" b="1" i="1" smtClean="0">
                        <a:latin typeface="Cambria Math" panose="02040503050406030204" pitchFamily="18" charset="0"/>
                        <a:ea typeface="Cambria Math" panose="02040503050406030204" pitchFamily="18" charset="0"/>
                      </a:rPr>
                      <m:t>≅</m:t>
                    </m:r>
                    <m:sSup>
                      <m:sSupPr>
                        <m:ctrlPr>
                          <a:rPr lang="cs-CZ" sz="2000" b="1" i="1" smtClean="0">
                            <a:latin typeface="Cambria Math" panose="02040503050406030204" pitchFamily="18" charset="0"/>
                            <a:ea typeface="Cambria Math" panose="02040503050406030204" pitchFamily="18" charset="0"/>
                          </a:rPr>
                        </m:ctrlPr>
                      </m:sSupPr>
                      <m:e>
                        <m:r>
                          <a:rPr lang="cs-CZ" sz="2000" b="1" i="1" smtClean="0">
                            <a:latin typeface="Cambria Math" panose="02040503050406030204" pitchFamily="18" charset="0"/>
                            <a:ea typeface="Cambria Math" panose="02040503050406030204" pitchFamily="18" charset="0"/>
                          </a:rPr>
                          <m:t>𝟏𝟖</m:t>
                        </m:r>
                        <m:r>
                          <a:rPr lang="cs-CZ" sz="2000" b="1" i="1" smtClean="0">
                            <a:latin typeface="Cambria Math" panose="02040503050406030204" pitchFamily="18" charset="0"/>
                            <a:ea typeface="Cambria Math" panose="02040503050406030204" pitchFamily="18" charset="0"/>
                          </a:rPr>
                          <m:t>,</m:t>
                        </m:r>
                        <m:r>
                          <a:rPr lang="cs-CZ" sz="2000" b="1" i="1" smtClean="0">
                            <a:latin typeface="Cambria Math" panose="02040503050406030204" pitchFamily="18" charset="0"/>
                            <a:ea typeface="Cambria Math" panose="02040503050406030204" pitchFamily="18" charset="0"/>
                          </a:rPr>
                          <m:t>𝟐𝟖</m:t>
                        </m:r>
                      </m:e>
                      <m:sup>
                        <m:r>
                          <a:rPr lang="cs-CZ" sz="2000" b="1" i="1" smtClean="0">
                            <a:latin typeface="Cambria Math" panose="02040503050406030204" pitchFamily="18" charset="0"/>
                            <a:ea typeface="Cambria Math" panose="02040503050406030204" pitchFamily="18" charset="0"/>
                          </a:rPr>
                          <m:t>𝟎</m:t>
                        </m:r>
                      </m:sup>
                    </m:sSup>
                    <m:r>
                      <a:rPr lang="cs-CZ" sz="2000" b="1" i="0" smtClean="0">
                        <a:latin typeface="Cambria Math" panose="02040503050406030204" pitchFamily="18" charset="0"/>
                        <a:ea typeface="Cambria Math" panose="02040503050406030204" pitchFamily="18" charset="0"/>
                      </a:rPr>
                      <m:t>𝐂</m:t>
                    </m:r>
                    <m:r>
                      <a:rPr lang="cs-CZ" sz="2000" b="1" i="1" smtClean="0">
                        <a:latin typeface="Cambria Math" panose="02040503050406030204" pitchFamily="18" charset="0"/>
                        <a:ea typeface="Cambria Math" panose="02040503050406030204" pitchFamily="18" charset="0"/>
                      </a:rPr>
                      <m:t>       →</m:t>
                    </m:r>
                  </m:oMath>
                </a14:m>
                <a:r>
                  <a:rPr lang="cs-CZ" sz="2000" b="1" dirty="0"/>
                  <a:t>       voda se ohřeje o 0,28</a:t>
                </a:r>
                <a:r>
                  <a:rPr lang="cs-CZ" sz="2000" b="1" baseline="30000" dirty="0"/>
                  <a:t>0</a:t>
                </a:r>
                <a:r>
                  <a:rPr lang="cs-CZ" sz="2000" b="1" dirty="0">
                    <a:latin typeface="Cambria Math" panose="02040503050406030204" pitchFamily="18" charset="0"/>
                    <a:ea typeface="Cambria Math" panose="02040503050406030204" pitchFamily="18" charset="0"/>
                  </a:rPr>
                  <a:t>C</a:t>
                </a:r>
              </a:p>
            </p:txBody>
          </p:sp>
        </mc:Choice>
        <mc:Fallback xmlns="">
          <p:sp>
            <p:nvSpPr>
              <p:cNvPr id="10" name="Obdélník 9"/>
              <p:cNvSpPr>
                <a:spLocks noRot="1" noChangeAspect="1" noMove="1" noResize="1" noEditPoints="1" noAdjustHandles="1" noChangeArrowheads="1" noChangeShapeType="1" noTextEdit="1"/>
              </p:cNvSpPr>
              <p:nvPr/>
            </p:nvSpPr>
            <p:spPr>
              <a:xfrm>
                <a:off x="6141890" y="5254962"/>
                <a:ext cx="5189819" cy="407099"/>
              </a:xfrm>
              <a:prstGeom prst="rect">
                <a:avLst/>
              </a:prstGeom>
              <a:blipFill>
                <a:blip r:embed="rId4"/>
                <a:stretch>
                  <a:fillRect t="-7463" r="-470" b="-26866"/>
                </a:stretch>
              </a:blipFill>
            </p:spPr>
            <p:txBody>
              <a:bodyPr/>
              <a:lstStyle/>
              <a:p>
                <a:r>
                  <a:rPr lang="cs-CZ">
                    <a:noFill/>
                  </a:rPr>
                  <a:t> </a:t>
                </a:r>
              </a:p>
            </p:txBody>
          </p:sp>
        </mc:Fallback>
      </mc:AlternateContent>
      <p:sp>
        <p:nvSpPr>
          <p:cNvPr id="11" name="TextovéPole 10"/>
          <p:cNvSpPr txBox="1"/>
          <p:nvPr/>
        </p:nvSpPr>
        <p:spPr>
          <a:xfrm>
            <a:off x="7593800" y="4073201"/>
            <a:ext cx="2286001" cy="369332"/>
          </a:xfrm>
          <a:prstGeom prst="rect">
            <a:avLst/>
          </a:prstGeom>
          <a:noFill/>
        </p:spPr>
        <p:txBody>
          <a:bodyPr wrap="square" rtlCol="0">
            <a:spAutoFit/>
          </a:bodyPr>
          <a:lstStyle/>
          <a:p>
            <a:r>
              <a:rPr lang="cs-CZ" u="sng" dirty="0"/>
              <a:t>Kalorimetrická rovnice</a:t>
            </a:r>
          </a:p>
        </p:txBody>
      </p:sp>
      <p:sp>
        <p:nvSpPr>
          <p:cNvPr id="3" name="Zástupný symbol pro číslo snímku 2">
            <a:extLst>
              <a:ext uri="{FF2B5EF4-FFF2-40B4-BE49-F238E27FC236}">
                <a16:creationId xmlns:a16="http://schemas.microsoft.com/office/drawing/2014/main" id="{B20CFDCB-F3C4-D2CB-CB61-1E3E096E5BEC}"/>
              </a:ext>
            </a:extLst>
          </p:cNvPr>
          <p:cNvSpPr>
            <a:spLocks noGrp="1"/>
          </p:cNvSpPr>
          <p:nvPr>
            <p:ph type="sldNum" sz="quarter" idx="12"/>
          </p:nvPr>
        </p:nvSpPr>
        <p:spPr/>
        <p:txBody>
          <a:bodyPr/>
          <a:lstStyle/>
          <a:p>
            <a:fld id="{16F34EB4-3ED8-4C6F-8F20-E8879CC86920}" type="slidenum">
              <a:rPr lang="cs-CZ" smtClean="0"/>
              <a:t>4</a:t>
            </a:fld>
            <a:endParaRPr lang="cs-CZ"/>
          </a:p>
        </p:txBody>
      </p:sp>
    </p:spTree>
    <p:extLst>
      <p:ext uri="{BB962C8B-B14F-4D97-AF65-F5344CB8AC3E}">
        <p14:creationId xmlns:p14="http://schemas.microsoft.com/office/powerpoint/2010/main" val="30404388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38200" y="365125"/>
            <a:ext cx="7269480" cy="366395"/>
          </a:xfrm>
        </p:spPr>
        <p:txBody>
          <a:bodyPr>
            <a:normAutofit fontScale="90000"/>
          </a:bodyPr>
          <a:lstStyle/>
          <a:p>
            <a:r>
              <a:rPr lang="cs-CZ" sz="2200" b="1" dirty="0"/>
              <a:t>Graf závislosti teploty krystalické látky na dodávaném teple</a:t>
            </a:r>
          </a:p>
        </p:txBody>
      </p:sp>
      <p:sp>
        <p:nvSpPr>
          <p:cNvPr id="9" name="TextovéPole 8"/>
          <p:cNvSpPr txBox="1"/>
          <p:nvPr/>
        </p:nvSpPr>
        <p:spPr>
          <a:xfrm>
            <a:off x="5677989" y="797563"/>
            <a:ext cx="2429691" cy="369332"/>
          </a:xfrm>
          <a:prstGeom prst="rect">
            <a:avLst/>
          </a:prstGeom>
          <a:noFill/>
        </p:spPr>
        <p:txBody>
          <a:bodyPr wrap="square" rtlCol="0">
            <a:spAutoFit/>
          </a:bodyPr>
          <a:lstStyle/>
          <a:p>
            <a:r>
              <a:rPr lang="cs-CZ" b="1" dirty="0">
                <a:solidFill>
                  <a:schemeClr val="accent6"/>
                </a:solidFill>
              </a:rPr>
              <a:t>Graf od B do C  -  tání</a:t>
            </a:r>
          </a:p>
        </p:txBody>
      </p:sp>
      <mc:AlternateContent xmlns:mc="http://schemas.openxmlformats.org/markup-compatibility/2006" xmlns:a14="http://schemas.microsoft.com/office/drawing/2010/main">
        <mc:Choice Requires="a14">
          <p:sp>
            <p:nvSpPr>
              <p:cNvPr id="10" name="TextovéPole 9"/>
              <p:cNvSpPr txBox="1"/>
              <p:nvPr/>
            </p:nvSpPr>
            <p:spPr>
              <a:xfrm>
                <a:off x="5701095" y="1137417"/>
                <a:ext cx="6029730" cy="2031325"/>
              </a:xfrm>
              <a:prstGeom prst="rect">
                <a:avLst/>
              </a:prstGeom>
              <a:noFill/>
            </p:spPr>
            <p:txBody>
              <a:bodyPr wrap="square" rtlCol="0">
                <a:spAutoFit/>
              </a:bodyPr>
              <a:lstStyle/>
              <a:p>
                <a:r>
                  <a:rPr lang="cs-CZ" dirty="0"/>
                  <a:t>Dosažením teploty </a:t>
                </a:r>
                <a14:m>
                  <m:oMath xmlns:m="http://schemas.openxmlformats.org/officeDocument/2006/math">
                    <m:r>
                      <a:rPr lang="cs-CZ" i="1" dirty="0" smtClean="0">
                        <a:latin typeface="Cambria Math" panose="02040503050406030204" pitchFamily="18" charset="0"/>
                      </a:rPr>
                      <m:t>𝑡</m:t>
                    </m:r>
                    <m:r>
                      <a:rPr lang="cs-CZ" i="1" baseline="-25000" dirty="0" err="1">
                        <a:latin typeface="Cambria Math" panose="02040503050406030204" pitchFamily="18" charset="0"/>
                      </a:rPr>
                      <m:t>𝑡</m:t>
                    </m:r>
                  </m:oMath>
                </a14:m>
                <a:r>
                  <a:rPr lang="cs-CZ" dirty="0"/>
                  <a:t> (teplota tání), se pevné těleso přeměňuje na kapalinu. Přeměna probíhá postupně s množstvím dodávaného tepla. Po dobu tání se všechno dodávané teplo spotřebuje na přeměnu skupenství pevného na kapalné. </a:t>
                </a:r>
                <a:r>
                  <a:rPr lang="cs-CZ" b="1" dirty="0"/>
                  <a:t>Teplota směsi pevná látka – tavenina se nezvyšuje</a:t>
                </a:r>
                <a:r>
                  <a:rPr lang="cs-CZ" dirty="0"/>
                  <a:t>. </a:t>
                </a:r>
              </a:p>
              <a:p>
                <a:r>
                  <a:rPr lang="cs-CZ" dirty="0"/>
                  <a:t>Všechna dodaná tepelná energie má za následek zvětšení střední potenciální energie částic. </a:t>
                </a:r>
                <a:endParaRPr lang="cs-CZ" baseline="-25000" dirty="0"/>
              </a:p>
            </p:txBody>
          </p:sp>
        </mc:Choice>
        <mc:Fallback xmlns="">
          <p:sp>
            <p:nvSpPr>
              <p:cNvPr id="10" name="TextovéPole 9"/>
              <p:cNvSpPr txBox="1">
                <a:spLocks noRot="1" noChangeAspect="1" noMove="1" noResize="1" noEditPoints="1" noAdjustHandles="1" noChangeArrowheads="1" noChangeShapeType="1" noTextEdit="1"/>
              </p:cNvSpPr>
              <p:nvPr/>
            </p:nvSpPr>
            <p:spPr>
              <a:xfrm>
                <a:off x="5701095" y="1137417"/>
                <a:ext cx="6029730" cy="2031325"/>
              </a:xfrm>
              <a:prstGeom prst="rect">
                <a:avLst/>
              </a:prstGeom>
              <a:blipFill>
                <a:blip r:embed="rId2"/>
                <a:stretch>
                  <a:fillRect l="-809" t="-1802" r="-1517" b="-3904"/>
                </a:stretch>
              </a:blipFill>
            </p:spPr>
            <p:txBody>
              <a:bodyPr/>
              <a:lstStyle/>
              <a:p>
                <a:r>
                  <a:rPr lang="cs-CZ">
                    <a:noFill/>
                  </a:rPr>
                  <a:t> </a:t>
                </a:r>
              </a:p>
            </p:txBody>
          </p:sp>
        </mc:Fallback>
      </mc:AlternateContent>
      <p:sp>
        <p:nvSpPr>
          <p:cNvPr id="11" name="TextovéPole 10"/>
          <p:cNvSpPr txBox="1"/>
          <p:nvPr/>
        </p:nvSpPr>
        <p:spPr>
          <a:xfrm>
            <a:off x="5677989" y="4458215"/>
            <a:ext cx="6121747" cy="646331"/>
          </a:xfrm>
          <a:prstGeom prst="rect">
            <a:avLst/>
          </a:prstGeom>
          <a:noFill/>
        </p:spPr>
        <p:txBody>
          <a:bodyPr wrap="square" rtlCol="0">
            <a:spAutoFit/>
          </a:bodyPr>
          <a:lstStyle/>
          <a:p>
            <a:r>
              <a:rPr lang="cs-CZ" dirty="0"/>
              <a:t>Předpokládáme, že nenastávají jiné přeměny energie a vnější tlak nad tající látkou je stálý.</a:t>
            </a:r>
          </a:p>
        </p:txBody>
      </p:sp>
      <mc:AlternateContent xmlns:mc="http://schemas.openxmlformats.org/markup-compatibility/2006" xmlns:a14="http://schemas.microsoft.com/office/drawing/2010/main">
        <mc:Choice Requires="a14">
          <p:sp>
            <p:nvSpPr>
              <p:cNvPr id="12" name="TextovéPole 11"/>
              <p:cNvSpPr txBox="1"/>
              <p:nvPr/>
            </p:nvSpPr>
            <p:spPr>
              <a:xfrm>
                <a:off x="2291443" y="5170589"/>
                <a:ext cx="7609114" cy="929485"/>
              </a:xfrm>
              <a:prstGeom prst="rect">
                <a:avLst/>
              </a:prstGeom>
              <a:noFill/>
            </p:spPr>
            <p:txBody>
              <a:bodyPr wrap="square" rtlCol="0">
                <a:spAutoFit/>
              </a:bodyPr>
              <a:lstStyle/>
              <a:p>
                <a:r>
                  <a:rPr lang="cs-CZ" dirty="0"/>
                  <a:t>Skupenské teplo tání dělené hmotností tělesa je </a:t>
                </a:r>
                <a:r>
                  <a:rPr lang="cs-CZ" b="1" dirty="0"/>
                  <a:t>měrné skupenské teplo tání </a:t>
                </a:r>
                <a14:m>
                  <m:oMath xmlns:m="http://schemas.openxmlformats.org/officeDocument/2006/math">
                    <m:r>
                      <a:rPr lang="cs-CZ" b="1" i="1" dirty="0" smtClean="0">
                        <a:latin typeface="Cambria Math" panose="02040503050406030204" pitchFamily="18" charset="0"/>
                      </a:rPr>
                      <m:t>𝒍</m:t>
                    </m:r>
                    <m:r>
                      <a:rPr lang="cs-CZ" b="1" i="1" baseline="-25000" dirty="0" err="1">
                        <a:latin typeface="Cambria Math" panose="02040503050406030204" pitchFamily="18" charset="0"/>
                      </a:rPr>
                      <m:t>𝒕</m:t>
                    </m:r>
                  </m:oMath>
                </a14:m>
                <a:r>
                  <a:rPr lang="cs-CZ" dirty="0"/>
                  <a:t>.</a:t>
                </a:r>
              </a:p>
              <a:p>
                <a:endParaRPr lang="cs-CZ" sz="800" dirty="0"/>
              </a:p>
              <a:p>
                <a:pPr algn="ctr"/>
                <a14:m>
                  <m:oMath xmlns:m="http://schemas.openxmlformats.org/officeDocument/2006/math">
                    <m:sSub>
                      <m:sSubPr>
                        <m:ctrlPr>
                          <a:rPr lang="cs-CZ" sz="2000" i="1" smtClean="0">
                            <a:latin typeface="Cambria Math" panose="02040503050406030204" pitchFamily="18" charset="0"/>
                          </a:rPr>
                        </m:ctrlPr>
                      </m:sSubPr>
                      <m:e>
                        <m:r>
                          <a:rPr lang="cs-CZ" sz="2000" b="0" i="1" smtClean="0">
                            <a:latin typeface="Cambria Math" panose="02040503050406030204" pitchFamily="18" charset="0"/>
                          </a:rPr>
                          <m:t>𝑙</m:t>
                        </m:r>
                      </m:e>
                      <m:sub>
                        <m:r>
                          <a:rPr lang="cs-CZ" sz="2000" b="0" i="1" smtClean="0">
                            <a:latin typeface="Cambria Math" panose="02040503050406030204" pitchFamily="18" charset="0"/>
                          </a:rPr>
                          <m:t>𝑡</m:t>
                        </m:r>
                      </m:sub>
                    </m:sSub>
                    <m:r>
                      <a:rPr lang="cs-CZ" sz="2000" b="0" i="1" smtClean="0">
                        <a:latin typeface="Cambria Math" panose="02040503050406030204" pitchFamily="18" charset="0"/>
                      </a:rPr>
                      <m:t>=</m:t>
                    </m:r>
                    <m:f>
                      <m:fPr>
                        <m:ctrlPr>
                          <a:rPr lang="cs-CZ" sz="2000" b="0" i="1" smtClean="0">
                            <a:latin typeface="Cambria Math" panose="02040503050406030204" pitchFamily="18" charset="0"/>
                          </a:rPr>
                        </m:ctrlPr>
                      </m:fPr>
                      <m:num>
                        <m:sSub>
                          <m:sSubPr>
                            <m:ctrlPr>
                              <a:rPr lang="cs-CZ" sz="2000" b="0" i="1" smtClean="0">
                                <a:latin typeface="Cambria Math" panose="02040503050406030204" pitchFamily="18" charset="0"/>
                              </a:rPr>
                            </m:ctrlPr>
                          </m:sSubPr>
                          <m:e>
                            <m:r>
                              <a:rPr lang="cs-CZ" sz="2000" b="0" i="1" smtClean="0">
                                <a:latin typeface="Cambria Math" panose="02040503050406030204" pitchFamily="18" charset="0"/>
                              </a:rPr>
                              <m:t>𝐿</m:t>
                            </m:r>
                          </m:e>
                          <m:sub>
                            <m:r>
                              <a:rPr lang="cs-CZ" sz="2000" b="0" i="1" smtClean="0">
                                <a:latin typeface="Cambria Math" panose="02040503050406030204" pitchFamily="18" charset="0"/>
                              </a:rPr>
                              <m:t>𝑡</m:t>
                            </m:r>
                          </m:sub>
                        </m:sSub>
                      </m:num>
                      <m:den>
                        <m:r>
                          <a:rPr lang="cs-CZ" sz="2000" b="0" i="1" smtClean="0">
                            <a:latin typeface="Cambria Math" panose="02040503050406030204" pitchFamily="18" charset="0"/>
                          </a:rPr>
                          <m:t>𝑚</m:t>
                        </m:r>
                      </m:den>
                    </m:f>
                  </m:oMath>
                </a14:m>
                <a:r>
                  <a:rPr lang="cs-CZ" sz="2000" dirty="0"/>
                  <a:t>     jednotkou je J.kg</a:t>
                </a:r>
                <a:r>
                  <a:rPr lang="cs-CZ" sz="2000" baseline="30000" dirty="0"/>
                  <a:t>-1</a:t>
                </a:r>
                <a:r>
                  <a:rPr lang="cs-CZ" sz="2000" dirty="0"/>
                  <a:t> (Joule na kilogram)</a:t>
                </a:r>
              </a:p>
            </p:txBody>
          </p:sp>
        </mc:Choice>
        <mc:Fallback xmlns="">
          <p:sp>
            <p:nvSpPr>
              <p:cNvPr id="12" name="TextovéPole 11"/>
              <p:cNvSpPr txBox="1">
                <a:spLocks noRot="1" noChangeAspect="1" noMove="1" noResize="1" noEditPoints="1" noAdjustHandles="1" noChangeArrowheads="1" noChangeShapeType="1" noTextEdit="1"/>
              </p:cNvSpPr>
              <p:nvPr/>
            </p:nvSpPr>
            <p:spPr>
              <a:xfrm>
                <a:off x="2291443" y="5170589"/>
                <a:ext cx="7609114" cy="929485"/>
              </a:xfrm>
              <a:prstGeom prst="rect">
                <a:avLst/>
              </a:prstGeom>
              <a:blipFill>
                <a:blip r:embed="rId3"/>
                <a:stretch>
                  <a:fillRect l="-721" t="-3268" b="-3922"/>
                </a:stretch>
              </a:blipFill>
            </p:spPr>
            <p:txBody>
              <a:bodyPr/>
              <a:lstStyle/>
              <a:p>
                <a:r>
                  <a:rPr lang="cs-CZ">
                    <a:noFill/>
                  </a:rPr>
                  <a:t> </a:t>
                </a:r>
              </a:p>
            </p:txBody>
          </p:sp>
        </mc:Fallback>
      </mc:AlternateContent>
      <p:grpSp>
        <p:nvGrpSpPr>
          <p:cNvPr id="8" name="Skupina 7">
            <a:extLst>
              <a:ext uri="{FF2B5EF4-FFF2-40B4-BE49-F238E27FC236}">
                <a16:creationId xmlns:a16="http://schemas.microsoft.com/office/drawing/2014/main" id="{98416A0C-D861-8C47-CB91-A369BC4E399B}"/>
              </a:ext>
            </a:extLst>
          </p:cNvPr>
          <p:cNvGrpSpPr/>
          <p:nvPr/>
        </p:nvGrpSpPr>
        <p:grpSpPr>
          <a:xfrm>
            <a:off x="461175" y="1375940"/>
            <a:ext cx="4587903" cy="3125051"/>
            <a:chOff x="190831" y="1344710"/>
            <a:chExt cx="4587903" cy="3125051"/>
          </a:xfrm>
        </p:grpSpPr>
        <p:cxnSp>
          <p:nvCxnSpPr>
            <p:cNvPr id="13" name="Přímá spojnice 12">
              <a:extLst>
                <a:ext uri="{FF2B5EF4-FFF2-40B4-BE49-F238E27FC236}">
                  <a16:creationId xmlns:a16="http://schemas.microsoft.com/office/drawing/2014/main" id="{0713B908-AA96-50CF-EDF1-0198A33D66FE}"/>
                </a:ext>
              </a:extLst>
            </p:cNvPr>
            <p:cNvCxnSpPr/>
            <p:nvPr/>
          </p:nvCxnSpPr>
          <p:spPr>
            <a:xfrm>
              <a:off x="755374" y="1566581"/>
              <a:ext cx="0" cy="239534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Přímá spojnice 13">
              <a:extLst>
                <a:ext uri="{FF2B5EF4-FFF2-40B4-BE49-F238E27FC236}">
                  <a16:creationId xmlns:a16="http://schemas.microsoft.com/office/drawing/2014/main" id="{778C9E3B-BAF3-1200-8194-184DE289AFF3}"/>
                </a:ext>
              </a:extLst>
            </p:cNvPr>
            <p:cNvCxnSpPr/>
            <p:nvPr/>
          </p:nvCxnSpPr>
          <p:spPr>
            <a:xfrm>
              <a:off x="755374" y="3961930"/>
              <a:ext cx="402336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Přímá spojnice 14">
              <a:extLst>
                <a:ext uri="{FF2B5EF4-FFF2-40B4-BE49-F238E27FC236}">
                  <a16:creationId xmlns:a16="http://schemas.microsoft.com/office/drawing/2014/main" id="{AD2A15B7-4F41-5CFE-1F72-8C0D1656E36E}"/>
                </a:ext>
              </a:extLst>
            </p:cNvPr>
            <p:cNvCxnSpPr/>
            <p:nvPr/>
          </p:nvCxnSpPr>
          <p:spPr>
            <a:xfrm flipV="1">
              <a:off x="755374" y="2764255"/>
              <a:ext cx="659958" cy="821783"/>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16" name="Přímá spojnice 15">
              <a:extLst>
                <a:ext uri="{FF2B5EF4-FFF2-40B4-BE49-F238E27FC236}">
                  <a16:creationId xmlns:a16="http://schemas.microsoft.com/office/drawing/2014/main" id="{79538D21-1246-EA68-16DF-559D1020B6A1}"/>
                </a:ext>
              </a:extLst>
            </p:cNvPr>
            <p:cNvCxnSpPr/>
            <p:nvPr/>
          </p:nvCxnSpPr>
          <p:spPr>
            <a:xfrm>
              <a:off x="1423283" y="2764255"/>
              <a:ext cx="1760788" cy="0"/>
            </a:xfrm>
            <a:prstGeom prst="line">
              <a:avLst/>
            </a:prstGeom>
            <a:ln w="28575">
              <a:solidFill>
                <a:srgbClr val="92D050"/>
              </a:solidFill>
            </a:ln>
          </p:spPr>
          <p:style>
            <a:lnRef idx="1">
              <a:schemeClr val="accent6"/>
            </a:lnRef>
            <a:fillRef idx="0">
              <a:schemeClr val="accent6"/>
            </a:fillRef>
            <a:effectRef idx="0">
              <a:schemeClr val="accent6"/>
            </a:effectRef>
            <a:fontRef idx="minor">
              <a:schemeClr val="tx1"/>
            </a:fontRef>
          </p:style>
        </p:cxnSp>
        <p:cxnSp>
          <p:nvCxnSpPr>
            <p:cNvPr id="17" name="Přímá spojnice 16">
              <a:extLst>
                <a:ext uri="{FF2B5EF4-FFF2-40B4-BE49-F238E27FC236}">
                  <a16:creationId xmlns:a16="http://schemas.microsoft.com/office/drawing/2014/main" id="{EBFCC6F6-D6DB-CCB5-4902-4245506F4804}"/>
                </a:ext>
              </a:extLst>
            </p:cNvPr>
            <p:cNvCxnSpPr/>
            <p:nvPr/>
          </p:nvCxnSpPr>
          <p:spPr>
            <a:xfrm flipV="1">
              <a:off x="3184071" y="2067339"/>
              <a:ext cx="672312" cy="696916"/>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8" name="Přímá spojnice 17">
              <a:extLst>
                <a:ext uri="{FF2B5EF4-FFF2-40B4-BE49-F238E27FC236}">
                  <a16:creationId xmlns:a16="http://schemas.microsoft.com/office/drawing/2014/main" id="{FC669ECC-6A9D-EE2E-5D1D-0B122E58BD3C}"/>
                </a:ext>
              </a:extLst>
            </p:cNvPr>
            <p:cNvCxnSpPr>
              <a:cxnSpLocks/>
            </p:cNvCxnSpPr>
            <p:nvPr/>
          </p:nvCxnSpPr>
          <p:spPr>
            <a:xfrm flipH="1">
              <a:off x="590550" y="2764255"/>
              <a:ext cx="824782"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9" name="Přímá spojnice 18">
              <a:extLst>
                <a:ext uri="{FF2B5EF4-FFF2-40B4-BE49-F238E27FC236}">
                  <a16:creationId xmlns:a16="http://schemas.microsoft.com/office/drawing/2014/main" id="{5F32BDFE-6405-8744-411A-F7889D429012}"/>
                </a:ext>
              </a:extLst>
            </p:cNvPr>
            <p:cNvCxnSpPr/>
            <p:nvPr/>
          </p:nvCxnSpPr>
          <p:spPr>
            <a:xfrm>
              <a:off x="1415332" y="2764255"/>
              <a:ext cx="0" cy="129091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0" name="Přímá spojnice 19">
              <a:extLst>
                <a:ext uri="{FF2B5EF4-FFF2-40B4-BE49-F238E27FC236}">
                  <a16:creationId xmlns:a16="http://schemas.microsoft.com/office/drawing/2014/main" id="{6DC68620-4825-57A2-A77F-63AF10FFD9E0}"/>
                </a:ext>
              </a:extLst>
            </p:cNvPr>
            <p:cNvCxnSpPr/>
            <p:nvPr/>
          </p:nvCxnSpPr>
          <p:spPr>
            <a:xfrm>
              <a:off x="3184071" y="2784502"/>
              <a:ext cx="0" cy="129091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21" name="TextovéPole 20">
              <a:extLst>
                <a:ext uri="{FF2B5EF4-FFF2-40B4-BE49-F238E27FC236}">
                  <a16:creationId xmlns:a16="http://schemas.microsoft.com/office/drawing/2014/main" id="{2750B19A-ACA6-9831-EDA0-834A82367462}"/>
                </a:ext>
              </a:extLst>
            </p:cNvPr>
            <p:cNvSpPr txBox="1"/>
            <p:nvPr/>
          </p:nvSpPr>
          <p:spPr>
            <a:xfrm>
              <a:off x="433348" y="3389431"/>
              <a:ext cx="214685" cy="369332"/>
            </a:xfrm>
            <a:prstGeom prst="rect">
              <a:avLst/>
            </a:prstGeom>
            <a:noFill/>
          </p:spPr>
          <p:txBody>
            <a:bodyPr wrap="square" rtlCol="0">
              <a:spAutoFit/>
            </a:bodyPr>
            <a:lstStyle/>
            <a:p>
              <a:r>
                <a:rPr lang="cs-CZ" dirty="0"/>
                <a:t>A</a:t>
              </a:r>
            </a:p>
          </p:txBody>
        </p:sp>
        <p:sp>
          <p:nvSpPr>
            <p:cNvPr id="22" name="TextovéPole 21">
              <a:extLst>
                <a:ext uri="{FF2B5EF4-FFF2-40B4-BE49-F238E27FC236}">
                  <a16:creationId xmlns:a16="http://schemas.microsoft.com/office/drawing/2014/main" id="{FC47D341-3428-3E8D-C321-10029B047C06}"/>
                </a:ext>
              </a:extLst>
            </p:cNvPr>
            <p:cNvSpPr txBox="1"/>
            <p:nvPr/>
          </p:nvSpPr>
          <p:spPr>
            <a:xfrm>
              <a:off x="1307989" y="2266999"/>
              <a:ext cx="214685" cy="369332"/>
            </a:xfrm>
            <a:prstGeom prst="rect">
              <a:avLst/>
            </a:prstGeom>
            <a:noFill/>
          </p:spPr>
          <p:txBody>
            <a:bodyPr wrap="square" rtlCol="0">
              <a:spAutoFit/>
            </a:bodyPr>
            <a:lstStyle/>
            <a:p>
              <a:r>
                <a:rPr lang="cs-CZ" dirty="0"/>
                <a:t>B</a:t>
              </a:r>
            </a:p>
          </p:txBody>
        </p:sp>
        <p:sp>
          <p:nvSpPr>
            <p:cNvPr id="23" name="TextovéPole 22">
              <a:extLst>
                <a:ext uri="{FF2B5EF4-FFF2-40B4-BE49-F238E27FC236}">
                  <a16:creationId xmlns:a16="http://schemas.microsoft.com/office/drawing/2014/main" id="{89F3689A-9494-5E17-5423-1E7FE4CD0765}"/>
                </a:ext>
              </a:extLst>
            </p:cNvPr>
            <p:cNvSpPr txBox="1"/>
            <p:nvPr/>
          </p:nvSpPr>
          <p:spPr>
            <a:xfrm>
              <a:off x="3036451" y="2281442"/>
              <a:ext cx="214685" cy="369332"/>
            </a:xfrm>
            <a:prstGeom prst="rect">
              <a:avLst/>
            </a:prstGeom>
            <a:noFill/>
          </p:spPr>
          <p:txBody>
            <a:bodyPr wrap="square" rtlCol="0">
              <a:spAutoFit/>
            </a:bodyPr>
            <a:lstStyle/>
            <a:p>
              <a:r>
                <a:rPr lang="cs-CZ" dirty="0"/>
                <a:t>C</a:t>
              </a:r>
            </a:p>
          </p:txBody>
        </p:sp>
        <p:sp>
          <p:nvSpPr>
            <p:cNvPr id="24" name="TextovéPole 23">
              <a:extLst>
                <a:ext uri="{FF2B5EF4-FFF2-40B4-BE49-F238E27FC236}">
                  <a16:creationId xmlns:a16="http://schemas.microsoft.com/office/drawing/2014/main" id="{767E20FD-4DD3-D0F4-94FD-BAA261EE34EA}"/>
                </a:ext>
              </a:extLst>
            </p:cNvPr>
            <p:cNvSpPr txBox="1"/>
            <p:nvPr/>
          </p:nvSpPr>
          <p:spPr>
            <a:xfrm>
              <a:off x="1972868" y="2476725"/>
              <a:ext cx="481668" cy="307777"/>
            </a:xfrm>
            <a:prstGeom prst="rect">
              <a:avLst/>
            </a:prstGeom>
            <a:noFill/>
          </p:spPr>
          <p:txBody>
            <a:bodyPr wrap="square" rtlCol="0">
              <a:spAutoFit/>
            </a:bodyPr>
            <a:lstStyle/>
            <a:p>
              <a:r>
                <a:rPr lang="cs-CZ" sz="1400" dirty="0"/>
                <a:t>Tání</a:t>
              </a:r>
            </a:p>
          </p:txBody>
        </p:sp>
        <p:sp>
          <p:nvSpPr>
            <p:cNvPr id="25" name="TextovéPole 24">
              <a:extLst>
                <a:ext uri="{FF2B5EF4-FFF2-40B4-BE49-F238E27FC236}">
                  <a16:creationId xmlns:a16="http://schemas.microsoft.com/office/drawing/2014/main" id="{6EA99ECD-0609-423E-D6B0-3E155BE705B5}"/>
                </a:ext>
              </a:extLst>
            </p:cNvPr>
            <p:cNvSpPr txBox="1"/>
            <p:nvPr/>
          </p:nvSpPr>
          <p:spPr>
            <a:xfrm>
              <a:off x="775916" y="3644482"/>
              <a:ext cx="646708" cy="338554"/>
            </a:xfrm>
            <a:prstGeom prst="rect">
              <a:avLst/>
            </a:prstGeom>
            <a:noFill/>
          </p:spPr>
          <p:txBody>
            <a:bodyPr wrap="square" rtlCol="0">
              <a:spAutoFit/>
            </a:bodyPr>
            <a:lstStyle/>
            <a:p>
              <a:r>
                <a:rPr lang="cs-CZ" sz="800" dirty="0"/>
                <a:t>Pevné </a:t>
              </a:r>
            </a:p>
            <a:p>
              <a:r>
                <a:rPr lang="cs-CZ" sz="800" dirty="0"/>
                <a:t>skupenství</a:t>
              </a:r>
            </a:p>
          </p:txBody>
        </p:sp>
        <p:sp>
          <p:nvSpPr>
            <p:cNvPr id="26" name="TextovéPole 25">
              <a:extLst>
                <a:ext uri="{FF2B5EF4-FFF2-40B4-BE49-F238E27FC236}">
                  <a16:creationId xmlns:a16="http://schemas.microsoft.com/office/drawing/2014/main" id="{E1C8EC44-A537-63D4-BC37-AE8FEF1BA289}"/>
                </a:ext>
              </a:extLst>
            </p:cNvPr>
            <p:cNvSpPr txBox="1"/>
            <p:nvPr/>
          </p:nvSpPr>
          <p:spPr>
            <a:xfrm>
              <a:off x="1819995" y="3642894"/>
              <a:ext cx="863096" cy="338554"/>
            </a:xfrm>
            <a:prstGeom prst="rect">
              <a:avLst/>
            </a:prstGeom>
            <a:noFill/>
          </p:spPr>
          <p:txBody>
            <a:bodyPr wrap="square" rtlCol="0">
              <a:spAutoFit/>
            </a:bodyPr>
            <a:lstStyle/>
            <a:p>
              <a:r>
                <a:rPr lang="cs-CZ" sz="800" dirty="0"/>
                <a:t>Pevné a kapalné</a:t>
              </a:r>
            </a:p>
            <a:p>
              <a:r>
                <a:rPr lang="cs-CZ" sz="800" dirty="0"/>
                <a:t>skupenství</a:t>
              </a:r>
            </a:p>
          </p:txBody>
        </p:sp>
        <p:sp>
          <p:nvSpPr>
            <p:cNvPr id="27" name="TextovéPole 26">
              <a:extLst>
                <a:ext uri="{FF2B5EF4-FFF2-40B4-BE49-F238E27FC236}">
                  <a16:creationId xmlns:a16="http://schemas.microsoft.com/office/drawing/2014/main" id="{E77951D3-380A-8D76-7404-96A9C7FDFC8E}"/>
                </a:ext>
              </a:extLst>
            </p:cNvPr>
            <p:cNvSpPr txBox="1"/>
            <p:nvPr/>
          </p:nvSpPr>
          <p:spPr>
            <a:xfrm>
              <a:off x="3323173" y="3643500"/>
              <a:ext cx="672312" cy="338554"/>
            </a:xfrm>
            <a:prstGeom prst="rect">
              <a:avLst/>
            </a:prstGeom>
            <a:noFill/>
          </p:spPr>
          <p:txBody>
            <a:bodyPr wrap="square" rtlCol="0">
              <a:spAutoFit/>
            </a:bodyPr>
            <a:lstStyle/>
            <a:p>
              <a:r>
                <a:rPr lang="cs-CZ" sz="800" dirty="0"/>
                <a:t>Kapalné</a:t>
              </a:r>
            </a:p>
            <a:p>
              <a:r>
                <a:rPr lang="cs-CZ" sz="800" dirty="0"/>
                <a:t>skupenství</a:t>
              </a:r>
            </a:p>
          </p:txBody>
        </p:sp>
        <mc:AlternateContent xmlns:mc="http://schemas.openxmlformats.org/markup-compatibility/2006" xmlns:a14="http://schemas.microsoft.com/office/drawing/2010/main">
          <mc:Choice Requires="a14">
            <p:sp>
              <p:nvSpPr>
                <p:cNvPr id="28" name="TextovéPole 27">
                  <a:extLst>
                    <a:ext uri="{FF2B5EF4-FFF2-40B4-BE49-F238E27FC236}">
                      <a16:creationId xmlns:a16="http://schemas.microsoft.com/office/drawing/2014/main" id="{ACE15E0C-F190-4DAF-B910-8110C21EEB55}"/>
                    </a:ext>
                  </a:extLst>
                </p:cNvPr>
                <p:cNvSpPr txBox="1"/>
                <p:nvPr/>
              </p:nvSpPr>
              <p:spPr>
                <a:xfrm>
                  <a:off x="190831" y="2576223"/>
                  <a:ext cx="260616"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𝑡</m:t>
                            </m:r>
                          </m:sub>
                        </m:sSub>
                      </m:oMath>
                    </m:oMathPara>
                  </a14:m>
                  <a:endParaRPr lang="cs-CZ" dirty="0"/>
                </a:p>
              </p:txBody>
            </p:sp>
          </mc:Choice>
          <mc:Fallback xmlns="">
            <p:sp>
              <p:nvSpPr>
                <p:cNvPr id="28" name="TextovéPole 27">
                  <a:extLst>
                    <a:ext uri="{FF2B5EF4-FFF2-40B4-BE49-F238E27FC236}">
                      <a16:creationId xmlns:a16="http://schemas.microsoft.com/office/drawing/2014/main" id="{ACE15E0C-F190-4DAF-B910-8110C21EEB55}"/>
                    </a:ext>
                  </a:extLst>
                </p:cNvPr>
                <p:cNvSpPr txBox="1">
                  <a:spLocks noRot="1" noChangeAspect="1" noMove="1" noResize="1" noEditPoints="1" noAdjustHandles="1" noChangeArrowheads="1" noChangeShapeType="1" noTextEdit="1"/>
                </p:cNvSpPr>
                <p:nvPr/>
              </p:nvSpPr>
              <p:spPr>
                <a:xfrm>
                  <a:off x="190831" y="2576223"/>
                  <a:ext cx="260616" cy="369332"/>
                </a:xfrm>
                <a:prstGeom prst="rect">
                  <a:avLst/>
                </a:prstGeom>
                <a:blipFill>
                  <a:blip r:embed="rId4"/>
                  <a:stretch>
                    <a:fillRect r="-19048"/>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29" name="TextovéPole 28">
                  <a:extLst>
                    <a:ext uri="{FF2B5EF4-FFF2-40B4-BE49-F238E27FC236}">
                      <a16:creationId xmlns:a16="http://schemas.microsoft.com/office/drawing/2014/main" id="{1812865A-1B8B-F5E2-07D5-D644DD46D250}"/>
                    </a:ext>
                  </a:extLst>
                </p:cNvPr>
                <p:cNvSpPr txBox="1"/>
                <p:nvPr/>
              </p:nvSpPr>
              <p:spPr>
                <a:xfrm>
                  <a:off x="4277802" y="4100429"/>
                  <a:ext cx="500932"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i="1" dirty="0" smtClean="0">
                            <a:latin typeface="Cambria Math" panose="02040503050406030204" pitchFamily="18" charset="0"/>
                          </a:rPr>
                          <m:t>𝑄</m:t>
                        </m:r>
                      </m:oMath>
                    </m:oMathPara>
                  </a14:m>
                  <a:endParaRPr lang="cs-CZ" dirty="0"/>
                </a:p>
              </p:txBody>
            </p:sp>
          </mc:Choice>
          <mc:Fallback xmlns="">
            <p:sp>
              <p:nvSpPr>
                <p:cNvPr id="29" name="TextovéPole 28">
                  <a:extLst>
                    <a:ext uri="{FF2B5EF4-FFF2-40B4-BE49-F238E27FC236}">
                      <a16:creationId xmlns:a16="http://schemas.microsoft.com/office/drawing/2014/main" id="{1812865A-1B8B-F5E2-07D5-D644DD46D250}"/>
                    </a:ext>
                  </a:extLst>
                </p:cNvPr>
                <p:cNvSpPr txBox="1">
                  <a:spLocks noRot="1" noChangeAspect="1" noMove="1" noResize="1" noEditPoints="1" noAdjustHandles="1" noChangeArrowheads="1" noChangeShapeType="1" noTextEdit="1"/>
                </p:cNvSpPr>
                <p:nvPr/>
              </p:nvSpPr>
              <p:spPr>
                <a:xfrm>
                  <a:off x="4277802" y="4100429"/>
                  <a:ext cx="500932" cy="369332"/>
                </a:xfrm>
                <a:prstGeom prst="rect">
                  <a:avLst/>
                </a:prstGeom>
                <a:blipFill>
                  <a:blip r:embed="rId5"/>
                  <a:stretch>
                    <a:fillRect b="-10000"/>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30" name="TextovéPole 29">
                  <a:extLst>
                    <a:ext uri="{FF2B5EF4-FFF2-40B4-BE49-F238E27FC236}">
                      <a16:creationId xmlns:a16="http://schemas.microsoft.com/office/drawing/2014/main" id="{4C2B898A-AA29-14E0-2149-5C38713D3951}"/>
                    </a:ext>
                  </a:extLst>
                </p:cNvPr>
                <p:cNvSpPr txBox="1"/>
                <p:nvPr/>
              </p:nvSpPr>
              <p:spPr>
                <a:xfrm>
                  <a:off x="190831" y="1344710"/>
                  <a:ext cx="500932"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b="0" i="1" dirty="0" smtClean="0">
                            <a:latin typeface="Cambria Math" panose="02040503050406030204" pitchFamily="18" charset="0"/>
                          </a:rPr>
                          <m:t>𝑡</m:t>
                        </m:r>
                      </m:oMath>
                    </m:oMathPara>
                  </a14:m>
                  <a:endParaRPr lang="cs-CZ" dirty="0"/>
                </a:p>
              </p:txBody>
            </p:sp>
          </mc:Choice>
          <mc:Fallback xmlns="">
            <p:sp>
              <p:nvSpPr>
                <p:cNvPr id="30" name="TextovéPole 29">
                  <a:extLst>
                    <a:ext uri="{FF2B5EF4-FFF2-40B4-BE49-F238E27FC236}">
                      <a16:creationId xmlns:a16="http://schemas.microsoft.com/office/drawing/2014/main" id="{4C2B898A-AA29-14E0-2149-5C38713D3951}"/>
                    </a:ext>
                  </a:extLst>
                </p:cNvPr>
                <p:cNvSpPr txBox="1">
                  <a:spLocks noRot="1" noChangeAspect="1" noMove="1" noResize="1" noEditPoints="1" noAdjustHandles="1" noChangeArrowheads="1" noChangeShapeType="1" noTextEdit="1"/>
                </p:cNvSpPr>
                <p:nvPr/>
              </p:nvSpPr>
              <p:spPr>
                <a:xfrm>
                  <a:off x="190831" y="1344710"/>
                  <a:ext cx="500932" cy="369332"/>
                </a:xfrm>
                <a:prstGeom prst="rect">
                  <a:avLst/>
                </a:prstGeom>
                <a:blipFill>
                  <a:blip r:embed="rId6"/>
                  <a:stretch>
                    <a:fillRect/>
                  </a:stretch>
                </a:blipFill>
              </p:spPr>
              <p:txBody>
                <a:bodyPr/>
                <a:lstStyle/>
                <a:p>
                  <a:r>
                    <a:rPr lang="cs-CZ">
                      <a:noFill/>
                    </a:rPr>
                    <a:t> </a:t>
                  </a:r>
                </a:p>
              </p:txBody>
            </p:sp>
          </mc:Fallback>
        </mc:AlternateContent>
      </p:grpSp>
      <p:sp>
        <p:nvSpPr>
          <p:cNvPr id="3" name="Ovál 2">
            <a:hlinkClick r:id="rId7"/>
            <a:extLst>
              <a:ext uri="{FF2B5EF4-FFF2-40B4-BE49-F238E27FC236}">
                <a16:creationId xmlns:a16="http://schemas.microsoft.com/office/drawing/2014/main" id="{BD695E6E-D181-61AA-A0CC-66F3719E7ECC}"/>
              </a:ext>
            </a:extLst>
          </p:cNvPr>
          <p:cNvSpPr/>
          <p:nvPr/>
        </p:nvSpPr>
        <p:spPr>
          <a:xfrm>
            <a:off x="11000795" y="5560074"/>
            <a:ext cx="540000" cy="5400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1231468E-0A8B-1D0B-5639-840E1A2A149B}"/>
                  </a:ext>
                </a:extLst>
              </p:cNvPr>
              <p:cNvSpPr txBox="1"/>
              <p:nvPr/>
            </p:nvSpPr>
            <p:spPr>
              <a:xfrm>
                <a:off x="5709035" y="3206376"/>
                <a:ext cx="6094674" cy="1200329"/>
              </a:xfrm>
              <a:prstGeom prst="rect">
                <a:avLst/>
              </a:prstGeom>
              <a:noFill/>
              <a:ln w="19050">
                <a:solidFill>
                  <a:srgbClr val="FF0000"/>
                </a:solidFill>
              </a:ln>
            </p:spPr>
            <p:txBody>
              <a:bodyPr wrap="square">
                <a:spAutoFit/>
              </a:bodyPr>
              <a:lstStyle/>
              <a:p>
                <a:r>
                  <a:rPr lang="cs-CZ" dirty="0"/>
                  <a:t>Teplo, které přijme pevné těleso již zahřáté na teplotu tání (bod B), aby se změnilo na kapalinu téže teploty, se nazývá</a:t>
                </a:r>
              </a:p>
              <a:p>
                <a:pPr algn="ctr"/>
                <a:r>
                  <a:rPr lang="cs-CZ" dirty="0"/>
                  <a:t> </a:t>
                </a:r>
                <a:r>
                  <a:rPr lang="cs-CZ" b="1" dirty="0"/>
                  <a:t>skupenské teplo tání </a:t>
                </a:r>
                <a14:m>
                  <m:oMath xmlns:m="http://schemas.openxmlformats.org/officeDocument/2006/math">
                    <m:r>
                      <a:rPr lang="cs-CZ" b="1" i="1" dirty="0" smtClean="0">
                        <a:latin typeface="Cambria Math" panose="02040503050406030204" pitchFamily="18" charset="0"/>
                      </a:rPr>
                      <m:t>𝑳</m:t>
                    </m:r>
                    <m:r>
                      <a:rPr lang="cs-CZ" b="1" i="1" baseline="-25000" dirty="0" err="1">
                        <a:latin typeface="Cambria Math" panose="02040503050406030204" pitchFamily="18" charset="0"/>
                      </a:rPr>
                      <m:t>𝒕</m:t>
                    </m:r>
                  </m:oMath>
                </a14:m>
                <a:r>
                  <a:rPr lang="cs-CZ" b="1" baseline="-25000" dirty="0"/>
                  <a:t> </a:t>
                </a:r>
                <a:r>
                  <a:rPr lang="cs-CZ" dirty="0"/>
                  <a:t>. </a:t>
                </a:r>
              </a:p>
              <a:p>
                <a:r>
                  <a:rPr lang="cs-CZ" dirty="0"/>
                  <a:t>Jednotkou skupenského tepla tání je Joule (J).</a:t>
                </a:r>
              </a:p>
            </p:txBody>
          </p:sp>
        </mc:Choice>
        <mc:Fallback xmlns="">
          <p:sp>
            <p:nvSpPr>
              <p:cNvPr id="5" name="TextovéPole 4">
                <a:extLst>
                  <a:ext uri="{FF2B5EF4-FFF2-40B4-BE49-F238E27FC236}">
                    <a16:creationId xmlns:a16="http://schemas.microsoft.com/office/drawing/2014/main" id="{1231468E-0A8B-1D0B-5639-840E1A2A149B}"/>
                  </a:ext>
                </a:extLst>
              </p:cNvPr>
              <p:cNvSpPr txBox="1">
                <a:spLocks noRot="1" noChangeAspect="1" noMove="1" noResize="1" noEditPoints="1" noAdjustHandles="1" noChangeArrowheads="1" noChangeShapeType="1" noTextEdit="1"/>
              </p:cNvSpPr>
              <p:nvPr/>
            </p:nvSpPr>
            <p:spPr>
              <a:xfrm>
                <a:off x="5709035" y="3206376"/>
                <a:ext cx="6094674" cy="1200329"/>
              </a:xfrm>
              <a:prstGeom prst="rect">
                <a:avLst/>
              </a:prstGeom>
              <a:blipFill>
                <a:blip r:embed="rId8"/>
                <a:stretch>
                  <a:fillRect l="-798" t="-2500" r="-998" b="-6000"/>
                </a:stretch>
              </a:blipFill>
              <a:ln w="19050">
                <a:solidFill>
                  <a:srgbClr val="FF0000"/>
                </a:solidFill>
              </a:ln>
            </p:spPr>
            <p:txBody>
              <a:bodyPr/>
              <a:lstStyle/>
              <a:p>
                <a:r>
                  <a:rPr lang="cs-CZ">
                    <a:noFill/>
                  </a:rPr>
                  <a:t> </a:t>
                </a:r>
              </a:p>
            </p:txBody>
          </p:sp>
        </mc:Fallback>
      </mc:AlternateContent>
      <p:sp>
        <p:nvSpPr>
          <p:cNvPr id="4" name="Zástupný symbol pro číslo snímku 3">
            <a:extLst>
              <a:ext uri="{FF2B5EF4-FFF2-40B4-BE49-F238E27FC236}">
                <a16:creationId xmlns:a16="http://schemas.microsoft.com/office/drawing/2014/main" id="{B2DE367C-6BC4-5437-A520-724E37D2EF61}"/>
              </a:ext>
            </a:extLst>
          </p:cNvPr>
          <p:cNvSpPr>
            <a:spLocks noGrp="1"/>
          </p:cNvSpPr>
          <p:nvPr>
            <p:ph type="sldNum" sz="quarter" idx="12"/>
          </p:nvPr>
        </p:nvSpPr>
        <p:spPr/>
        <p:txBody>
          <a:bodyPr/>
          <a:lstStyle/>
          <a:p>
            <a:fld id="{16F34EB4-3ED8-4C6F-8F20-E8879CC86920}" type="slidenum">
              <a:rPr lang="cs-CZ" smtClean="0"/>
              <a:t>5</a:t>
            </a:fld>
            <a:endParaRPr lang="cs-CZ"/>
          </a:p>
        </p:txBody>
      </p:sp>
    </p:spTree>
    <p:extLst>
      <p:ext uri="{BB962C8B-B14F-4D97-AF65-F5344CB8AC3E}">
        <p14:creationId xmlns:p14="http://schemas.microsoft.com/office/powerpoint/2010/main" val="21141972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38200" y="365125"/>
            <a:ext cx="1025434" cy="322852"/>
          </a:xfrm>
        </p:spPr>
        <p:txBody>
          <a:bodyPr>
            <a:normAutofit fontScale="90000"/>
          </a:bodyPr>
          <a:lstStyle/>
          <a:p>
            <a:r>
              <a:rPr lang="cs-CZ" sz="2200" b="1" dirty="0"/>
              <a:t>Příklad</a:t>
            </a:r>
          </a:p>
        </p:txBody>
      </p:sp>
      <mc:AlternateContent xmlns:mc="http://schemas.openxmlformats.org/markup-compatibility/2006" xmlns:a14="http://schemas.microsoft.com/office/drawing/2010/main">
        <mc:Choice Requires="a14">
          <p:sp>
            <p:nvSpPr>
              <p:cNvPr id="3" name="TextovéPole 2"/>
              <p:cNvSpPr txBox="1"/>
              <p:nvPr/>
            </p:nvSpPr>
            <p:spPr>
              <a:xfrm>
                <a:off x="923109" y="687963"/>
                <a:ext cx="10310948" cy="1323439"/>
              </a:xfrm>
              <a:prstGeom prst="rect">
                <a:avLst/>
              </a:prstGeom>
              <a:noFill/>
            </p:spPr>
            <p:txBody>
              <a:bodyPr wrap="square" rtlCol="0">
                <a:spAutoFit/>
              </a:bodyPr>
              <a:lstStyle/>
              <a:p>
                <a:r>
                  <a:rPr lang="cs-CZ" dirty="0"/>
                  <a:t>Vypočtěte teplo, které je potřeba dodat tělesu z mědi o hmotnosti 500 g a teplotě 20</a:t>
                </a:r>
                <a:r>
                  <a:rPr lang="cs-CZ" baseline="30000" dirty="0"/>
                  <a:t>0</a:t>
                </a:r>
                <a:r>
                  <a:rPr lang="cs-CZ" dirty="0"/>
                  <a:t>C, aby se roztavilo. Tepelné ztráty do okolí jsou zanedbatelné.</a:t>
                </a:r>
              </a:p>
              <a:p>
                <a:endParaRPr lang="cs-CZ" sz="800" dirty="0"/>
              </a:p>
              <a:p>
                <a:r>
                  <a:rPr lang="cs-CZ" dirty="0"/>
                  <a:t>Řešení:</a:t>
                </a:r>
              </a:p>
              <a:p>
                <a:pPr/>
                <a14:m>
                  <m:oMathPara xmlns:m="http://schemas.openxmlformats.org/officeDocument/2006/math">
                    <m:oMathParaPr>
                      <m:jc m:val="left"/>
                    </m:oMathParaPr>
                    <m:oMath xmlns:m="http://schemas.openxmlformats.org/officeDocument/2006/math">
                      <m:r>
                        <a:rPr lang="cs-CZ" b="0" i="1" smtClean="0">
                          <a:latin typeface="Cambria Math" panose="02040503050406030204" pitchFamily="18" charset="0"/>
                        </a:rPr>
                        <m:t>𝑚</m:t>
                      </m:r>
                      <m:r>
                        <a:rPr lang="cs-CZ" b="0" i="1" smtClean="0">
                          <a:latin typeface="Cambria Math" panose="02040503050406030204" pitchFamily="18" charset="0"/>
                        </a:rPr>
                        <m:t>=0,5 </m:t>
                      </m:r>
                      <m:r>
                        <m:rPr>
                          <m:sty m:val="p"/>
                        </m:rPr>
                        <a:rPr lang="cs-CZ" b="0" i="0" smtClean="0">
                          <a:latin typeface="Cambria Math" panose="02040503050406030204" pitchFamily="18" charset="0"/>
                        </a:rPr>
                        <m:t>kg</m:t>
                      </m:r>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1</m:t>
                          </m:r>
                        </m:sub>
                      </m:sSub>
                      <m:r>
                        <a:rPr lang="cs-CZ" b="0" i="1" smtClean="0">
                          <a:latin typeface="Cambria Math" panose="02040503050406030204" pitchFamily="18" charset="0"/>
                        </a:rPr>
                        <m:t>=</m:t>
                      </m:r>
                      <m:sSup>
                        <m:sSupPr>
                          <m:ctrlPr>
                            <a:rPr lang="cs-CZ" b="0" i="1" smtClean="0">
                              <a:latin typeface="Cambria Math" panose="02040503050406030204" pitchFamily="18" charset="0"/>
                            </a:rPr>
                          </m:ctrlPr>
                        </m:sSupPr>
                        <m:e>
                          <m:r>
                            <a:rPr lang="cs-CZ" b="0" i="1" smtClean="0">
                              <a:latin typeface="Cambria Math" panose="02040503050406030204" pitchFamily="18" charset="0"/>
                            </a:rPr>
                            <m:t>20</m:t>
                          </m:r>
                        </m:e>
                        <m:sup>
                          <m:r>
                            <a:rPr lang="cs-CZ" b="0" i="1" smtClean="0">
                              <a:latin typeface="Cambria Math" panose="02040503050406030204" pitchFamily="18" charset="0"/>
                            </a:rPr>
                            <m:t>0</m:t>
                          </m:r>
                        </m:sup>
                      </m:sSup>
                      <m:r>
                        <m:rPr>
                          <m:sty m:val="p"/>
                        </m:rPr>
                        <a:rPr lang="cs-CZ" b="0" i="0" smtClean="0">
                          <a:latin typeface="Cambria Math" panose="02040503050406030204" pitchFamily="18" charset="0"/>
                        </a:rPr>
                        <m:t>C</m:t>
                      </m:r>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𝑡</m:t>
                          </m:r>
                        </m:sub>
                      </m:sSub>
                      <m:r>
                        <a:rPr lang="cs-CZ" b="0" i="1" smtClean="0">
                          <a:latin typeface="Cambria Math" panose="02040503050406030204" pitchFamily="18" charset="0"/>
                        </a:rPr>
                        <m:t>=108</m:t>
                      </m:r>
                      <m:sSup>
                        <m:sSupPr>
                          <m:ctrlPr>
                            <a:rPr lang="cs-CZ" b="0" i="1" smtClean="0">
                              <a:latin typeface="Cambria Math" panose="02040503050406030204" pitchFamily="18" charset="0"/>
                            </a:rPr>
                          </m:ctrlPr>
                        </m:sSupPr>
                        <m:e>
                          <m:r>
                            <a:rPr lang="cs-CZ" b="0" i="1" smtClean="0">
                              <a:latin typeface="Cambria Math" panose="02040503050406030204" pitchFamily="18" charset="0"/>
                            </a:rPr>
                            <m:t>3</m:t>
                          </m:r>
                        </m:e>
                        <m:sup>
                          <m:r>
                            <a:rPr lang="cs-CZ" b="0" i="1" smtClean="0">
                              <a:latin typeface="Cambria Math" panose="02040503050406030204" pitchFamily="18" charset="0"/>
                            </a:rPr>
                            <m:t>0</m:t>
                          </m:r>
                        </m:sup>
                      </m:sSup>
                      <m:r>
                        <m:rPr>
                          <m:sty m:val="p"/>
                        </m:rPr>
                        <a:rPr lang="cs-CZ" b="0" i="0" smtClean="0">
                          <a:latin typeface="Cambria Math" panose="02040503050406030204" pitchFamily="18" charset="0"/>
                        </a:rPr>
                        <m:t>C</m:t>
                      </m:r>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𝑐</m:t>
                          </m:r>
                        </m:e>
                        <m:sub>
                          <m:r>
                            <a:rPr lang="cs-CZ" b="0" i="1" smtClean="0">
                              <a:latin typeface="Cambria Math" panose="02040503050406030204" pitchFamily="18" charset="0"/>
                            </a:rPr>
                            <m:t>𝑐𝑢</m:t>
                          </m:r>
                        </m:sub>
                      </m:sSub>
                      <m:r>
                        <a:rPr lang="cs-CZ" b="0" i="1" smtClean="0">
                          <a:latin typeface="Cambria Math" panose="02040503050406030204" pitchFamily="18" charset="0"/>
                        </a:rPr>
                        <m:t>=383 </m:t>
                      </m:r>
                      <m:r>
                        <m:rPr>
                          <m:sty m:val="p"/>
                        </m:rPr>
                        <a:rPr lang="cs-CZ" b="0" i="0" smtClean="0">
                          <a:latin typeface="Cambria Math" panose="02040503050406030204" pitchFamily="18" charset="0"/>
                        </a:rPr>
                        <m:t>J</m:t>
                      </m:r>
                      <m:r>
                        <a:rPr lang="cs-CZ" b="0" i="0" smtClean="0">
                          <a:latin typeface="Cambria Math" panose="02040503050406030204" pitchFamily="18" charset="0"/>
                        </a:rPr>
                        <m:t>.</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kg</m:t>
                          </m:r>
                        </m:e>
                        <m:sup>
                          <m:r>
                            <a:rPr lang="cs-CZ" b="0" i="0" smtClean="0">
                              <a:latin typeface="Cambria Math" panose="02040503050406030204" pitchFamily="18" charset="0"/>
                            </a:rPr>
                            <m:t>−1</m:t>
                          </m:r>
                        </m:sup>
                      </m:sSup>
                      <m:r>
                        <a:rPr lang="cs-CZ" b="0" i="1" smtClean="0">
                          <a:latin typeface="Cambria Math" panose="02040503050406030204" pitchFamily="18" charset="0"/>
                        </a:rPr>
                        <m:t>.</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K</m:t>
                          </m:r>
                        </m:e>
                        <m:sup>
                          <m:r>
                            <a:rPr lang="cs-CZ" b="0" i="1" smtClean="0">
                              <a:latin typeface="Cambria Math" panose="02040503050406030204" pitchFamily="18" charset="0"/>
                            </a:rPr>
                            <m:t>−1</m:t>
                          </m:r>
                        </m:sup>
                      </m:sSup>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𝑙</m:t>
                          </m:r>
                        </m:e>
                        <m:sub>
                          <m:r>
                            <a:rPr lang="cs-CZ" b="0" i="1" smtClean="0">
                              <a:latin typeface="Cambria Math" panose="02040503050406030204" pitchFamily="18" charset="0"/>
                            </a:rPr>
                            <m:t>𝑡</m:t>
                          </m:r>
                        </m:sub>
                      </m:sSub>
                      <m:r>
                        <a:rPr lang="cs-CZ" b="0" i="1" smtClean="0">
                          <a:latin typeface="Cambria Math" panose="02040503050406030204" pitchFamily="18" charset="0"/>
                        </a:rPr>
                        <m:t>=205.</m:t>
                      </m:r>
                      <m:sSup>
                        <m:sSupPr>
                          <m:ctrlPr>
                            <a:rPr lang="cs-CZ" b="0"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3</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J</m:t>
                      </m:r>
                      <m:r>
                        <a:rPr lang="cs-CZ" b="0" i="0" smtClean="0">
                          <a:latin typeface="Cambria Math" panose="02040503050406030204" pitchFamily="18" charset="0"/>
                        </a:rPr>
                        <m:t>.</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kg</m:t>
                          </m:r>
                        </m:e>
                        <m:sup>
                          <m:r>
                            <a:rPr lang="cs-CZ" b="0" i="0" smtClean="0">
                              <a:latin typeface="Cambria Math" panose="02040503050406030204" pitchFamily="18" charset="0"/>
                            </a:rPr>
                            <m:t>−1</m:t>
                          </m:r>
                        </m:sup>
                      </m:sSup>
                    </m:oMath>
                  </m:oMathPara>
                </a14:m>
                <a:endParaRPr lang="cs-CZ" dirty="0"/>
              </a:p>
            </p:txBody>
          </p:sp>
        </mc:Choice>
        <mc:Fallback xmlns="">
          <p:sp>
            <p:nvSpPr>
              <p:cNvPr id="3" name="TextovéPole 2"/>
              <p:cNvSpPr txBox="1">
                <a:spLocks noRot="1" noChangeAspect="1" noMove="1" noResize="1" noEditPoints="1" noAdjustHandles="1" noChangeArrowheads="1" noChangeShapeType="1" noTextEdit="1"/>
              </p:cNvSpPr>
              <p:nvPr/>
            </p:nvSpPr>
            <p:spPr>
              <a:xfrm>
                <a:off x="923109" y="687963"/>
                <a:ext cx="10310948" cy="1323439"/>
              </a:xfrm>
              <a:prstGeom prst="rect">
                <a:avLst/>
              </a:prstGeom>
              <a:blipFill>
                <a:blip r:embed="rId2"/>
                <a:stretch>
                  <a:fillRect l="-473" t="-2765" b="-2765"/>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4" name="TextovéPole 3"/>
              <p:cNvSpPr txBox="1"/>
              <p:nvPr/>
            </p:nvSpPr>
            <p:spPr>
              <a:xfrm>
                <a:off x="923108" y="2142947"/>
                <a:ext cx="10669893" cy="2207464"/>
              </a:xfrm>
              <a:prstGeom prst="rect">
                <a:avLst/>
              </a:prstGeom>
              <a:noFill/>
            </p:spPr>
            <p:txBody>
              <a:bodyPr wrap="square" rtlCol="0">
                <a:spAutoFit/>
              </a:bodyPr>
              <a:lstStyle/>
              <a:p>
                <a:r>
                  <a:rPr lang="cs-CZ" dirty="0"/>
                  <a:t>Výpočet množství tepla musíme rozdělit na dvě části. </a:t>
                </a:r>
              </a:p>
              <a:p>
                <a:endParaRPr lang="cs-CZ" dirty="0"/>
              </a:p>
              <a:p>
                <a:pPr marL="342900" indent="-342900">
                  <a:buAutoNum type="arabicPeriod"/>
                </a:pPr>
                <a:r>
                  <a:rPr lang="cs-CZ" dirty="0"/>
                  <a:t>Výpočet množství tepla </a:t>
                </a:r>
                <a14:m>
                  <m:oMath xmlns:m="http://schemas.openxmlformats.org/officeDocument/2006/math">
                    <m:r>
                      <a:rPr lang="cs-CZ" i="1" dirty="0" smtClean="0">
                        <a:latin typeface="Cambria Math" panose="02040503050406030204" pitchFamily="18" charset="0"/>
                      </a:rPr>
                      <m:t>𝑄</m:t>
                    </m:r>
                    <m:r>
                      <a:rPr lang="cs-CZ" i="1" baseline="-25000" dirty="0">
                        <a:latin typeface="Cambria Math" panose="02040503050406030204" pitchFamily="18" charset="0"/>
                      </a:rPr>
                      <m:t>1</m:t>
                    </m:r>
                  </m:oMath>
                </a14:m>
                <a:r>
                  <a:rPr lang="cs-CZ" dirty="0"/>
                  <a:t> potřebné k ohřátí tělesa z teploty  </a:t>
                </a:r>
                <a14:m>
                  <m:oMath xmlns:m="http://schemas.openxmlformats.org/officeDocument/2006/math">
                    <m:r>
                      <a:rPr lang="cs-CZ" i="1" dirty="0" smtClean="0">
                        <a:latin typeface="Cambria Math" panose="02040503050406030204" pitchFamily="18" charset="0"/>
                      </a:rPr>
                      <m:t>𝑡</m:t>
                    </m:r>
                    <m:r>
                      <a:rPr lang="cs-CZ" i="1" baseline="-25000" dirty="0">
                        <a:latin typeface="Cambria Math" panose="02040503050406030204" pitchFamily="18" charset="0"/>
                      </a:rPr>
                      <m:t>1</m:t>
                    </m:r>
                  </m:oMath>
                </a14:m>
                <a:r>
                  <a:rPr lang="cs-CZ" dirty="0"/>
                  <a:t> = 20</a:t>
                </a:r>
                <a:r>
                  <a:rPr lang="cs-CZ" baseline="30000" dirty="0"/>
                  <a:t>0</a:t>
                </a:r>
                <a:r>
                  <a:rPr lang="cs-CZ" dirty="0"/>
                  <a:t>C na teplotu tavení </a:t>
                </a:r>
                <a14:m>
                  <m:oMath xmlns:m="http://schemas.openxmlformats.org/officeDocument/2006/math">
                    <m:r>
                      <a:rPr lang="cs-CZ" i="1" dirty="0" smtClean="0">
                        <a:latin typeface="Cambria Math" panose="02040503050406030204" pitchFamily="18" charset="0"/>
                      </a:rPr>
                      <m:t>𝑡</m:t>
                    </m:r>
                    <m:r>
                      <a:rPr lang="cs-CZ" i="1" baseline="-25000" dirty="0">
                        <a:latin typeface="Cambria Math" panose="02040503050406030204" pitchFamily="18" charset="0"/>
                      </a:rPr>
                      <m:t>2</m:t>
                    </m:r>
                    <m:r>
                      <a:rPr lang="cs-CZ" b="0" i="1" baseline="-25000" dirty="0" smtClean="0">
                        <a:latin typeface="Cambria Math" panose="02040503050406030204" pitchFamily="18" charset="0"/>
                      </a:rPr>
                      <m:t> </m:t>
                    </m:r>
                  </m:oMath>
                </a14:m>
                <a:r>
                  <a:rPr lang="cs-CZ" dirty="0"/>
                  <a:t>= 1083 </a:t>
                </a:r>
                <a:r>
                  <a:rPr lang="cs-CZ" baseline="30000" dirty="0"/>
                  <a:t>0</a:t>
                </a:r>
                <a:r>
                  <a:rPr lang="cs-CZ" dirty="0"/>
                  <a:t>C </a:t>
                </a:r>
              </a:p>
              <a:p>
                <a:pPr marL="342900" indent="-342900">
                  <a:buAutoNum type="arabicPeriod"/>
                </a:pPr>
                <a:endParaRPr lang="cs-CZ" sz="800" dirty="0"/>
              </a:p>
              <a:p>
                <a:pPr marL="342900" indent="-342900">
                  <a:buAutoNum type="arabicPeriod"/>
                </a:pPr>
                <a:r>
                  <a:rPr lang="cs-CZ" dirty="0"/>
                  <a:t> Výpočet množství tepla </a:t>
                </a:r>
                <a14:m>
                  <m:oMath xmlns:m="http://schemas.openxmlformats.org/officeDocument/2006/math">
                    <m:r>
                      <a:rPr lang="cs-CZ" i="1" dirty="0" smtClean="0">
                        <a:latin typeface="Cambria Math" panose="02040503050406030204" pitchFamily="18" charset="0"/>
                      </a:rPr>
                      <m:t>𝐿</m:t>
                    </m:r>
                    <m:r>
                      <a:rPr lang="cs-CZ" i="1" baseline="-25000" dirty="0" err="1">
                        <a:latin typeface="Cambria Math" panose="02040503050406030204" pitchFamily="18" charset="0"/>
                      </a:rPr>
                      <m:t>𝑡</m:t>
                    </m:r>
                    <m:r>
                      <a:rPr lang="cs-CZ" i="1" baseline="-25000" dirty="0">
                        <a:latin typeface="Cambria Math" panose="02040503050406030204" pitchFamily="18" charset="0"/>
                      </a:rPr>
                      <m:t> </m:t>
                    </m:r>
                  </m:oMath>
                </a14:m>
                <a:r>
                  <a:rPr lang="cs-CZ" dirty="0"/>
                  <a:t>(skupenské teplo tání) potřebné k roztavení a tavenina měla teplotu tání</a:t>
                </a:r>
              </a:p>
              <a:p>
                <a:pPr marL="342900" indent="-342900">
                  <a:buAutoNum type="arabicPeriod"/>
                </a:pPr>
                <a:endParaRPr lang="cs-CZ" sz="800" dirty="0"/>
              </a:p>
              <a:p>
                <a:r>
                  <a:rPr lang="cs-CZ" dirty="0"/>
                  <a:t>Celkové teplo </a:t>
                </a:r>
                <a14:m>
                  <m:oMath xmlns:m="http://schemas.openxmlformats.org/officeDocument/2006/math">
                    <m:r>
                      <a:rPr lang="cs-CZ" i="1" dirty="0" smtClean="0">
                        <a:latin typeface="Cambria Math" panose="02040503050406030204" pitchFamily="18" charset="0"/>
                      </a:rPr>
                      <m:t>𝑄</m:t>
                    </m:r>
                  </m:oMath>
                </a14:m>
                <a:r>
                  <a:rPr lang="cs-CZ" dirty="0"/>
                  <a:t> potřebné k úplnému roztavení mědi je součtem </a:t>
                </a:r>
                <a14:m>
                  <m:oMath xmlns:m="http://schemas.openxmlformats.org/officeDocument/2006/math">
                    <m:r>
                      <a:rPr lang="cs-CZ" i="1" dirty="0" smtClean="0">
                        <a:latin typeface="Cambria Math" panose="02040503050406030204" pitchFamily="18" charset="0"/>
                      </a:rPr>
                      <m:t>𝑄</m:t>
                    </m:r>
                    <m:r>
                      <a:rPr lang="cs-CZ" i="1" baseline="-25000" dirty="0">
                        <a:latin typeface="Cambria Math" panose="02040503050406030204" pitchFamily="18" charset="0"/>
                      </a:rPr>
                      <m:t>1</m:t>
                    </m:r>
                  </m:oMath>
                </a14:m>
                <a:r>
                  <a:rPr lang="cs-CZ" dirty="0"/>
                  <a:t> a </a:t>
                </a:r>
                <a14:m>
                  <m:oMath xmlns:m="http://schemas.openxmlformats.org/officeDocument/2006/math">
                    <m:r>
                      <a:rPr lang="cs-CZ" i="1" dirty="0" smtClean="0">
                        <a:latin typeface="Cambria Math" panose="02040503050406030204" pitchFamily="18" charset="0"/>
                      </a:rPr>
                      <m:t>𝐿</m:t>
                    </m:r>
                    <m:r>
                      <a:rPr lang="cs-CZ" i="1" baseline="-25000" dirty="0" err="1">
                        <a:latin typeface="Cambria Math" panose="02040503050406030204" pitchFamily="18" charset="0"/>
                      </a:rPr>
                      <m:t>𝑡</m:t>
                    </m:r>
                  </m:oMath>
                </a14:m>
                <a:r>
                  <a:rPr lang="cs-CZ" dirty="0"/>
                  <a:t>.</a:t>
                </a:r>
              </a:p>
              <a:p>
                <a:r>
                  <a:rPr lang="cs-CZ" sz="800" dirty="0"/>
                  <a:t> </a:t>
                </a:r>
              </a:p>
              <a:p>
                <a:pPr algn="ctr"/>
                <a14:m>
                  <m:oMathPara xmlns:m="http://schemas.openxmlformats.org/officeDocument/2006/math">
                    <m:oMathParaPr>
                      <m:jc m:val="centerGroup"/>
                    </m:oMathParaPr>
                    <m:oMath xmlns:m="http://schemas.openxmlformats.org/officeDocument/2006/math">
                      <m:r>
                        <a:rPr lang="cs-CZ" sz="2400" i="1" dirty="0" smtClean="0">
                          <a:latin typeface="Cambria Math" panose="02040503050406030204" pitchFamily="18" charset="0"/>
                        </a:rPr>
                        <m:t>𝑄</m:t>
                      </m:r>
                      <m:r>
                        <a:rPr lang="cs-CZ" sz="2400" i="1" dirty="0" smtClean="0">
                          <a:latin typeface="Cambria Math" panose="02040503050406030204" pitchFamily="18" charset="0"/>
                        </a:rPr>
                        <m:t> = </m:t>
                      </m:r>
                      <m:r>
                        <a:rPr lang="cs-CZ" sz="2400" i="1" dirty="0" smtClean="0">
                          <a:latin typeface="Cambria Math" panose="02040503050406030204" pitchFamily="18" charset="0"/>
                        </a:rPr>
                        <m:t>𝑄</m:t>
                      </m:r>
                      <m:r>
                        <a:rPr lang="cs-CZ" sz="2400" i="1" baseline="-25000" dirty="0" smtClean="0">
                          <a:latin typeface="Cambria Math" panose="02040503050406030204" pitchFamily="18" charset="0"/>
                        </a:rPr>
                        <m:t>1</m:t>
                      </m:r>
                      <m:r>
                        <a:rPr lang="cs-CZ" sz="2400" i="1" dirty="0" smtClean="0">
                          <a:latin typeface="Cambria Math" panose="02040503050406030204" pitchFamily="18" charset="0"/>
                        </a:rPr>
                        <m:t> + </m:t>
                      </m:r>
                      <m:r>
                        <a:rPr lang="cs-CZ" sz="2400" i="1" dirty="0" err="1" smtClean="0">
                          <a:latin typeface="Cambria Math" panose="02040503050406030204" pitchFamily="18" charset="0"/>
                        </a:rPr>
                        <m:t>𝐿</m:t>
                      </m:r>
                      <m:r>
                        <a:rPr lang="cs-CZ" sz="2400" i="1" baseline="-25000" dirty="0" err="1" smtClean="0">
                          <a:latin typeface="Cambria Math" panose="02040503050406030204" pitchFamily="18" charset="0"/>
                        </a:rPr>
                        <m:t>𝑡</m:t>
                      </m:r>
                    </m:oMath>
                  </m:oMathPara>
                </a14:m>
                <a:endParaRPr lang="cs-CZ" sz="2400" baseline="-25000" dirty="0"/>
              </a:p>
            </p:txBody>
          </p:sp>
        </mc:Choice>
        <mc:Fallback xmlns="">
          <p:sp>
            <p:nvSpPr>
              <p:cNvPr id="4" name="TextovéPole 3"/>
              <p:cNvSpPr txBox="1">
                <a:spLocks noRot="1" noChangeAspect="1" noMove="1" noResize="1" noEditPoints="1" noAdjustHandles="1" noChangeArrowheads="1" noChangeShapeType="1" noTextEdit="1"/>
              </p:cNvSpPr>
              <p:nvPr/>
            </p:nvSpPr>
            <p:spPr>
              <a:xfrm>
                <a:off x="923108" y="2142947"/>
                <a:ext cx="10669893" cy="2207464"/>
              </a:xfrm>
              <a:prstGeom prst="rect">
                <a:avLst/>
              </a:prstGeom>
              <a:blipFill>
                <a:blip r:embed="rId3"/>
                <a:stretch>
                  <a:fillRect l="-457" t="-1657" b="-2486"/>
                </a:stretch>
              </a:blipFill>
            </p:spPr>
            <p:txBody>
              <a:bodyPr/>
              <a:lstStyle/>
              <a:p>
                <a:r>
                  <a:rPr lang="cs-CZ">
                    <a:noFill/>
                  </a:rPr>
                  <a:t> </a:t>
                </a:r>
              </a:p>
            </p:txBody>
          </p:sp>
        </mc:Fallback>
      </mc:AlternateContent>
      <p:cxnSp>
        <p:nvCxnSpPr>
          <p:cNvPr id="6" name="Přímá spojnice 5"/>
          <p:cNvCxnSpPr/>
          <p:nvPr/>
        </p:nvCxnSpPr>
        <p:spPr>
          <a:xfrm>
            <a:off x="838200" y="2011402"/>
            <a:ext cx="10474234" cy="8708"/>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 name="TextovéPole 6"/>
              <p:cNvSpPr txBox="1"/>
              <p:nvPr/>
            </p:nvSpPr>
            <p:spPr>
              <a:xfrm>
                <a:off x="838200" y="4471745"/>
                <a:ext cx="10754801" cy="116955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𝑄</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𝑐</m:t>
                          </m:r>
                        </m:e>
                        <m:sub>
                          <m:r>
                            <a:rPr lang="cs-CZ" b="0" i="1" smtClean="0">
                              <a:latin typeface="Cambria Math" panose="02040503050406030204" pitchFamily="18" charset="0"/>
                            </a:rPr>
                            <m:t>𝑐𝑢</m:t>
                          </m:r>
                        </m:sub>
                      </m:sSub>
                      <m:r>
                        <a:rPr lang="cs-CZ" b="0" i="1" smtClean="0">
                          <a:latin typeface="Cambria Math" panose="02040503050406030204" pitchFamily="18" charset="0"/>
                        </a:rPr>
                        <m:t>.</m:t>
                      </m:r>
                      <m:r>
                        <a:rPr lang="cs-CZ" b="0" i="1" smtClean="0">
                          <a:latin typeface="Cambria Math" panose="02040503050406030204" pitchFamily="18" charset="0"/>
                        </a:rPr>
                        <m:t>𝑚</m:t>
                      </m:r>
                      <m:r>
                        <a:rPr lang="cs-CZ" b="0" i="1" smtClean="0">
                          <a:latin typeface="Cambria Math" panose="02040503050406030204" pitchFamily="18" charset="0"/>
                        </a:rPr>
                        <m:t>.</m:t>
                      </m:r>
                      <m:d>
                        <m:dPr>
                          <m:ctrlPr>
                            <a:rPr lang="cs-CZ" b="0" i="1" smtClean="0">
                              <a:latin typeface="Cambria Math" panose="02040503050406030204" pitchFamily="18" charset="0"/>
                            </a:rPr>
                          </m:ctrlPr>
                        </m:dPr>
                        <m:e>
                          <m:sSub>
                            <m:sSubPr>
                              <m:ctrlPr>
                                <a:rPr lang="cs-CZ" b="0"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𝑡</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1</m:t>
                              </m:r>
                            </m:sub>
                          </m:sSub>
                        </m:e>
                      </m:d>
                      <m:r>
                        <a:rPr lang="cs-CZ" b="0" i="1" smtClean="0">
                          <a:latin typeface="Cambria Math" panose="02040503050406030204" pitchFamily="18" charset="0"/>
                        </a:rPr>
                        <m:t>+</m:t>
                      </m:r>
                      <m:r>
                        <a:rPr lang="cs-CZ" b="0" i="1" smtClean="0">
                          <a:latin typeface="Cambria Math" panose="02040503050406030204" pitchFamily="18" charset="0"/>
                        </a:rPr>
                        <m:t>𝑚</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𝑙</m:t>
                          </m:r>
                        </m:e>
                        <m:sub>
                          <m:r>
                            <a:rPr lang="cs-CZ" b="0" i="1" smtClean="0">
                              <a:latin typeface="Cambria Math" panose="02040503050406030204" pitchFamily="18" charset="0"/>
                            </a:rPr>
                            <m:t>𝑡</m:t>
                          </m:r>
                        </m:sub>
                      </m:sSub>
                    </m:oMath>
                  </m:oMathPara>
                </a14:m>
                <a:endParaRPr lang="cs-CZ" dirty="0"/>
              </a:p>
              <a:p>
                <a:endParaRPr lang="cs-CZ" sz="800"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𝑄</m:t>
                      </m:r>
                      <m:r>
                        <a:rPr lang="cs-CZ" b="0" i="1" smtClean="0">
                          <a:latin typeface="Cambria Math" panose="02040503050406030204" pitchFamily="18" charset="0"/>
                        </a:rPr>
                        <m:t>=383.0,5</m:t>
                      </m:r>
                      <m:d>
                        <m:dPr>
                          <m:ctrlPr>
                            <a:rPr lang="cs-CZ" b="0" i="1" smtClean="0">
                              <a:latin typeface="Cambria Math" panose="02040503050406030204" pitchFamily="18" charset="0"/>
                            </a:rPr>
                          </m:ctrlPr>
                        </m:dPr>
                        <m:e>
                          <m:r>
                            <a:rPr lang="cs-CZ" b="0" i="1" smtClean="0">
                              <a:latin typeface="Cambria Math" panose="02040503050406030204" pitchFamily="18" charset="0"/>
                            </a:rPr>
                            <m:t>1083−20</m:t>
                          </m:r>
                        </m:e>
                      </m:d>
                      <m:r>
                        <a:rPr lang="cs-CZ" b="0" i="1" smtClean="0">
                          <a:latin typeface="Cambria Math" panose="02040503050406030204" pitchFamily="18" charset="0"/>
                        </a:rPr>
                        <m:t>+0,5.205.</m:t>
                      </m:r>
                      <m:sSup>
                        <m:sSupPr>
                          <m:ctrlPr>
                            <a:rPr lang="cs-CZ" b="0"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3</m:t>
                          </m:r>
                        </m:sup>
                      </m:sSup>
                      <m:r>
                        <a:rPr lang="cs-CZ" b="0" i="1" smtClean="0">
                          <a:latin typeface="Cambria Math" panose="02040503050406030204" pitchFamily="18" charset="0"/>
                        </a:rPr>
                        <m:t> </m:t>
                      </m:r>
                    </m:oMath>
                  </m:oMathPara>
                </a14:m>
                <a:endParaRPr lang="cs-CZ" b="0" dirty="0"/>
              </a:p>
              <a:p>
                <a:endParaRPr lang="cs-CZ" sz="800" b="1" i="1" dirty="0">
                  <a:latin typeface="Cambria Math" panose="02040503050406030204" pitchFamily="18" charset="0"/>
                </a:endParaRPr>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𝑄</m:t>
                      </m:r>
                      <m:r>
                        <a:rPr lang="cs-CZ" b="0" i="1" smtClean="0">
                          <a:latin typeface="Cambria Math" panose="02040503050406030204" pitchFamily="18" charset="0"/>
                        </a:rPr>
                        <m:t>=306000 </m:t>
                      </m:r>
                      <m:r>
                        <m:rPr>
                          <m:sty m:val="p"/>
                        </m:rPr>
                        <a:rPr lang="cs-CZ" b="0" i="0" smtClean="0">
                          <a:latin typeface="Cambria Math" panose="02040503050406030204" pitchFamily="18" charset="0"/>
                        </a:rPr>
                        <m:t>J</m:t>
                      </m:r>
                      <m:r>
                        <a:rPr lang="cs-CZ" b="0" i="1" smtClean="0">
                          <a:latin typeface="Cambria Math" panose="02040503050406030204" pitchFamily="18" charset="0"/>
                        </a:rPr>
                        <m:t>=306 </m:t>
                      </m:r>
                      <m:r>
                        <m:rPr>
                          <m:sty m:val="p"/>
                        </m:rPr>
                        <a:rPr lang="cs-CZ" b="0" i="0" smtClean="0">
                          <a:latin typeface="Cambria Math" panose="02040503050406030204" pitchFamily="18" charset="0"/>
                        </a:rPr>
                        <m:t>kJ</m:t>
                      </m:r>
                    </m:oMath>
                  </m:oMathPara>
                </a14:m>
                <a:endParaRPr lang="cs-CZ" dirty="0"/>
              </a:p>
            </p:txBody>
          </p:sp>
        </mc:Choice>
        <mc:Fallback xmlns="">
          <p:sp>
            <p:nvSpPr>
              <p:cNvPr id="7" name="TextovéPole 6"/>
              <p:cNvSpPr txBox="1">
                <a:spLocks noRot="1" noChangeAspect="1" noMove="1" noResize="1" noEditPoints="1" noAdjustHandles="1" noChangeArrowheads="1" noChangeShapeType="1" noTextEdit="1"/>
              </p:cNvSpPr>
              <p:nvPr/>
            </p:nvSpPr>
            <p:spPr>
              <a:xfrm>
                <a:off x="838200" y="4471745"/>
                <a:ext cx="10754801" cy="1169551"/>
              </a:xfrm>
              <a:prstGeom prst="rect">
                <a:avLst/>
              </a:prstGeom>
              <a:blipFill>
                <a:blip r:embed="rId4"/>
                <a:stretch>
                  <a:fillRect b="-3141"/>
                </a:stretch>
              </a:blipFill>
            </p:spPr>
            <p:txBody>
              <a:bodyPr/>
              <a:lstStyle/>
              <a:p>
                <a:r>
                  <a:rPr lang="cs-CZ">
                    <a:noFill/>
                  </a:rPr>
                  <a:t> </a:t>
                </a:r>
              </a:p>
            </p:txBody>
          </p:sp>
        </mc:Fallback>
      </mc:AlternateContent>
      <p:sp>
        <p:nvSpPr>
          <p:cNvPr id="5" name="TextovéPole 4">
            <a:extLst>
              <a:ext uri="{FF2B5EF4-FFF2-40B4-BE49-F238E27FC236}">
                <a16:creationId xmlns:a16="http://schemas.microsoft.com/office/drawing/2014/main" id="{B6E33CF0-CAF1-EE35-2BD1-7248A6178B08}"/>
              </a:ext>
            </a:extLst>
          </p:cNvPr>
          <p:cNvSpPr txBox="1"/>
          <p:nvPr/>
        </p:nvSpPr>
        <p:spPr>
          <a:xfrm>
            <a:off x="3666450" y="5883965"/>
            <a:ext cx="4817733" cy="369332"/>
          </a:xfrm>
          <a:prstGeom prst="rect">
            <a:avLst/>
          </a:prstGeom>
          <a:noFill/>
        </p:spPr>
        <p:txBody>
          <a:bodyPr wrap="square" rtlCol="0">
            <a:spAutoFit/>
          </a:bodyPr>
          <a:lstStyle/>
          <a:p>
            <a:pPr algn="ctr"/>
            <a:r>
              <a:rPr lang="cs-CZ" b="1" dirty="0"/>
              <a:t>Tělesu z mědi je třeba dodat celkové teplo 306 </a:t>
            </a:r>
            <a:r>
              <a:rPr lang="cs-CZ" b="1" dirty="0" err="1"/>
              <a:t>kJ</a:t>
            </a:r>
            <a:endParaRPr lang="cs-CZ" b="1" dirty="0"/>
          </a:p>
        </p:txBody>
      </p:sp>
      <p:sp>
        <p:nvSpPr>
          <p:cNvPr id="8" name="Zástupný symbol pro číslo snímku 7">
            <a:extLst>
              <a:ext uri="{FF2B5EF4-FFF2-40B4-BE49-F238E27FC236}">
                <a16:creationId xmlns:a16="http://schemas.microsoft.com/office/drawing/2014/main" id="{A5E38321-DB6C-38DC-64D0-6F6D6506F2D5}"/>
              </a:ext>
            </a:extLst>
          </p:cNvPr>
          <p:cNvSpPr>
            <a:spLocks noGrp="1"/>
          </p:cNvSpPr>
          <p:nvPr>
            <p:ph type="sldNum" sz="quarter" idx="12"/>
          </p:nvPr>
        </p:nvSpPr>
        <p:spPr/>
        <p:txBody>
          <a:bodyPr/>
          <a:lstStyle/>
          <a:p>
            <a:fld id="{16F34EB4-3ED8-4C6F-8F20-E8879CC86920}" type="slidenum">
              <a:rPr lang="cs-CZ" smtClean="0"/>
              <a:t>6</a:t>
            </a:fld>
            <a:endParaRPr lang="cs-CZ"/>
          </a:p>
        </p:txBody>
      </p:sp>
    </p:spTree>
    <p:extLst>
      <p:ext uri="{BB962C8B-B14F-4D97-AF65-F5344CB8AC3E}">
        <p14:creationId xmlns:p14="http://schemas.microsoft.com/office/powerpoint/2010/main" val="5826416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číslo snímku 2">
            <a:extLst>
              <a:ext uri="{FF2B5EF4-FFF2-40B4-BE49-F238E27FC236}">
                <a16:creationId xmlns:a16="http://schemas.microsoft.com/office/drawing/2014/main" id="{A6F7BEE3-CF3D-C047-E280-CB505389DD85}"/>
              </a:ext>
            </a:extLst>
          </p:cNvPr>
          <p:cNvSpPr>
            <a:spLocks noGrp="1"/>
          </p:cNvSpPr>
          <p:nvPr>
            <p:ph type="sldNum" sz="quarter" idx="12"/>
          </p:nvPr>
        </p:nvSpPr>
        <p:spPr/>
        <p:txBody>
          <a:bodyPr/>
          <a:lstStyle/>
          <a:p>
            <a:fld id="{16F34EB4-3ED8-4C6F-8F20-E8879CC86920}" type="slidenum">
              <a:rPr lang="cs-CZ" smtClean="0"/>
              <a:t>7</a:t>
            </a:fld>
            <a:endParaRPr lang="cs-CZ"/>
          </a:p>
        </p:txBody>
      </p:sp>
      <p:pic>
        <p:nvPicPr>
          <p:cNvPr id="5" name="Obrázek 4">
            <a:extLst>
              <a:ext uri="{FF2B5EF4-FFF2-40B4-BE49-F238E27FC236}">
                <a16:creationId xmlns:a16="http://schemas.microsoft.com/office/drawing/2014/main" id="{839C1C0D-B465-5ED6-9E54-BB7A44E855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5288" y="301859"/>
            <a:ext cx="9692640" cy="6461760"/>
          </a:xfrm>
          <a:prstGeom prst="rect">
            <a:avLst/>
          </a:prstGeom>
        </p:spPr>
      </p:pic>
    </p:spTree>
    <p:extLst>
      <p:ext uri="{BB962C8B-B14F-4D97-AF65-F5344CB8AC3E}">
        <p14:creationId xmlns:p14="http://schemas.microsoft.com/office/powerpoint/2010/main" val="14194470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číslo snímku 2">
            <a:extLst>
              <a:ext uri="{FF2B5EF4-FFF2-40B4-BE49-F238E27FC236}">
                <a16:creationId xmlns:a16="http://schemas.microsoft.com/office/drawing/2014/main" id="{6C81DA54-6181-825B-BC9D-7D096ECF39F6}"/>
              </a:ext>
            </a:extLst>
          </p:cNvPr>
          <p:cNvSpPr>
            <a:spLocks noGrp="1"/>
          </p:cNvSpPr>
          <p:nvPr>
            <p:ph type="sldNum" sz="quarter" idx="12"/>
          </p:nvPr>
        </p:nvSpPr>
        <p:spPr/>
        <p:txBody>
          <a:bodyPr/>
          <a:lstStyle/>
          <a:p>
            <a:fld id="{16F34EB4-3ED8-4C6F-8F20-E8879CC86920}" type="slidenum">
              <a:rPr lang="cs-CZ" smtClean="0"/>
              <a:t>8</a:t>
            </a:fld>
            <a:endParaRPr lang="cs-CZ"/>
          </a:p>
        </p:txBody>
      </p:sp>
      <p:sp>
        <p:nvSpPr>
          <p:cNvPr id="5" name="TextovéPole 4">
            <a:extLst>
              <a:ext uri="{FF2B5EF4-FFF2-40B4-BE49-F238E27FC236}">
                <a16:creationId xmlns:a16="http://schemas.microsoft.com/office/drawing/2014/main" id="{710C6C36-19EC-6354-BEFA-FFA5669A3E45}"/>
              </a:ext>
            </a:extLst>
          </p:cNvPr>
          <p:cNvSpPr txBox="1"/>
          <p:nvPr/>
        </p:nvSpPr>
        <p:spPr>
          <a:xfrm>
            <a:off x="466344" y="1034808"/>
            <a:ext cx="11073384" cy="4801314"/>
          </a:xfrm>
          <a:prstGeom prst="rect">
            <a:avLst/>
          </a:prstGeom>
          <a:noFill/>
        </p:spPr>
        <p:txBody>
          <a:bodyPr wrap="square">
            <a:spAutoFit/>
          </a:bodyPr>
          <a:lstStyle/>
          <a:p>
            <a:pPr>
              <a:buNone/>
            </a:pPr>
            <a:r>
              <a:rPr lang="cs-CZ" b="1" dirty="0"/>
              <a:t>Změna objemu těles při tání a tuhnutí</a:t>
            </a:r>
          </a:p>
          <a:p>
            <a:pPr>
              <a:buNone/>
            </a:pPr>
            <a:endParaRPr lang="cs-CZ" dirty="0"/>
          </a:p>
          <a:p>
            <a:pPr>
              <a:buNone/>
            </a:pPr>
            <a:r>
              <a:rPr lang="cs-CZ" dirty="0"/>
              <a:t>Většina látek má v kapalném stavu větší objem než v pevném stavu. Proto při tání objem roste a při tuhnutí klesá.</a:t>
            </a:r>
          </a:p>
          <a:p>
            <a:pPr>
              <a:buNone/>
            </a:pPr>
            <a:r>
              <a:rPr lang="cs-CZ" dirty="0"/>
              <a:t>Například relativní zvětšení objemu při tání je u olova přibližně 3,4 % a u kadmia 4,7 %.</a:t>
            </a:r>
          </a:p>
          <a:p>
            <a:pPr>
              <a:buNone/>
            </a:pPr>
            <a:endParaRPr lang="cs-CZ" dirty="0"/>
          </a:p>
          <a:p>
            <a:pPr>
              <a:buNone/>
            </a:pPr>
            <a:r>
              <a:rPr lang="cs-CZ" dirty="0"/>
              <a:t>Některé látky (např. led, bismut, germanium a některé slitiny) se chovají opačně – při tání objem zmenšují a při tuhnutí zvětšují. Led zvětší při tuhnutí svůj objem asi o 9 %.</a:t>
            </a:r>
          </a:p>
          <a:p>
            <a:pPr>
              <a:buNone/>
            </a:pPr>
            <a:endParaRPr lang="cs-CZ" dirty="0"/>
          </a:p>
          <a:p>
            <a:pPr>
              <a:buNone/>
            </a:pPr>
            <a:r>
              <a:rPr lang="cs-CZ" b="1" dirty="0"/>
              <a:t>Teplota tání krystalických látek závisí na tlaku okolního prostředí.</a:t>
            </a:r>
          </a:p>
          <a:p>
            <a:pPr>
              <a:buNone/>
            </a:pPr>
            <a:endParaRPr lang="cs-CZ" dirty="0"/>
          </a:p>
          <a:p>
            <a:pPr marL="285750" indent="-285750">
              <a:buFont typeface="Arial" panose="020B0604020202020204" pitchFamily="34" charset="0"/>
              <a:buChar char="•"/>
            </a:pPr>
            <a:r>
              <a:rPr lang="cs-CZ" dirty="0"/>
              <a:t>Látky, které při tání zvětšují objem:  </a:t>
            </a:r>
            <a:r>
              <a:rPr lang="cs-CZ" b="1" dirty="0"/>
              <a:t>vyšší tlak → vyšší teplota tání. </a:t>
            </a:r>
          </a:p>
          <a:p>
            <a:pPr marL="285750" indent="-285750">
              <a:buFont typeface="Arial" panose="020B0604020202020204" pitchFamily="34" charset="0"/>
              <a:buChar char="•"/>
            </a:pPr>
            <a:r>
              <a:rPr lang="cs-CZ" dirty="0"/>
              <a:t>Látky, které při tání zmenšují objem (např. led):  </a:t>
            </a:r>
            <a:r>
              <a:rPr lang="cs-CZ" b="1" dirty="0"/>
              <a:t>vyšší tlak → nižší teplota tání. </a:t>
            </a:r>
          </a:p>
          <a:p>
            <a:endParaRPr lang="cs-CZ" dirty="0"/>
          </a:p>
          <a:p>
            <a:pPr>
              <a:buNone/>
            </a:pPr>
            <a:r>
              <a:rPr lang="cs-CZ" b="1" dirty="0"/>
              <a:t>Proč led na vodě plave?</a:t>
            </a:r>
          </a:p>
          <a:p>
            <a:pPr>
              <a:buNone/>
            </a:pPr>
            <a:endParaRPr lang="cs-CZ" dirty="0"/>
          </a:p>
          <a:p>
            <a:pPr>
              <a:buNone/>
            </a:pPr>
            <a:r>
              <a:rPr lang="cs-CZ" dirty="0"/>
              <a:t>Protože má menší hustotu než kapalná voda. Při tuhnutí se objem vody zvětší asi o 9 %, a tím se její hustota zmenší. Led je proto lehčí než stejné množství kapalné vody a plave na hladině.</a:t>
            </a:r>
          </a:p>
        </p:txBody>
      </p:sp>
    </p:spTree>
    <p:extLst>
      <p:ext uri="{BB962C8B-B14F-4D97-AF65-F5344CB8AC3E}">
        <p14:creationId xmlns:p14="http://schemas.microsoft.com/office/powerpoint/2010/main" val="13638178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77078" y="548115"/>
            <a:ext cx="2801983" cy="314144"/>
          </a:xfrm>
        </p:spPr>
        <p:txBody>
          <a:bodyPr>
            <a:normAutofit fontScale="90000"/>
          </a:bodyPr>
          <a:lstStyle/>
          <a:p>
            <a:r>
              <a:rPr lang="cs-CZ" sz="2200" b="1" dirty="0"/>
              <a:t>Sublimace a desublimace</a:t>
            </a:r>
          </a:p>
        </p:txBody>
      </p:sp>
      <p:sp>
        <p:nvSpPr>
          <p:cNvPr id="3" name="TextovéPole 2"/>
          <p:cNvSpPr txBox="1"/>
          <p:nvPr/>
        </p:nvSpPr>
        <p:spPr>
          <a:xfrm>
            <a:off x="477078" y="862259"/>
            <a:ext cx="10730853" cy="923330"/>
          </a:xfrm>
          <a:prstGeom prst="rect">
            <a:avLst/>
          </a:prstGeom>
          <a:noFill/>
        </p:spPr>
        <p:txBody>
          <a:bodyPr wrap="square" rtlCol="0">
            <a:spAutoFit/>
          </a:bodyPr>
          <a:lstStyle/>
          <a:p>
            <a:r>
              <a:rPr lang="cs-CZ" dirty="0"/>
              <a:t>Přeměna látky z pevného stavu do stavu plynného.</a:t>
            </a:r>
          </a:p>
          <a:p>
            <a:r>
              <a:rPr lang="cs-CZ" dirty="0"/>
              <a:t>Za běžného atmosférického tlaku sublimuje např. jod, kafr, pevný oxid uhličitý (suchý led), led nebo sníh. Rovněž všechny vonící nebo páchnoucí látky sublimují.</a:t>
            </a:r>
          </a:p>
        </p:txBody>
      </p:sp>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A7795A34-1D46-284A-8FB0-C3257FAABA13}"/>
                  </a:ext>
                </a:extLst>
              </p:cNvPr>
              <p:cNvSpPr txBox="1"/>
              <p:nvPr/>
            </p:nvSpPr>
            <p:spPr>
              <a:xfrm>
                <a:off x="580445" y="1908313"/>
                <a:ext cx="11012557" cy="1965090"/>
              </a:xfrm>
              <a:prstGeom prst="rect">
                <a:avLst/>
              </a:prstGeom>
              <a:noFill/>
            </p:spPr>
            <p:txBody>
              <a:bodyPr wrap="square" rtlCol="0">
                <a:spAutoFit/>
              </a:bodyPr>
              <a:lstStyle/>
              <a:p>
                <a:r>
                  <a:rPr lang="cs-CZ" b="1" dirty="0"/>
                  <a:t>Měrné skupenské teplo sublimace </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𝒍</m:t>
                        </m:r>
                      </m:e>
                      <m:sub>
                        <m:r>
                          <a:rPr lang="cs-CZ" b="1" i="1" smtClean="0">
                            <a:latin typeface="Cambria Math" panose="02040503050406030204" pitchFamily="18" charset="0"/>
                          </a:rPr>
                          <m:t>𝒔</m:t>
                        </m:r>
                      </m:sub>
                    </m:sSub>
                  </m:oMath>
                </a14:m>
                <a:r>
                  <a:rPr lang="cs-CZ" b="1" dirty="0"/>
                  <a:t> </a:t>
                </a:r>
                <a:r>
                  <a:rPr lang="cs-CZ" dirty="0"/>
                  <a:t>je definováno vztahem</a:t>
                </a:r>
              </a:p>
              <a:p>
                <a:pPr/>
                <a14:m>
                  <m:oMathPara xmlns:m="http://schemas.openxmlformats.org/officeDocument/2006/math">
                    <m:oMathParaPr>
                      <m:jc m:val="centerGroup"/>
                    </m:oMathParaPr>
                    <m:oMath xmlns:m="http://schemas.openxmlformats.org/officeDocument/2006/math">
                      <m:sSub>
                        <m:sSubPr>
                          <m:ctrlPr>
                            <a:rPr lang="cs-CZ" b="1" i="1">
                              <a:latin typeface="Cambria Math" panose="02040503050406030204" pitchFamily="18" charset="0"/>
                            </a:rPr>
                          </m:ctrlPr>
                        </m:sSubPr>
                        <m:e>
                          <m:r>
                            <a:rPr lang="cs-CZ" b="1" i="1">
                              <a:latin typeface="Cambria Math" panose="02040503050406030204" pitchFamily="18" charset="0"/>
                            </a:rPr>
                            <m:t>𝒍</m:t>
                          </m:r>
                        </m:e>
                        <m:sub>
                          <m:r>
                            <a:rPr lang="cs-CZ" b="1" i="1">
                              <a:latin typeface="Cambria Math" panose="02040503050406030204" pitchFamily="18" charset="0"/>
                            </a:rPr>
                            <m:t>𝒔</m:t>
                          </m:r>
                        </m:sub>
                      </m:sSub>
                      <m:r>
                        <a:rPr lang="cs-CZ" b="1" i="1">
                          <a:latin typeface="Cambria Math" panose="02040503050406030204" pitchFamily="18" charset="0"/>
                        </a:rPr>
                        <m:t>=</m:t>
                      </m:r>
                      <m:f>
                        <m:fPr>
                          <m:ctrlPr>
                            <a:rPr lang="cs-CZ" b="1" i="1">
                              <a:latin typeface="Cambria Math" panose="02040503050406030204" pitchFamily="18" charset="0"/>
                              <a:ea typeface="Cambria Math" panose="02040503050406030204" pitchFamily="18" charset="0"/>
                            </a:rPr>
                          </m:ctrlPr>
                        </m:fPr>
                        <m:num>
                          <m:sSub>
                            <m:sSubPr>
                              <m:ctrlPr>
                                <a:rPr lang="cs-CZ" b="1" i="1">
                                  <a:latin typeface="Cambria Math" panose="02040503050406030204" pitchFamily="18" charset="0"/>
                                  <a:ea typeface="Cambria Math" panose="02040503050406030204" pitchFamily="18" charset="0"/>
                                </a:rPr>
                              </m:ctrlPr>
                            </m:sSubPr>
                            <m:e>
                              <m:r>
                                <a:rPr lang="cs-CZ" b="1" i="1">
                                  <a:latin typeface="Cambria Math" panose="02040503050406030204" pitchFamily="18" charset="0"/>
                                  <a:ea typeface="Cambria Math" panose="02040503050406030204" pitchFamily="18" charset="0"/>
                                </a:rPr>
                                <m:t>𝑳</m:t>
                              </m:r>
                            </m:e>
                            <m:sub>
                              <m:r>
                                <a:rPr lang="cs-CZ" b="1" i="1">
                                  <a:latin typeface="Cambria Math" panose="02040503050406030204" pitchFamily="18" charset="0"/>
                                  <a:ea typeface="Cambria Math" panose="02040503050406030204" pitchFamily="18" charset="0"/>
                                </a:rPr>
                                <m:t>𝒔</m:t>
                              </m:r>
                            </m:sub>
                          </m:sSub>
                        </m:num>
                        <m:den>
                          <m:r>
                            <a:rPr lang="cs-CZ" b="1" i="1">
                              <a:latin typeface="Cambria Math" panose="02040503050406030204" pitchFamily="18" charset="0"/>
                              <a:ea typeface="Cambria Math" panose="02040503050406030204" pitchFamily="18" charset="0"/>
                            </a:rPr>
                            <m:t>𝒎</m:t>
                          </m:r>
                        </m:den>
                      </m:f>
                    </m:oMath>
                  </m:oMathPara>
                </a14:m>
                <a:endParaRPr lang="cs-CZ" dirty="0"/>
              </a:p>
              <a:p>
                <a:r>
                  <a:rPr lang="cs-CZ" dirty="0"/>
                  <a:t>kde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𝐿</m:t>
                        </m:r>
                      </m:e>
                      <m:sub>
                        <m:r>
                          <a:rPr lang="cs-CZ" b="0" i="1" smtClean="0">
                            <a:latin typeface="Cambria Math" panose="02040503050406030204" pitchFamily="18" charset="0"/>
                          </a:rPr>
                          <m:t>𝑠</m:t>
                        </m:r>
                      </m:sub>
                    </m:sSub>
                  </m:oMath>
                </a14:m>
                <a:r>
                  <a:rPr lang="cs-CZ" dirty="0"/>
                  <a:t> je </a:t>
                </a:r>
                <a:r>
                  <a:rPr lang="cs-CZ" b="1" dirty="0"/>
                  <a:t>skupenské teplo sublimace </a:t>
                </a:r>
                <a:r>
                  <a:rPr lang="cs-CZ" dirty="0"/>
                  <a:t>přijaté pevným tělesem o hmotnosti m při sublimaci za dané teploty.</a:t>
                </a:r>
              </a:p>
              <a:p>
                <a:endParaRPr lang="cs-CZ" sz="800" dirty="0"/>
              </a:p>
              <a:p>
                <a:r>
                  <a:rPr lang="cs-CZ" dirty="0"/>
                  <a:t>Jednotkou měrného skupenského tepla sublimace je joule na kilogram</a:t>
                </a:r>
              </a:p>
              <a:p>
                <a:endParaRPr lang="cs-CZ" sz="800" dirty="0"/>
              </a:p>
              <a:p>
                <a:pPr/>
                <a14:m>
                  <m:oMathPara xmlns:m="http://schemas.openxmlformats.org/officeDocument/2006/math">
                    <m:oMathParaPr>
                      <m:jc m:val="centerGroup"/>
                    </m:oMathParaPr>
                    <m:oMath xmlns:m="http://schemas.openxmlformats.org/officeDocument/2006/math">
                      <m:d>
                        <m:dPr>
                          <m:begChr m:val="["/>
                          <m:endChr m:val="]"/>
                          <m:ctrlPr>
                            <a:rPr lang="cs-CZ" i="1" smtClean="0">
                              <a:latin typeface="Cambria Math" panose="02040503050406030204" pitchFamily="18" charset="0"/>
                            </a:rPr>
                          </m:ctrlPr>
                        </m:dPr>
                        <m:e>
                          <m:sSub>
                            <m:sSubPr>
                              <m:ctrlPr>
                                <a:rPr lang="cs-CZ" i="1" smtClean="0">
                                  <a:latin typeface="Cambria Math" panose="02040503050406030204" pitchFamily="18" charset="0"/>
                                </a:rPr>
                              </m:ctrlPr>
                            </m:sSubPr>
                            <m:e>
                              <m:r>
                                <a:rPr lang="cs-CZ" b="0" i="1" smtClean="0">
                                  <a:latin typeface="Cambria Math" panose="02040503050406030204" pitchFamily="18" charset="0"/>
                                </a:rPr>
                                <m:t>𝑙</m:t>
                              </m:r>
                            </m:e>
                            <m:sub>
                              <m:r>
                                <a:rPr lang="cs-CZ" b="0" i="1" smtClean="0">
                                  <a:latin typeface="Cambria Math" panose="02040503050406030204" pitchFamily="18" charset="0"/>
                                </a:rPr>
                                <m:t>𝑠</m:t>
                              </m:r>
                            </m:sub>
                          </m:sSub>
                        </m:e>
                      </m:d>
                      <m:r>
                        <a:rPr lang="cs-CZ" b="0" i="1" smtClean="0">
                          <a:latin typeface="Cambria Math" panose="02040503050406030204" pitchFamily="18" charset="0"/>
                        </a:rPr>
                        <m:t>=</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J</m:t>
                          </m:r>
                          <m:r>
                            <a:rPr lang="cs-CZ" b="0" i="0" smtClean="0">
                              <a:latin typeface="Cambria Math" panose="02040503050406030204" pitchFamily="18" charset="0"/>
                            </a:rPr>
                            <m:t> . </m:t>
                          </m:r>
                          <m:r>
                            <m:rPr>
                              <m:sty m:val="p"/>
                            </m:rPr>
                            <a:rPr lang="cs-CZ" b="0" i="0" smtClean="0">
                              <a:latin typeface="Cambria Math" panose="02040503050406030204" pitchFamily="18" charset="0"/>
                            </a:rPr>
                            <m:t>kg</m:t>
                          </m:r>
                        </m:e>
                        <m:sup>
                          <m:r>
                            <a:rPr lang="cs-CZ" b="0" i="1" smtClean="0">
                              <a:latin typeface="Cambria Math" panose="02040503050406030204" pitchFamily="18" charset="0"/>
                            </a:rPr>
                            <m:t>−</m:t>
                          </m:r>
                          <m:r>
                            <a:rPr lang="cs-CZ" b="0" i="1" smtClean="0">
                              <a:latin typeface="Cambria Math" panose="02040503050406030204" pitchFamily="18" charset="0"/>
                            </a:rPr>
                            <m:t>1</m:t>
                          </m:r>
                        </m:sup>
                      </m:sSup>
                    </m:oMath>
                  </m:oMathPara>
                </a14:m>
                <a:endParaRPr lang="cs-CZ" dirty="0"/>
              </a:p>
            </p:txBody>
          </p:sp>
        </mc:Choice>
        <mc:Fallback xmlns="">
          <p:sp>
            <p:nvSpPr>
              <p:cNvPr id="5" name="TextovéPole 4">
                <a:extLst>
                  <a:ext uri="{FF2B5EF4-FFF2-40B4-BE49-F238E27FC236}">
                    <a16:creationId xmlns:a16="http://schemas.microsoft.com/office/drawing/2014/main" id="{A7795A34-1D46-284A-8FB0-C3257FAABA13}"/>
                  </a:ext>
                </a:extLst>
              </p:cNvPr>
              <p:cNvSpPr txBox="1">
                <a:spLocks noRot="1" noChangeAspect="1" noMove="1" noResize="1" noEditPoints="1" noAdjustHandles="1" noChangeArrowheads="1" noChangeShapeType="1" noTextEdit="1"/>
              </p:cNvSpPr>
              <p:nvPr/>
            </p:nvSpPr>
            <p:spPr>
              <a:xfrm>
                <a:off x="580445" y="1908313"/>
                <a:ext cx="11012557" cy="1965090"/>
              </a:xfrm>
              <a:prstGeom prst="rect">
                <a:avLst/>
              </a:prstGeom>
              <a:blipFill>
                <a:blip r:embed="rId2"/>
                <a:stretch>
                  <a:fillRect l="-443" t="-1553" b="-2174"/>
                </a:stretch>
              </a:blipFill>
            </p:spPr>
            <p:txBody>
              <a:bodyPr/>
              <a:lstStyle/>
              <a:p>
                <a:r>
                  <a:rPr lang="cs-CZ">
                    <a:noFill/>
                  </a:rPr>
                  <a:t> </a:t>
                </a:r>
              </a:p>
            </p:txBody>
          </p:sp>
        </mc:Fallback>
      </mc:AlternateContent>
      <p:sp>
        <p:nvSpPr>
          <p:cNvPr id="6" name="TextovéPole 5">
            <a:extLst>
              <a:ext uri="{FF2B5EF4-FFF2-40B4-BE49-F238E27FC236}">
                <a16:creationId xmlns:a16="http://schemas.microsoft.com/office/drawing/2014/main" id="{F9A423B0-395E-5BC7-630D-115B26CF8BD3}"/>
              </a:ext>
            </a:extLst>
          </p:cNvPr>
          <p:cNvSpPr txBox="1"/>
          <p:nvPr/>
        </p:nvSpPr>
        <p:spPr>
          <a:xfrm>
            <a:off x="580445" y="3996127"/>
            <a:ext cx="11203388" cy="923330"/>
          </a:xfrm>
          <a:prstGeom prst="rect">
            <a:avLst/>
          </a:prstGeom>
          <a:noFill/>
        </p:spPr>
        <p:txBody>
          <a:bodyPr wrap="square" rtlCol="0">
            <a:spAutoFit/>
          </a:bodyPr>
          <a:lstStyle/>
          <a:p>
            <a:r>
              <a:rPr lang="cs-CZ" dirty="0"/>
              <a:t>Je-li sublimující látka dostatečné hmotnosti v uzavřené nádobě, sublimuje tak dlouho, až se vytvoří rovnovážný stav mezi pevným skupenstvím a vzniklou párou. Objemy pevné látky a páry se dále nemění a konstantní zůstává i tlak páry a teplota soustavy. Soustava je v rovnovážném stavu, nad pevným skupenstvím je sytá pára.</a:t>
            </a:r>
          </a:p>
        </p:txBody>
      </p:sp>
      <p:sp>
        <p:nvSpPr>
          <p:cNvPr id="7" name="TextovéPole 6">
            <a:extLst>
              <a:ext uri="{FF2B5EF4-FFF2-40B4-BE49-F238E27FC236}">
                <a16:creationId xmlns:a16="http://schemas.microsoft.com/office/drawing/2014/main" id="{20A4058C-7FB6-F89F-74CA-3C145166495F}"/>
              </a:ext>
            </a:extLst>
          </p:cNvPr>
          <p:cNvSpPr txBox="1"/>
          <p:nvPr/>
        </p:nvSpPr>
        <p:spPr>
          <a:xfrm>
            <a:off x="707666" y="5263763"/>
            <a:ext cx="10996654" cy="646331"/>
          </a:xfrm>
          <a:prstGeom prst="rect">
            <a:avLst/>
          </a:prstGeom>
          <a:noFill/>
        </p:spPr>
        <p:txBody>
          <a:bodyPr wrap="square" rtlCol="0">
            <a:spAutoFit/>
          </a:bodyPr>
          <a:lstStyle/>
          <a:p>
            <a:r>
              <a:rPr lang="cs-CZ" dirty="0"/>
              <a:t>Přeměna látky ze skupenství plynného přímo ve skupenství pevné se nazývá </a:t>
            </a:r>
            <a:r>
              <a:rPr lang="cs-CZ" b="1" dirty="0"/>
              <a:t>desublimace</a:t>
            </a:r>
            <a:r>
              <a:rPr lang="cs-CZ" dirty="0"/>
              <a:t>. Příkladem desublimace je vznik drobných krystalků jodu z jodových par nebo vytváření jinovatky z vodních par za teploty 0 </a:t>
            </a:r>
            <a:r>
              <a:rPr lang="cs-CZ" baseline="30000" dirty="0" err="1"/>
              <a:t>o</a:t>
            </a:r>
            <a:r>
              <a:rPr lang="cs-CZ" dirty="0" err="1"/>
              <a:t>C</a:t>
            </a:r>
            <a:r>
              <a:rPr lang="cs-CZ" dirty="0"/>
              <a:t>.</a:t>
            </a:r>
          </a:p>
        </p:txBody>
      </p:sp>
      <p:sp>
        <p:nvSpPr>
          <p:cNvPr id="4" name="Zástupný symbol pro číslo snímku 3">
            <a:extLst>
              <a:ext uri="{FF2B5EF4-FFF2-40B4-BE49-F238E27FC236}">
                <a16:creationId xmlns:a16="http://schemas.microsoft.com/office/drawing/2014/main" id="{FE9646FF-126C-9AB4-1667-F5CF3202A2F3}"/>
              </a:ext>
            </a:extLst>
          </p:cNvPr>
          <p:cNvSpPr>
            <a:spLocks noGrp="1"/>
          </p:cNvSpPr>
          <p:nvPr>
            <p:ph type="sldNum" sz="quarter" idx="12"/>
          </p:nvPr>
        </p:nvSpPr>
        <p:spPr/>
        <p:txBody>
          <a:bodyPr/>
          <a:lstStyle/>
          <a:p>
            <a:fld id="{16F34EB4-3ED8-4C6F-8F20-E8879CC86920}" type="slidenum">
              <a:rPr lang="cs-CZ" smtClean="0"/>
              <a:t>9</a:t>
            </a:fld>
            <a:endParaRPr lang="cs-CZ"/>
          </a:p>
        </p:txBody>
      </p:sp>
    </p:spTree>
    <p:extLst>
      <p:ext uri="{BB962C8B-B14F-4D97-AF65-F5344CB8AC3E}">
        <p14:creationId xmlns:p14="http://schemas.microsoft.com/office/powerpoint/2010/main" val="20744322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1">
            <a:extLst>
              <a:ext uri="{FF2B5EF4-FFF2-40B4-BE49-F238E27FC236}">
                <a16:creationId xmlns:a16="http://schemas.microsoft.com/office/drawing/2014/main" id="{6ADD9A6A-DC02-649D-1F1E-9EE08A7C4EB3}"/>
              </a:ext>
            </a:extLst>
          </p:cNvPr>
          <p:cNvSpPr>
            <a:spLocks noGrp="1"/>
          </p:cNvSpPr>
          <p:nvPr>
            <p:ph type="title"/>
          </p:nvPr>
        </p:nvSpPr>
        <p:spPr>
          <a:xfrm>
            <a:off x="437322" y="452699"/>
            <a:ext cx="1407382" cy="314144"/>
          </a:xfrm>
        </p:spPr>
        <p:txBody>
          <a:bodyPr>
            <a:normAutofit fontScale="90000"/>
          </a:bodyPr>
          <a:lstStyle/>
          <a:p>
            <a:r>
              <a:rPr lang="cs-CZ" sz="2200" b="1" dirty="0"/>
              <a:t>Vypařování</a:t>
            </a:r>
          </a:p>
        </p:txBody>
      </p:sp>
      <p:sp>
        <p:nvSpPr>
          <p:cNvPr id="4" name="TextovéPole 3">
            <a:extLst>
              <a:ext uri="{FF2B5EF4-FFF2-40B4-BE49-F238E27FC236}">
                <a16:creationId xmlns:a16="http://schemas.microsoft.com/office/drawing/2014/main" id="{255D1F81-547E-62FF-248A-E12DE84D3886}"/>
              </a:ext>
            </a:extLst>
          </p:cNvPr>
          <p:cNvSpPr txBox="1"/>
          <p:nvPr/>
        </p:nvSpPr>
        <p:spPr>
          <a:xfrm>
            <a:off x="437321" y="922351"/>
            <a:ext cx="11338561" cy="1477328"/>
          </a:xfrm>
          <a:prstGeom prst="rect">
            <a:avLst/>
          </a:prstGeom>
          <a:noFill/>
        </p:spPr>
        <p:txBody>
          <a:bodyPr wrap="square" rtlCol="0">
            <a:spAutoFit/>
          </a:bodyPr>
          <a:lstStyle/>
          <a:p>
            <a:r>
              <a:rPr lang="cs-CZ" dirty="0"/>
              <a:t>Na rozdíl od tání </a:t>
            </a:r>
            <a:r>
              <a:rPr lang="cs-CZ" b="1" dirty="0"/>
              <a:t>vypařování probíhá z povrchu kapaliny za každé teploty při které kapalné skupenství existuje</a:t>
            </a:r>
            <a:r>
              <a:rPr lang="cs-CZ" dirty="0"/>
              <a:t>.</a:t>
            </a:r>
          </a:p>
          <a:p>
            <a:r>
              <a:rPr lang="cs-CZ" dirty="0"/>
              <a:t>Různé kapaliny se vypařují za jinak stejných podmínek různou rychlostí. Velmi rychle se vypařuje ether, poněkud pomaleji líh a poměrně pomalu se vypařuje voda a velmi pomalu se vypařuje rtuť.</a:t>
            </a:r>
          </a:p>
          <a:p>
            <a:r>
              <a:rPr lang="cs-CZ" dirty="0"/>
              <a:t>Rychlost vypařování každé kapaliny se zvýší, zvýší-li se teplota kapaliny, zvětší se obsah povrchu nebo se například odsáváním odstraňují páry vzniklé nad kapalinou.</a:t>
            </a:r>
          </a:p>
        </p:txBody>
      </p:sp>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47BC81C6-4F55-0F21-0024-12704AD2DB2E}"/>
                  </a:ext>
                </a:extLst>
              </p:cNvPr>
              <p:cNvSpPr txBox="1"/>
              <p:nvPr/>
            </p:nvSpPr>
            <p:spPr>
              <a:xfrm>
                <a:off x="437321" y="2399679"/>
                <a:ext cx="11354463" cy="923330"/>
              </a:xfrm>
              <a:prstGeom prst="rect">
                <a:avLst/>
              </a:prstGeom>
              <a:noFill/>
              <a:ln w="19050">
                <a:solidFill>
                  <a:srgbClr val="FF0000"/>
                </a:solidFill>
              </a:ln>
            </p:spPr>
            <p:txBody>
              <a:bodyPr wrap="square" rtlCol="0">
                <a:spAutoFit/>
              </a:bodyPr>
              <a:lstStyle/>
              <a:p>
                <a:r>
                  <a:rPr lang="cs-CZ" dirty="0"/>
                  <a:t>Chceme-li kapalinu přeměnit v páru téže teploty, musí kapalina přijmout </a:t>
                </a:r>
                <a:r>
                  <a:rPr lang="cs-CZ" b="1" dirty="0"/>
                  <a:t>skupenské teplo vypařování </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𝑳</m:t>
                        </m:r>
                      </m:e>
                      <m:sub>
                        <m:r>
                          <a:rPr lang="cs-CZ" b="1" i="1" smtClean="0">
                            <a:latin typeface="Cambria Math" panose="02040503050406030204" pitchFamily="18" charset="0"/>
                          </a:rPr>
                          <m:t>𝒗</m:t>
                        </m:r>
                      </m:sub>
                    </m:sSub>
                  </m:oMath>
                </a14:m>
                <a:r>
                  <a:rPr lang="cs-CZ" dirty="0"/>
                  <a:t>.</a:t>
                </a:r>
              </a:p>
              <a:p>
                <a:r>
                  <a:rPr lang="cs-CZ" dirty="0"/>
                  <a:t>Jednotkou skupenského tepla vypařování je joule (</a:t>
                </a:r>
                <a14:m>
                  <m:oMath xmlns:m="http://schemas.openxmlformats.org/officeDocument/2006/math">
                    <m:r>
                      <m:rPr>
                        <m:sty m:val="p"/>
                      </m:rPr>
                      <a:rPr lang="cs-CZ" i="0" dirty="0" smtClean="0">
                        <a:latin typeface="Cambria Math" panose="02040503050406030204" pitchFamily="18" charset="0"/>
                      </a:rPr>
                      <m:t>J</m:t>
                    </m:r>
                  </m:oMath>
                </a14:m>
                <a:r>
                  <a:rPr lang="cs-CZ" dirty="0"/>
                  <a:t>)</a:t>
                </a:r>
              </a:p>
              <a:p>
                <a:pPr/>
                <a14:m>
                  <m:oMathPara xmlns:m="http://schemas.openxmlformats.org/officeDocument/2006/math">
                    <m:oMathParaPr>
                      <m:jc m:val="centerGroup"/>
                    </m:oMathParaPr>
                    <m:oMath xmlns:m="http://schemas.openxmlformats.org/officeDocument/2006/math">
                      <m:d>
                        <m:dPr>
                          <m:begChr m:val="["/>
                          <m:endChr m:val="]"/>
                          <m:ctrlPr>
                            <a:rPr lang="cs-CZ" i="1" smtClean="0">
                              <a:latin typeface="Cambria Math" panose="02040503050406030204" pitchFamily="18" charset="0"/>
                            </a:rPr>
                          </m:ctrlPr>
                        </m:dPr>
                        <m:e>
                          <m:sSub>
                            <m:sSubPr>
                              <m:ctrlPr>
                                <a:rPr lang="cs-CZ" i="1" smtClean="0">
                                  <a:latin typeface="Cambria Math" panose="02040503050406030204" pitchFamily="18" charset="0"/>
                                </a:rPr>
                              </m:ctrlPr>
                            </m:sSubPr>
                            <m:e>
                              <m:r>
                                <a:rPr lang="cs-CZ" b="0" i="1" smtClean="0">
                                  <a:latin typeface="Cambria Math" panose="02040503050406030204" pitchFamily="18" charset="0"/>
                                </a:rPr>
                                <m:t>𝐿</m:t>
                              </m:r>
                            </m:e>
                            <m:sub>
                              <m:r>
                                <a:rPr lang="cs-CZ" b="0" i="1" smtClean="0">
                                  <a:latin typeface="Cambria Math" panose="02040503050406030204" pitchFamily="18" charset="0"/>
                                </a:rPr>
                                <m:t>𝑣</m:t>
                              </m:r>
                            </m:sub>
                          </m:sSub>
                        </m:e>
                      </m:d>
                      <m:r>
                        <a:rPr lang="cs-CZ" b="0" i="1" smtClean="0">
                          <a:latin typeface="Cambria Math" panose="02040503050406030204" pitchFamily="18" charset="0"/>
                        </a:rPr>
                        <m:t>=</m:t>
                      </m:r>
                      <m:r>
                        <m:rPr>
                          <m:sty m:val="p"/>
                        </m:rPr>
                        <a:rPr lang="cs-CZ" b="0" i="0" smtClean="0">
                          <a:latin typeface="Cambria Math" panose="02040503050406030204" pitchFamily="18" charset="0"/>
                        </a:rPr>
                        <m:t>J</m:t>
                      </m:r>
                      <m:r>
                        <a:rPr lang="cs-CZ" b="0" i="0" smtClean="0">
                          <a:latin typeface="Cambria Math" panose="02040503050406030204" pitchFamily="18" charset="0"/>
                        </a:rPr>
                        <m:t>.</m:t>
                      </m:r>
                    </m:oMath>
                  </m:oMathPara>
                </a14:m>
                <a:endParaRPr lang="cs-CZ" dirty="0"/>
              </a:p>
            </p:txBody>
          </p:sp>
        </mc:Choice>
        <mc:Fallback xmlns="">
          <p:sp>
            <p:nvSpPr>
              <p:cNvPr id="5" name="TextovéPole 4">
                <a:extLst>
                  <a:ext uri="{FF2B5EF4-FFF2-40B4-BE49-F238E27FC236}">
                    <a16:creationId xmlns:a16="http://schemas.microsoft.com/office/drawing/2014/main" id="{47BC81C6-4F55-0F21-0024-12704AD2DB2E}"/>
                  </a:ext>
                </a:extLst>
              </p:cNvPr>
              <p:cNvSpPr txBox="1">
                <a:spLocks noRot="1" noChangeAspect="1" noMove="1" noResize="1" noEditPoints="1" noAdjustHandles="1" noChangeArrowheads="1" noChangeShapeType="1" noTextEdit="1"/>
              </p:cNvSpPr>
              <p:nvPr/>
            </p:nvSpPr>
            <p:spPr>
              <a:xfrm>
                <a:off x="437321" y="2399679"/>
                <a:ext cx="11354463" cy="923330"/>
              </a:xfrm>
              <a:prstGeom prst="rect">
                <a:avLst/>
              </a:prstGeom>
              <a:blipFill>
                <a:blip r:embed="rId2"/>
                <a:stretch>
                  <a:fillRect l="-429" t="-3247" b="-1948"/>
                </a:stretch>
              </a:blipFill>
              <a:ln w="19050">
                <a:solidFill>
                  <a:srgbClr val="FF0000"/>
                </a:solidFill>
              </a:ln>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028FE3D6-8A83-CDA9-9BC2-410D6551FED5}"/>
                  </a:ext>
                </a:extLst>
              </p:cNvPr>
              <p:cNvSpPr txBox="1"/>
              <p:nvPr/>
            </p:nvSpPr>
            <p:spPr>
              <a:xfrm>
                <a:off x="437321" y="3570136"/>
                <a:ext cx="11354463" cy="1062535"/>
              </a:xfrm>
              <a:prstGeom prst="rect">
                <a:avLst/>
              </a:prstGeom>
              <a:noFill/>
            </p:spPr>
            <p:txBody>
              <a:bodyPr wrap="square" rtlCol="0">
                <a:spAutoFit/>
              </a:bodyPr>
              <a:lstStyle/>
              <a:p>
                <a:r>
                  <a:rPr lang="cs-CZ" dirty="0"/>
                  <a:t>Pro různé kapaliny téže hmotnosti je veličina </a:t>
                </a:r>
                <a14:m>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𝐿</m:t>
                        </m:r>
                      </m:e>
                      <m:sub>
                        <m:r>
                          <a:rPr lang="cs-CZ" i="1">
                            <a:latin typeface="Cambria Math" panose="02040503050406030204" pitchFamily="18" charset="0"/>
                          </a:rPr>
                          <m:t>𝑣</m:t>
                        </m:r>
                      </m:sub>
                    </m:sSub>
                  </m:oMath>
                </a14:m>
                <a:r>
                  <a:rPr lang="cs-CZ" dirty="0"/>
                  <a:t> různá. Proto zavádíme veličinu </a:t>
                </a:r>
                <a:r>
                  <a:rPr lang="cs-CZ" b="1" dirty="0"/>
                  <a:t>měrné skupenské teplo vypařování </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𝒍</m:t>
                        </m:r>
                      </m:e>
                      <m:sub>
                        <m:r>
                          <a:rPr lang="cs-CZ" b="1" i="1" smtClean="0">
                            <a:latin typeface="Cambria Math" panose="02040503050406030204" pitchFamily="18" charset="0"/>
                          </a:rPr>
                          <m:t>𝒗</m:t>
                        </m:r>
                      </m:sub>
                    </m:sSub>
                  </m:oMath>
                </a14:m>
                <a:r>
                  <a:rPr lang="cs-CZ" dirty="0"/>
                  <a:t> definovanou vztahem</a:t>
                </a:r>
              </a:p>
              <a:p>
                <a:pPr algn="ct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𝑙</m:t>
                        </m:r>
                      </m:e>
                      <m:sub>
                        <m:r>
                          <a:rPr lang="cs-CZ" b="0" i="1" smtClean="0">
                            <a:latin typeface="Cambria Math" panose="02040503050406030204" pitchFamily="18" charset="0"/>
                          </a:rPr>
                          <m:t>𝑣</m:t>
                        </m:r>
                      </m:sub>
                    </m:sSub>
                    <m:r>
                      <a:rPr lang="cs-CZ" b="0" i="1" smtClean="0">
                        <a:latin typeface="Cambria Math" panose="02040503050406030204" pitchFamily="18" charset="0"/>
                      </a:rPr>
                      <m:t>=</m:t>
                    </m:r>
                    <m:f>
                      <m:fPr>
                        <m:ctrlPr>
                          <a:rPr lang="cs-CZ" b="0" i="1" smtClean="0">
                            <a:latin typeface="Cambria Math" panose="02040503050406030204" pitchFamily="18" charset="0"/>
                          </a:rPr>
                        </m:ctrlPr>
                      </m:fPr>
                      <m:num>
                        <m:sSub>
                          <m:sSubPr>
                            <m:ctrlPr>
                              <a:rPr lang="cs-CZ" b="0" i="1" smtClean="0">
                                <a:latin typeface="Cambria Math" panose="02040503050406030204" pitchFamily="18" charset="0"/>
                              </a:rPr>
                            </m:ctrlPr>
                          </m:sSubPr>
                          <m:e>
                            <m:r>
                              <a:rPr lang="cs-CZ" b="0" i="1" smtClean="0">
                                <a:latin typeface="Cambria Math" panose="02040503050406030204" pitchFamily="18" charset="0"/>
                              </a:rPr>
                              <m:t>𝐿</m:t>
                            </m:r>
                          </m:e>
                          <m:sub>
                            <m:r>
                              <a:rPr lang="cs-CZ" b="0" i="1" smtClean="0">
                                <a:latin typeface="Cambria Math" panose="02040503050406030204" pitchFamily="18" charset="0"/>
                              </a:rPr>
                              <m:t>𝑣</m:t>
                            </m:r>
                          </m:sub>
                        </m:sSub>
                      </m:num>
                      <m:den>
                        <m:r>
                          <a:rPr lang="cs-CZ" b="0" i="1" smtClean="0">
                            <a:latin typeface="Cambria Math" panose="02040503050406030204" pitchFamily="18" charset="0"/>
                          </a:rPr>
                          <m:t>𝑚</m:t>
                        </m:r>
                      </m:den>
                    </m:f>
                    <m:r>
                      <a:rPr lang="cs-CZ" b="0" i="1"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         </m:t>
                    </m:r>
                    <m:d>
                      <m:dPr>
                        <m:begChr m:val="["/>
                        <m:endChr m:val="]"/>
                        <m:ctrlPr>
                          <a:rPr lang="cs-CZ" b="0" i="1" smtClean="0">
                            <a:latin typeface="Cambria Math" panose="02040503050406030204" pitchFamily="18" charset="0"/>
                            <a:ea typeface="Cambria Math" panose="02040503050406030204" pitchFamily="18" charset="0"/>
                          </a:rPr>
                        </m:ctrlPr>
                      </m:dPr>
                      <m:e>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𝑙</m:t>
                            </m:r>
                          </m:e>
                          <m:sub>
                            <m:r>
                              <a:rPr lang="cs-CZ" b="0" i="1" smtClean="0">
                                <a:latin typeface="Cambria Math" panose="02040503050406030204" pitchFamily="18" charset="0"/>
                                <a:ea typeface="Cambria Math" panose="02040503050406030204" pitchFamily="18" charset="0"/>
                              </a:rPr>
                              <m:t>𝑣</m:t>
                            </m:r>
                          </m:sub>
                        </m:sSub>
                      </m:e>
                    </m:d>
                    <m:r>
                      <a:rPr lang="cs-CZ" b="0" i="1" smtClean="0">
                        <a:latin typeface="Cambria Math" panose="02040503050406030204" pitchFamily="18" charset="0"/>
                        <a:ea typeface="Cambria Math" panose="02040503050406030204" pitchFamily="18" charset="0"/>
                      </a:rPr>
                      <m:t>=</m:t>
                    </m:r>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J</m:t>
                        </m:r>
                        <m:r>
                          <a:rPr lang="cs-CZ" b="0" i="0" smtClean="0">
                            <a:latin typeface="Cambria Math" panose="02040503050406030204" pitchFamily="18" charset="0"/>
                            <a:ea typeface="Cambria Math" panose="02040503050406030204" pitchFamily="18" charset="0"/>
                          </a:rPr>
                          <m:t> . </m:t>
                        </m:r>
                        <m:r>
                          <m:rPr>
                            <m:sty m:val="p"/>
                          </m:rPr>
                          <a:rPr lang="cs-CZ" b="0" i="0" smtClean="0">
                            <a:latin typeface="Cambria Math" panose="02040503050406030204" pitchFamily="18" charset="0"/>
                            <a:ea typeface="Cambria Math" panose="02040503050406030204" pitchFamily="18" charset="0"/>
                          </a:rPr>
                          <m:t>kg</m:t>
                        </m:r>
                      </m:e>
                      <m:sup>
                        <m:r>
                          <a:rPr lang="cs-CZ" b="0" i="1" smtClean="0">
                            <a:latin typeface="Cambria Math" panose="02040503050406030204" pitchFamily="18" charset="0"/>
                            <a:ea typeface="Cambria Math" panose="02040503050406030204" pitchFamily="18" charset="0"/>
                          </a:rPr>
                          <m:t>−1</m:t>
                        </m:r>
                      </m:sup>
                    </m:sSup>
                  </m:oMath>
                </a14:m>
                <a:r>
                  <a:rPr lang="cs-CZ" dirty="0"/>
                  <a:t> </a:t>
                </a:r>
              </a:p>
            </p:txBody>
          </p:sp>
        </mc:Choice>
        <mc:Fallback xmlns="">
          <p:sp>
            <p:nvSpPr>
              <p:cNvPr id="6" name="TextovéPole 5">
                <a:extLst>
                  <a:ext uri="{FF2B5EF4-FFF2-40B4-BE49-F238E27FC236}">
                    <a16:creationId xmlns:a16="http://schemas.microsoft.com/office/drawing/2014/main" id="{028FE3D6-8A83-CDA9-9BC2-410D6551FED5}"/>
                  </a:ext>
                </a:extLst>
              </p:cNvPr>
              <p:cNvSpPr txBox="1">
                <a:spLocks noRot="1" noChangeAspect="1" noMove="1" noResize="1" noEditPoints="1" noAdjustHandles="1" noChangeArrowheads="1" noChangeShapeType="1" noTextEdit="1"/>
              </p:cNvSpPr>
              <p:nvPr/>
            </p:nvSpPr>
            <p:spPr>
              <a:xfrm>
                <a:off x="437321" y="3570136"/>
                <a:ext cx="11354463" cy="1062535"/>
              </a:xfrm>
              <a:prstGeom prst="rect">
                <a:avLst/>
              </a:prstGeom>
              <a:blipFill>
                <a:blip r:embed="rId3"/>
                <a:stretch>
                  <a:fillRect l="-483" t="-3448"/>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BCEE5526-DE6A-A311-053C-5AE9E042A2DD}"/>
                  </a:ext>
                </a:extLst>
              </p:cNvPr>
              <p:cNvSpPr txBox="1"/>
              <p:nvPr/>
            </p:nvSpPr>
            <p:spPr>
              <a:xfrm>
                <a:off x="437321" y="5033176"/>
                <a:ext cx="11354463" cy="929485"/>
              </a:xfrm>
              <a:prstGeom prst="rect">
                <a:avLst/>
              </a:prstGeom>
              <a:noFill/>
            </p:spPr>
            <p:txBody>
              <a:bodyPr wrap="square" rtlCol="0">
                <a:spAutoFit/>
              </a:bodyPr>
              <a:lstStyle/>
              <a:p>
                <a:r>
                  <a:rPr lang="cs-CZ" dirty="0"/>
                  <a:t>Z měření vyplývá, že s rostoucí teplotou kapaliny měrné skupenské teplo vypařování klesá.</a:t>
                </a:r>
              </a:p>
              <a:p>
                <a:r>
                  <a:rPr lang="cs-CZ" dirty="0"/>
                  <a:t>Pro vodu je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𝑙</m:t>
                        </m:r>
                      </m:e>
                      <m:sub>
                        <m:r>
                          <a:rPr lang="cs-CZ" b="0" i="1" smtClean="0">
                            <a:latin typeface="Cambria Math" panose="02040503050406030204" pitchFamily="18" charset="0"/>
                          </a:rPr>
                          <m:t>0</m:t>
                        </m:r>
                      </m:sub>
                    </m:sSub>
                    <m:r>
                      <a:rPr lang="cs-CZ" b="0" i="1" smtClean="0">
                        <a:latin typeface="Cambria Math" panose="02040503050406030204" pitchFamily="18" charset="0"/>
                      </a:rPr>
                      <m:t>=2,51 </m:t>
                    </m:r>
                    <m:r>
                      <m:rPr>
                        <m:sty m:val="p"/>
                      </m:rPr>
                      <a:rPr lang="cs-CZ" b="0" i="0" smtClean="0">
                        <a:latin typeface="Cambria Math" panose="02040503050406030204" pitchFamily="18" charset="0"/>
                      </a:rPr>
                      <m:t>MJ</m:t>
                    </m:r>
                    <m:r>
                      <a:rPr lang="cs-CZ" b="0" i="0" smtClean="0">
                        <a:latin typeface="Cambria Math" panose="02040503050406030204" pitchFamily="18" charset="0"/>
                      </a:rPr>
                      <m:t> . </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kg</m:t>
                        </m:r>
                      </m:e>
                      <m:sup>
                        <m:r>
                          <a:rPr lang="cs-CZ" b="0" i="1" smtClean="0">
                            <a:latin typeface="Cambria Math" panose="02040503050406030204" pitchFamily="18" charset="0"/>
                          </a:rPr>
                          <m:t>−1</m:t>
                        </m:r>
                      </m:sup>
                    </m:sSup>
                  </m:oMath>
                </a14:m>
                <a:r>
                  <a:rPr lang="cs-CZ" dirty="0"/>
                  <a:t>(</a:t>
                </a:r>
                <a14:m>
                  <m:oMath xmlns:m="http://schemas.openxmlformats.org/officeDocument/2006/math">
                    <m:sSub>
                      <m:sSubPr>
                        <m:ctrlPr>
                          <a:rPr lang="cs-CZ" i="1" dirty="0" smtClean="0">
                            <a:latin typeface="Cambria Math" panose="02040503050406030204" pitchFamily="18" charset="0"/>
                          </a:rPr>
                        </m:ctrlPr>
                      </m:sSubPr>
                      <m:e>
                        <m:r>
                          <a:rPr lang="cs-CZ" b="0" i="1" dirty="0" smtClean="0">
                            <a:latin typeface="Cambria Math" panose="02040503050406030204" pitchFamily="18" charset="0"/>
                          </a:rPr>
                          <m:t>𝑙</m:t>
                        </m:r>
                      </m:e>
                      <m:sub>
                        <m:r>
                          <a:rPr lang="cs-CZ" b="0" i="1" dirty="0" smtClean="0">
                            <a:latin typeface="Cambria Math" panose="02040503050406030204" pitchFamily="18" charset="0"/>
                          </a:rPr>
                          <m:t>0</m:t>
                        </m:r>
                      </m:sub>
                    </m:sSub>
                  </m:oMath>
                </a14:m>
                <a:r>
                  <a:rPr lang="cs-CZ" dirty="0"/>
                  <a:t> je měrné skupenské teplo vypařování vody při teplotě 0 </a:t>
                </a:r>
                <a:r>
                  <a:rPr lang="cs-CZ" baseline="30000" dirty="0" err="1"/>
                  <a:t>o</a:t>
                </a:r>
                <a:r>
                  <a:rPr lang="cs-CZ" dirty="0" err="1"/>
                  <a:t>C</a:t>
                </a:r>
                <a:r>
                  <a:rPr lang="cs-CZ" dirty="0"/>
                  <a:t>, za tlaku </a:t>
                </a:r>
                <a14:m>
                  <m:oMath xmlns:m="http://schemas.openxmlformats.org/officeDocument/2006/math">
                    <m:sSup>
                      <m:sSupPr>
                        <m:ctrlPr>
                          <a:rPr lang="cs-CZ" i="1">
                            <a:latin typeface="Cambria Math" panose="02040503050406030204" pitchFamily="18" charset="0"/>
                          </a:rPr>
                        </m:ctrlPr>
                      </m:sSupPr>
                      <m:e>
                        <m:r>
                          <a:rPr lang="cs-CZ" i="1">
                            <a:latin typeface="Cambria Math" panose="02040503050406030204" pitchFamily="18" charset="0"/>
                          </a:rPr>
                          <m:t>10</m:t>
                        </m:r>
                      </m:e>
                      <m:sup>
                        <m:r>
                          <a:rPr lang="cs-CZ" i="1">
                            <a:latin typeface="Cambria Math" panose="02040503050406030204" pitchFamily="18" charset="0"/>
                          </a:rPr>
                          <m:t>5 </m:t>
                        </m:r>
                      </m:sup>
                    </m:sSup>
                    <m:r>
                      <m:rPr>
                        <m:sty m:val="p"/>
                      </m:rPr>
                      <a:rPr lang="cs-CZ">
                        <a:latin typeface="Cambria Math" panose="02040503050406030204" pitchFamily="18" charset="0"/>
                      </a:rPr>
                      <m:t>Pa</m:t>
                    </m:r>
                  </m:oMath>
                </a14:m>
                <a:r>
                  <a:rPr lang="cs-CZ" dirty="0"/>
                  <a:t>), </a:t>
                </a:r>
              </a:p>
              <a:p>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𝑙</m:t>
                        </m:r>
                      </m:e>
                      <m:sub>
                        <m:r>
                          <a:rPr lang="cs-CZ" b="0" i="1" smtClean="0">
                            <a:latin typeface="Cambria Math" panose="02040503050406030204" pitchFamily="18" charset="0"/>
                          </a:rPr>
                          <m:t>100</m:t>
                        </m:r>
                      </m:sub>
                    </m:sSub>
                    <m:r>
                      <a:rPr lang="cs-CZ" b="0" i="1" smtClean="0">
                        <a:latin typeface="Cambria Math" panose="02040503050406030204" pitchFamily="18" charset="0"/>
                      </a:rPr>
                      <m:t>=2,26 </m:t>
                    </m:r>
                    <m:r>
                      <m:rPr>
                        <m:sty m:val="p"/>
                      </m:rPr>
                      <a:rPr lang="cs-CZ" b="0" i="0" smtClean="0">
                        <a:latin typeface="Cambria Math" panose="02040503050406030204" pitchFamily="18" charset="0"/>
                      </a:rPr>
                      <m:t>MJ</m:t>
                    </m:r>
                    <m:r>
                      <a:rPr lang="cs-CZ" b="0" i="0" smtClean="0">
                        <a:latin typeface="Cambria Math" panose="02040503050406030204" pitchFamily="18" charset="0"/>
                      </a:rPr>
                      <m:t> . </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kg</m:t>
                        </m:r>
                      </m:e>
                      <m:sup>
                        <m:r>
                          <a:rPr lang="cs-CZ" b="0" i="1" smtClean="0">
                            <a:latin typeface="Cambria Math" panose="02040503050406030204" pitchFamily="18" charset="0"/>
                          </a:rPr>
                          <m:t>−1</m:t>
                        </m:r>
                      </m:sup>
                    </m:sSup>
                  </m:oMath>
                </a14:m>
                <a:r>
                  <a:rPr lang="cs-CZ" dirty="0"/>
                  <a:t> (kde </a:t>
                </a:r>
                <a14:m>
                  <m:oMath xmlns:m="http://schemas.openxmlformats.org/officeDocument/2006/math">
                    <m:sSub>
                      <m:sSubPr>
                        <m:ctrlPr>
                          <a:rPr lang="cs-CZ" i="1" dirty="0">
                            <a:latin typeface="Cambria Math" panose="02040503050406030204" pitchFamily="18" charset="0"/>
                          </a:rPr>
                        </m:ctrlPr>
                      </m:sSubPr>
                      <m:e>
                        <m:r>
                          <a:rPr lang="cs-CZ" i="1" dirty="0">
                            <a:latin typeface="Cambria Math" panose="02040503050406030204" pitchFamily="18" charset="0"/>
                          </a:rPr>
                          <m:t>𝑙</m:t>
                        </m:r>
                      </m:e>
                      <m:sub>
                        <m:r>
                          <a:rPr lang="cs-CZ" b="0" i="1" dirty="0" smtClean="0">
                            <a:latin typeface="Cambria Math" panose="02040503050406030204" pitchFamily="18" charset="0"/>
                          </a:rPr>
                          <m:t>100</m:t>
                        </m:r>
                      </m:sub>
                    </m:sSub>
                  </m:oMath>
                </a14:m>
                <a:r>
                  <a:rPr lang="cs-CZ" dirty="0"/>
                  <a:t> je měrné skupenské teplo vypařování vody při teplotě 100 </a:t>
                </a:r>
                <a:r>
                  <a:rPr lang="cs-CZ" baseline="30000" dirty="0" err="1"/>
                  <a:t>o</a:t>
                </a:r>
                <a:r>
                  <a:rPr lang="cs-CZ" dirty="0" err="1"/>
                  <a:t>C</a:t>
                </a:r>
                <a:r>
                  <a:rPr lang="cs-CZ" dirty="0"/>
                  <a:t>, za tlaku </a:t>
                </a:r>
                <a14:m>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5 </m:t>
                        </m:r>
                      </m:sup>
                    </m:sSup>
                    <m:r>
                      <m:rPr>
                        <m:sty m:val="p"/>
                      </m:rPr>
                      <a:rPr lang="cs-CZ" b="0" i="0" smtClean="0">
                        <a:latin typeface="Cambria Math" panose="02040503050406030204" pitchFamily="18" charset="0"/>
                      </a:rPr>
                      <m:t>Pa</m:t>
                    </m:r>
                  </m:oMath>
                </a14:m>
                <a:r>
                  <a:rPr lang="cs-CZ" dirty="0"/>
                  <a:t>) </a:t>
                </a:r>
              </a:p>
            </p:txBody>
          </p:sp>
        </mc:Choice>
        <mc:Fallback xmlns="">
          <p:sp>
            <p:nvSpPr>
              <p:cNvPr id="7" name="TextovéPole 6">
                <a:extLst>
                  <a:ext uri="{FF2B5EF4-FFF2-40B4-BE49-F238E27FC236}">
                    <a16:creationId xmlns:a16="http://schemas.microsoft.com/office/drawing/2014/main" id="{BCEE5526-DE6A-A311-053C-5AE9E042A2DD}"/>
                  </a:ext>
                </a:extLst>
              </p:cNvPr>
              <p:cNvSpPr txBox="1">
                <a:spLocks noRot="1" noChangeAspect="1" noMove="1" noResize="1" noEditPoints="1" noAdjustHandles="1" noChangeArrowheads="1" noChangeShapeType="1" noTextEdit="1"/>
              </p:cNvSpPr>
              <p:nvPr/>
            </p:nvSpPr>
            <p:spPr>
              <a:xfrm>
                <a:off x="437321" y="5033176"/>
                <a:ext cx="11354463" cy="929485"/>
              </a:xfrm>
              <a:prstGeom prst="rect">
                <a:avLst/>
              </a:prstGeom>
              <a:blipFill>
                <a:blip r:embed="rId4"/>
                <a:stretch>
                  <a:fillRect l="-483" t="-3947" b="-9868"/>
                </a:stretch>
              </a:blipFill>
            </p:spPr>
            <p:txBody>
              <a:bodyPr/>
              <a:lstStyle/>
              <a:p>
                <a:r>
                  <a:rPr lang="cs-CZ">
                    <a:noFill/>
                  </a:rPr>
                  <a:t> </a:t>
                </a:r>
              </a:p>
            </p:txBody>
          </p:sp>
        </mc:Fallback>
      </mc:AlternateContent>
      <p:sp>
        <p:nvSpPr>
          <p:cNvPr id="2" name="Zástupný symbol pro číslo snímku 1">
            <a:extLst>
              <a:ext uri="{FF2B5EF4-FFF2-40B4-BE49-F238E27FC236}">
                <a16:creationId xmlns:a16="http://schemas.microsoft.com/office/drawing/2014/main" id="{799B663E-7F50-99ED-674B-C37B2624489C}"/>
              </a:ext>
            </a:extLst>
          </p:cNvPr>
          <p:cNvSpPr>
            <a:spLocks noGrp="1"/>
          </p:cNvSpPr>
          <p:nvPr>
            <p:ph type="sldNum" sz="quarter" idx="12"/>
          </p:nvPr>
        </p:nvSpPr>
        <p:spPr/>
        <p:txBody>
          <a:bodyPr/>
          <a:lstStyle/>
          <a:p>
            <a:fld id="{16F34EB4-3ED8-4C6F-8F20-E8879CC86920}" type="slidenum">
              <a:rPr lang="cs-CZ" smtClean="0"/>
              <a:t>10</a:t>
            </a:fld>
            <a:endParaRPr lang="cs-CZ"/>
          </a:p>
        </p:txBody>
      </p:sp>
    </p:spTree>
    <p:extLst>
      <p:ext uri="{BB962C8B-B14F-4D97-AF65-F5344CB8AC3E}">
        <p14:creationId xmlns:p14="http://schemas.microsoft.com/office/powerpoint/2010/main" val="24980208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1">
            <a:extLst>
              <a:ext uri="{FF2B5EF4-FFF2-40B4-BE49-F238E27FC236}">
                <a16:creationId xmlns:a16="http://schemas.microsoft.com/office/drawing/2014/main" id="{671B0E51-C717-CDA6-5F5E-7778B8DFC9A9}"/>
              </a:ext>
            </a:extLst>
          </p:cNvPr>
          <p:cNvSpPr>
            <a:spLocks noGrp="1"/>
          </p:cNvSpPr>
          <p:nvPr>
            <p:ph type="title"/>
          </p:nvPr>
        </p:nvSpPr>
        <p:spPr>
          <a:xfrm>
            <a:off x="437321" y="452699"/>
            <a:ext cx="1478943" cy="314144"/>
          </a:xfrm>
        </p:spPr>
        <p:txBody>
          <a:bodyPr>
            <a:normAutofit fontScale="90000"/>
          </a:bodyPr>
          <a:lstStyle/>
          <a:p>
            <a:r>
              <a:rPr lang="cs-CZ" sz="2200" b="1" dirty="0"/>
              <a:t>Var kapaliny</a:t>
            </a:r>
          </a:p>
        </p:txBody>
      </p:sp>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74C1A594-0C1F-5A33-5CDB-AF2B696D0EBA}"/>
                  </a:ext>
                </a:extLst>
              </p:cNvPr>
              <p:cNvSpPr txBox="1"/>
              <p:nvPr/>
            </p:nvSpPr>
            <p:spPr>
              <a:xfrm>
                <a:off x="2663686" y="633625"/>
                <a:ext cx="9199659" cy="2154436"/>
              </a:xfrm>
              <a:prstGeom prst="rect">
                <a:avLst/>
              </a:prstGeom>
              <a:noFill/>
            </p:spPr>
            <p:txBody>
              <a:bodyPr wrap="square" rtlCol="0">
                <a:spAutoFit/>
              </a:bodyPr>
              <a:lstStyle/>
              <a:p>
                <a:r>
                  <a:rPr lang="cs-CZ" dirty="0"/>
                  <a:t>Zahříváme-li kapalinu, pozorujeme, že při dosažení určité teploty za daného tlaku se uvnitř kapaliny vytvářejí bubliny páry. Bubliny postupně zvětšují svůj objem a vystupují k povrchu kapaliny.</a:t>
                </a:r>
              </a:p>
              <a:p>
                <a:r>
                  <a:rPr lang="cs-CZ" dirty="0"/>
                  <a:t>Kapalina se vypařuje nejen na svém povrchu, ale také uvnitř kapaliny. Tento případ vypařování se nazývá </a:t>
                </a:r>
                <a:r>
                  <a:rPr lang="cs-CZ" b="1" dirty="0"/>
                  <a:t>var kapaliny </a:t>
                </a:r>
                <a:r>
                  <a:rPr lang="cs-CZ" dirty="0"/>
                  <a:t> a teplota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𝑣</m:t>
                        </m:r>
                      </m:sub>
                    </m:sSub>
                  </m:oMath>
                </a14:m>
                <a:r>
                  <a:rPr lang="cs-CZ" dirty="0"/>
                  <a:t>, při které za daného vnějšího tlaku var nastává se nazývá </a:t>
                </a:r>
                <a:r>
                  <a:rPr lang="cs-CZ" b="1" dirty="0"/>
                  <a:t>teplota varu </a:t>
                </a:r>
                <a:r>
                  <a:rPr lang="cs-CZ" dirty="0"/>
                  <a:t>a za normálního tlaku </a:t>
                </a:r>
                <a:r>
                  <a:rPr lang="cs-CZ" b="1" dirty="0"/>
                  <a:t>normální teplota varu</a:t>
                </a:r>
                <a:r>
                  <a:rPr lang="cs-CZ" dirty="0"/>
                  <a:t>.</a:t>
                </a:r>
              </a:p>
              <a:p>
                <a:endParaRPr lang="cs-CZ" sz="800" b="1" dirty="0"/>
              </a:p>
              <a:p>
                <a:r>
                  <a:rPr lang="cs-CZ" dirty="0"/>
                  <a:t>Normální teplota varu vody je 99,98 </a:t>
                </a:r>
                <a:r>
                  <a:rPr lang="cs-CZ" baseline="30000" dirty="0" err="1"/>
                  <a:t>o</a:t>
                </a:r>
                <a:r>
                  <a:rPr lang="cs-CZ" dirty="0" err="1"/>
                  <a:t>C</a:t>
                </a:r>
                <a:r>
                  <a:rPr lang="cs-CZ" dirty="0"/>
                  <a:t>. V běžné praxi se používá zaokrouhlená hodnota 100 </a:t>
                </a:r>
                <a:r>
                  <a:rPr lang="cs-CZ" baseline="30000" dirty="0" err="1"/>
                  <a:t>o</a:t>
                </a:r>
                <a:r>
                  <a:rPr lang="cs-CZ" dirty="0" err="1"/>
                  <a:t>C</a:t>
                </a:r>
                <a:r>
                  <a:rPr lang="cs-CZ" dirty="0"/>
                  <a:t>.</a:t>
                </a:r>
              </a:p>
            </p:txBody>
          </p:sp>
        </mc:Choice>
        <mc:Fallback xmlns="">
          <p:sp>
            <p:nvSpPr>
              <p:cNvPr id="4" name="TextovéPole 3">
                <a:extLst>
                  <a:ext uri="{FF2B5EF4-FFF2-40B4-BE49-F238E27FC236}">
                    <a16:creationId xmlns:a16="http://schemas.microsoft.com/office/drawing/2014/main" id="{74C1A594-0C1F-5A33-5CDB-AF2B696D0EBA}"/>
                  </a:ext>
                </a:extLst>
              </p:cNvPr>
              <p:cNvSpPr txBox="1">
                <a:spLocks noRot="1" noChangeAspect="1" noMove="1" noResize="1" noEditPoints="1" noAdjustHandles="1" noChangeArrowheads="1" noChangeShapeType="1" noTextEdit="1"/>
              </p:cNvSpPr>
              <p:nvPr/>
            </p:nvSpPr>
            <p:spPr>
              <a:xfrm>
                <a:off x="2663686" y="633625"/>
                <a:ext cx="9199659" cy="2154436"/>
              </a:xfrm>
              <a:prstGeom prst="rect">
                <a:avLst/>
              </a:prstGeom>
              <a:blipFill>
                <a:blip r:embed="rId2"/>
                <a:stretch>
                  <a:fillRect l="-596" t="-1700" r="-398" b="-3683"/>
                </a:stretch>
              </a:blipFill>
            </p:spPr>
            <p:txBody>
              <a:bodyPr/>
              <a:lstStyle/>
              <a:p>
                <a:r>
                  <a:rPr lang="cs-CZ">
                    <a:noFill/>
                  </a:rPr>
                  <a:t> </a:t>
                </a:r>
              </a:p>
            </p:txBody>
          </p:sp>
        </mc:Fallback>
      </mc:AlternateContent>
      <p:pic>
        <p:nvPicPr>
          <p:cNvPr id="6" name="Obrázek 5">
            <a:extLst>
              <a:ext uri="{FF2B5EF4-FFF2-40B4-BE49-F238E27FC236}">
                <a16:creationId xmlns:a16="http://schemas.microsoft.com/office/drawing/2014/main" id="{702B6E85-0EB3-A561-4174-18DE7912C2A6}"/>
              </a:ext>
            </a:extLst>
          </p:cNvPr>
          <p:cNvPicPr>
            <a:picLocks noChangeAspect="1"/>
          </p:cNvPicPr>
          <p:nvPr/>
        </p:nvPicPr>
        <p:blipFill>
          <a:blip r:embed="rId3">
            <a:extLst>
              <a:ext uri="{28A0092B-C50C-407E-A947-70E740481C1C}">
                <a14:useLocalDpi xmlns:a14="http://schemas.microsoft.com/office/drawing/2010/main" val="0"/>
              </a:ext>
            </a:extLst>
          </a:blip>
          <a:srcRect l="9090" r="19865"/>
          <a:stretch>
            <a:fillRect/>
          </a:stretch>
        </p:blipFill>
        <p:spPr>
          <a:xfrm>
            <a:off x="437321" y="882595"/>
            <a:ext cx="1677725" cy="3547532"/>
          </a:xfrm>
          <a:prstGeom prst="rect">
            <a:avLst/>
          </a:prstGeom>
        </p:spPr>
      </p:pic>
      <p:sp>
        <p:nvSpPr>
          <p:cNvPr id="7" name="TextovéPole 6">
            <a:extLst>
              <a:ext uri="{FF2B5EF4-FFF2-40B4-BE49-F238E27FC236}">
                <a16:creationId xmlns:a16="http://schemas.microsoft.com/office/drawing/2014/main" id="{5A3D7DA0-3B54-D8AD-2F2A-B29C03661B97}"/>
              </a:ext>
            </a:extLst>
          </p:cNvPr>
          <p:cNvSpPr txBox="1"/>
          <p:nvPr/>
        </p:nvSpPr>
        <p:spPr>
          <a:xfrm>
            <a:off x="3506524" y="2915969"/>
            <a:ext cx="7513982" cy="383193"/>
          </a:xfrm>
          <a:prstGeom prst="rect">
            <a:avLst/>
          </a:prstGeom>
          <a:noFill/>
          <a:ln w="19050">
            <a:solidFill>
              <a:srgbClr val="FF0000"/>
            </a:solidFill>
          </a:ln>
        </p:spPr>
        <p:txBody>
          <a:bodyPr wrap="square" rtlCol="0">
            <a:spAutoFit/>
          </a:bodyPr>
          <a:lstStyle/>
          <a:p>
            <a:r>
              <a:rPr lang="cs-CZ" dirty="0"/>
              <a:t>Teplota varu kapaliny je závislá na vnějším tlaku. S rostoucím tlakem se zvyšuje.</a:t>
            </a:r>
          </a:p>
        </p:txBody>
      </p:sp>
      <p:pic>
        <p:nvPicPr>
          <p:cNvPr id="9" name="Obrázek 8">
            <a:extLst>
              <a:ext uri="{FF2B5EF4-FFF2-40B4-BE49-F238E27FC236}">
                <a16:creationId xmlns:a16="http://schemas.microsoft.com/office/drawing/2014/main" id="{63B607B9-40C2-8696-D0CA-37494169D38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37329" y="3427070"/>
            <a:ext cx="5052372" cy="3345489"/>
          </a:xfrm>
          <a:prstGeom prst="rect">
            <a:avLst/>
          </a:prstGeom>
        </p:spPr>
      </p:pic>
      <p:sp>
        <p:nvSpPr>
          <p:cNvPr id="2" name="Zástupný symbol pro číslo snímku 1">
            <a:extLst>
              <a:ext uri="{FF2B5EF4-FFF2-40B4-BE49-F238E27FC236}">
                <a16:creationId xmlns:a16="http://schemas.microsoft.com/office/drawing/2014/main" id="{CB21A030-2D11-3A11-00D1-D470F9ACE1EF}"/>
              </a:ext>
            </a:extLst>
          </p:cNvPr>
          <p:cNvSpPr>
            <a:spLocks noGrp="1"/>
          </p:cNvSpPr>
          <p:nvPr>
            <p:ph type="sldNum" sz="quarter" idx="12"/>
          </p:nvPr>
        </p:nvSpPr>
        <p:spPr/>
        <p:txBody>
          <a:bodyPr/>
          <a:lstStyle/>
          <a:p>
            <a:fld id="{16F34EB4-3ED8-4C6F-8F20-E8879CC86920}" type="slidenum">
              <a:rPr lang="cs-CZ" smtClean="0"/>
              <a:t>11</a:t>
            </a:fld>
            <a:endParaRPr lang="cs-CZ"/>
          </a:p>
        </p:txBody>
      </p:sp>
    </p:spTree>
    <p:extLst>
      <p:ext uri="{BB962C8B-B14F-4D97-AF65-F5344CB8AC3E}">
        <p14:creationId xmlns:p14="http://schemas.microsoft.com/office/powerpoint/2010/main" val="8268261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CC64DD3-AA93-9CAC-BE37-62F747367BC5}"/>
              </a:ext>
            </a:extLst>
          </p:cNvPr>
          <p:cNvSpPr txBox="1">
            <a:spLocks/>
          </p:cNvSpPr>
          <p:nvPr/>
        </p:nvSpPr>
        <p:spPr>
          <a:xfrm>
            <a:off x="644056" y="351699"/>
            <a:ext cx="1025434" cy="322852"/>
          </a:xfrm>
          <a:prstGeom prst="rect">
            <a:avLst/>
          </a:prstGeom>
        </p:spPr>
        <p:txBody>
          <a:bodyPr>
            <a:normAutofit fontScale="9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s-CZ" sz="2200" b="1" dirty="0"/>
              <a:t>Příklad</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A97D7645-3AB1-8C54-053D-B7214770A1F3}"/>
                  </a:ext>
                </a:extLst>
              </p:cNvPr>
              <p:cNvSpPr txBox="1"/>
              <p:nvPr/>
            </p:nvSpPr>
            <p:spPr>
              <a:xfrm>
                <a:off x="644056" y="771277"/>
                <a:ext cx="11107972" cy="1323439"/>
              </a:xfrm>
              <a:prstGeom prst="rect">
                <a:avLst/>
              </a:prstGeom>
              <a:noFill/>
            </p:spPr>
            <p:txBody>
              <a:bodyPr wrap="square" rtlCol="0">
                <a:spAutoFit/>
              </a:bodyPr>
              <a:lstStyle/>
              <a:p>
                <a:r>
                  <a:rPr lang="cs-CZ" dirty="0"/>
                  <a:t>Voda hmotnosti 10,0 kg a teplotě 20 </a:t>
                </a:r>
                <a14:m>
                  <m:oMath xmlns:m="http://schemas.openxmlformats.org/officeDocument/2006/math">
                    <m:r>
                      <m:rPr>
                        <m:sty m:val="p"/>
                      </m:rPr>
                      <a:rPr lang="cs-CZ" i="0" baseline="30000" dirty="0" smtClean="0">
                        <a:latin typeface="Cambria Math" panose="02040503050406030204" pitchFamily="18" charset="0"/>
                      </a:rPr>
                      <m:t>o</m:t>
                    </m:r>
                  </m:oMath>
                </a14:m>
                <a:r>
                  <a:rPr lang="cs-CZ" dirty="0" err="1"/>
                  <a:t>C</a:t>
                </a:r>
                <a:r>
                  <a:rPr lang="cs-CZ" dirty="0"/>
                  <a:t> se ohřeje na teplotu 100 </a:t>
                </a:r>
                <a14:m>
                  <m:oMath xmlns:m="http://schemas.openxmlformats.org/officeDocument/2006/math">
                    <m:r>
                      <m:rPr>
                        <m:sty m:val="p"/>
                      </m:rPr>
                      <a:rPr lang="cs-CZ" i="0" baseline="30000" dirty="0" smtClean="0">
                        <a:latin typeface="Cambria Math" panose="02040503050406030204" pitchFamily="18" charset="0"/>
                      </a:rPr>
                      <m:t>o</m:t>
                    </m:r>
                  </m:oMath>
                </a14:m>
                <a:r>
                  <a:rPr lang="cs-CZ" dirty="0" err="1"/>
                  <a:t>C</a:t>
                </a:r>
                <a:r>
                  <a:rPr lang="cs-CZ" dirty="0"/>
                  <a:t> a pak se všechna přemění na páru téže teploty.</a:t>
                </a:r>
              </a:p>
              <a:p>
                <a:r>
                  <a:rPr lang="cs-CZ" dirty="0"/>
                  <a:t>Jaké celkové teplo soustava přijme? Jaká procentuální část </a:t>
                </a:r>
                <a14:m>
                  <m:oMath xmlns:m="http://schemas.openxmlformats.org/officeDocument/2006/math">
                    <m:r>
                      <a:rPr lang="cs-CZ" i="1" dirty="0" smtClean="0">
                        <a:latin typeface="Cambria Math" panose="02040503050406030204" pitchFamily="18" charset="0"/>
                      </a:rPr>
                      <m:t>𝑥</m:t>
                    </m:r>
                  </m:oMath>
                </a14:m>
                <a:r>
                  <a:rPr lang="cs-CZ" dirty="0"/>
                  <a:t> z toho připadá na změnu skupenství?</a:t>
                </a:r>
              </a:p>
              <a:p>
                <a:endParaRPr lang="cs-CZ" sz="800" dirty="0"/>
              </a:p>
              <a:p>
                <a:r>
                  <a:rPr lang="cs-CZ" dirty="0"/>
                  <a:t>Řešení:</a:t>
                </a:r>
              </a:p>
              <a:p>
                <a14:m>
                  <m:oMath xmlns:m="http://schemas.openxmlformats.org/officeDocument/2006/math">
                    <m:r>
                      <a:rPr lang="cs-CZ" b="0" i="1" smtClean="0">
                        <a:latin typeface="Cambria Math" panose="02040503050406030204" pitchFamily="18" charset="0"/>
                      </a:rPr>
                      <m:t>𝑚</m:t>
                    </m:r>
                    <m:r>
                      <a:rPr lang="cs-CZ" b="0" i="1" smtClean="0">
                        <a:latin typeface="Cambria Math" panose="02040503050406030204" pitchFamily="18" charset="0"/>
                      </a:rPr>
                      <m:t>=10 </m:t>
                    </m:r>
                    <m:r>
                      <m:rPr>
                        <m:sty m:val="p"/>
                      </m:rPr>
                      <a:rPr lang="cs-CZ" b="0" i="0" smtClean="0">
                        <a:latin typeface="Cambria Math" panose="02040503050406030204" pitchFamily="18" charset="0"/>
                      </a:rPr>
                      <m:t>kg</m:t>
                    </m:r>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1</m:t>
                        </m:r>
                      </m:sub>
                    </m:sSub>
                    <m:r>
                      <a:rPr lang="cs-CZ" b="0" i="1" smtClean="0">
                        <a:latin typeface="Cambria Math" panose="02040503050406030204" pitchFamily="18" charset="0"/>
                      </a:rPr>
                      <m:t>=</m:t>
                    </m:r>
                    <m:sSup>
                      <m:sSupPr>
                        <m:ctrlPr>
                          <a:rPr lang="cs-CZ" b="0" i="1" smtClean="0">
                            <a:latin typeface="Cambria Math" panose="02040503050406030204" pitchFamily="18" charset="0"/>
                          </a:rPr>
                        </m:ctrlPr>
                      </m:sSupPr>
                      <m:e>
                        <m:r>
                          <a:rPr lang="cs-CZ" b="0" i="1" smtClean="0">
                            <a:latin typeface="Cambria Math" panose="02040503050406030204" pitchFamily="18" charset="0"/>
                          </a:rPr>
                          <m:t>20</m:t>
                        </m:r>
                      </m:e>
                      <m:sup>
                        <m:r>
                          <a:rPr lang="cs-CZ" b="0" i="1" smtClean="0">
                            <a:latin typeface="Cambria Math" panose="02040503050406030204" pitchFamily="18" charset="0"/>
                          </a:rPr>
                          <m:t> 0</m:t>
                        </m:r>
                      </m:sup>
                    </m:sSup>
                    <m:r>
                      <m:rPr>
                        <m:sty m:val="p"/>
                      </m:rPr>
                      <a:rPr lang="cs-CZ" b="0" i="0" smtClean="0">
                        <a:latin typeface="Cambria Math" panose="02040503050406030204" pitchFamily="18" charset="0"/>
                      </a:rPr>
                      <m:t>C</m:t>
                    </m:r>
                    <m:r>
                      <a:rPr lang="cs-CZ" b="0" i="0"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𝑣</m:t>
                        </m:r>
                      </m:sub>
                    </m:sSub>
                    <m:r>
                      <a:rPr lang="cs-CZ" b="0" i="1" smtClean="0">
                        <a:latin typeface="Cambria Math" panose="02040503050406030204" pitchFamily="18" charset="0"/>
                      </a:rPr>
                      <m:t>=</m:t>
                    </m:r>
                    <m:sSup>
                      <m:sSupPr>
                        <m:ctrlPr>
                          <a:rPr lang="cs-CZ" b="0" i="1" smtClean="0">
                            <a:latin typeface="Cambria Math" panose="02040503050406030204" pitchFamily="18" charset="0"/>
                          </a:rPr>
                        </m:ctrlPr>
                      </m:sSupPr>
                      <m:e>
                        <m:r>
                          <a:rPr lang="cs-CZ" b="0" i="1" smtClean="0">
                            <a:latin typeface="Cambria Math" panose="02040503050406030204" pitchFamily="18" charset="0"/>
                          </a:rPr>
                          <m:t>100</m:t>
                        </m:r>
                      </m:e>
                      <m:sup>
                        <m:r>
                          <a:rPr lang="cs-CZ" b="0" i="1" smtClean="0">
                            <a:latin typeface="Cambria Math" panose="02040503050406030204" pitchFamily="18" charset="0"/>
                          </a:rPr>
                          <m:t> 0</m:t>
                        </m:r>
                      </m:sup>
                    </m:sSup>
                    <m:r>
                      <m:rPr>
                        <m:sty m:val="p"/>
                      </m:rPr>
                      <a:rPr lang="cs-CZ" b="0" i="0" smtClean="0">
                        <a:latin typeface="Cambria Math" panose="02040503050406030204" pitchFamily="18" charset="0"/>
                      </a:rPr>
                      <m:t>C</m:t>
                    </m:r>
                    <m:r>
                      <a:rPr lang="cs-CZ" b="0" i="0"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𝑡</m:t>
                    </m:r>
                    <m:r>
                      <a:rPr lang="cs-CZ" b="0" i="1" smtClean="0">
                        <a:latin typeface="Cambria Math" panose="02040503050406030204" pitchFamily="18" charset="0"/>
                        <a:ea typeface="Cambria Math" panose="02040503050406030204" pitchFamily="18" charset="0"/>
                      </a:rPr>
                      <m:t>=</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80</m:t>
                        </m:r>
                      </m:e>
                      <m:sup>
                        <m:r>
                          <a:rPr lang="cs-CZ" b="0" i="1" smtClean="0">
                            <a:latin typeface="Cambria Math" panose="02040503050406030204" pitchFamily="18" charset="0"/>
                            <a:ea typeface="Cambria Math" panose="02040503050406030204" pitchFamily="18" charset="0"/>
                          </a:rPr>
                          <m:t> 0</m:t>
                        </m:r>
                      </m:sup>
                    </m:sSup>
                    <m:r>
                      <a:rPr lang="cs-CZ" b="0" i="1" smtClean="0">
                        <a:latin typeface="Cambria Math" panose="02040503050406030204" pitchFamily="18" charset="0"/>
                        <a:ea typeface="Cambria Math" panose="02040503050406030204" pitchFamily="18" charset="0"/>
                      </a:rPr>
                      <m:t>𝐶</m:t>
                    </m:r>
                    <m:r>
                      <a:rPr lang="cs-CZ" b="0" i="1" smtClean="0">
                        <a:latin typeface="Cambria Math" panose="02040503050406030204" pitchFamily="18" charset="0"/>
                        <a:ea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𝑐</m:t>
                    </m:r>
                    <m:r>
                      <a:rPr lang="cs-CZ" b="0" i="1" smtClean="0">
                        <a:latin typeface="Cambria Math" panose="02040503050406030204" pitchFamily="18" charset="0"/>
                        <a:ea typeface="Cambria Math" panose="02040503050406030204" pitchFamily="18" charset="0"/>
                      </a:rPr>
                      <m:t>=4,18 . </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10</m:t>
                        </m:r>
                      </m:e>
                      <m:sup>
                        <m:r>
                          <a:rPr lang="cs-CZ" b="0" i="1" smtClean="0">
                            <a:latin typeface="Cambria Math" panose="02040503050406030204" pitchFamily="18" charset="0"/>
                            <a:ea typeface="Cambria Math" panose="02040503050406030204" pitchFamily="18" charset="0"/>
                          </a:rPr>
                          <m:t>3</m:t>
                        </m:r>
                      </m:sup>
                    </m:sSup>
                    <m:r>
                      <a:rPr lang="cs-CZ" b="0" i="1" smtClean="0">
                        <a:latin typeface="Cambria Math" panose="02040503050406030204" pitchFamily="18" charset="0"/>
                        <a:ea typeface="Cambria Math" panose="02040503050406030204" pitchFamily="18" charset="0"/>
                      </a:rPr>
                      <m:t> </m:t>
                    </m:r>
                    <m:r>
                      <m:rPr>
                        <m:sty m:val="p"/>
                      </m:rPr>
                      <a:rPr lang="cs-CZ" b="0" i="0" smtClean="0">
                        <a:latin typeface="Cambria Math" panose="02040503050406030204" pitchFamily="18" charset="0"/>
                        <a:ea typeface="Cambria Math" panose="02040503050406030204" pitchFamily="18" charset="0"/>
                      </a:rPr>
                      <m:t>J</m:t>
                    </m:r>
                    <m:r>
                      <a:rPr lang="cs-CZ" b="0" i="0" smtClean="0">
                        <a:latin typeface="Cambria Math" panose="02040503050406030204" pitchFamily="18" charset="0"/>
                        <a:ea typeface="Cambria Math" panose="02040503050406030204" pitchFamily="18" charset="0"/>
                      </a:rPr>
                      <m:t> . </m:t>
                    </m:r>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kg</m:t>
                        </m:r>
                      </m:e>
                      <m:sup>
                        <m:r>
                          <a:rPr lang="cs-CZ" b="0" i="1" smtClean="0">
                            <a:latin typeface="Cambria Math" panose="02040503050406030204" pitchFamily="18" charset="0"/>
                            <a:ea typeface="Cambria Math" panose="02040503050406030204" pitchFamily="18" charset="0"/>
                          </a:rPr>
                          <m:t>−1</m:t>
                        </m:r>
                      </m:sup>
                    </m:sSup>
                    <m:r>
                      <a:rPr lang="cs-CZ" b="0" i="1" smtClean="0">
                        <a:latin typeface="Cambria Math" panose="02040503050406030204" pitchFamily="18" charset="0"/>
                        <a:ea typeface="Cambria Math" panose="02040503050406030204" pitchFamily="18" charset="0"/>
                      </a:rPr>
                      <m:t> .</m:t>
                    </m:r>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K</m:t>
                        </m:r>
                      </m:e>
                      <m:sup>
                        <m:r>
                          <a:rPr lang="cs-CZ" b="0" i="1" smtClean="0">
                            <a:latin typeface="Cambria Math" panose="02040503050406030204" pitchFamily="18" charset="0"/>
                            <a:ea typeface="Cambria Math" panose="02040503050406030204" pitchFamily="18" charset="0"/>
                          </a:rPr>
                          <m:t>−1</m:t>
                        </m:r>
                      </m:sup>
                    </m:sSup>
                    <m:r>
                      <a:rPr lang="cs-CZ" b="0" i="1" smtClean="0">
                        <a:latin typeface="Cambria Math" panose="02040503050406030204" pitchFamily="18" charset="0"/>
                        <a:ea typeface="Cambria Math" panose="02040503050406030204" pitchFamily="18" charset="0"/>
                      </a:rPr>
                      <m:t>, </m:t>
                    </m:r>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𝑙</m:t>
                        </m:r>
                      </m:e>
                      <m:sub>
                        <m:r>
                          <a:rPr lang="cs-CZ" b="0" i="1" smtClean="0">
                            <a:latin typeface="Cambria Math" panose="02040503050406030204" pitchFamily="18" charset="0"/>
                            <a:ea typeface="Cambria Math" panose="02040503050406030204" pitchFamily="18" charset="0"/>
                          </a:rPr>
                          <m:t>𝑣</m:t>
                        </m:r>
                      </m:sub>
                    </m:sSub>
                    <m:r>
                      <a:rPr lang="cs-CZ" b="0" i="1" smtClean="0">
                        <a:latin typeface="Cambria Math" panose="02040503050406030204" pitchFamily="18" charset="0"/>
                        <a:ea typeface="Cambria Math" panose="02040503050406030204" pitchFamily="18" charset="0"/>
                      </a:rPr>
                      <m:t>=2,26 . </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10</m:t>
                        </m:r>
                      </m:e>
                      <m:sup>
                        <m:r>
                          <a:rPr lang="cs-CZ" b="0" i="1" smtClean="0">
                            <a:latin typeface="Cambria Math" panose="02040503050406030204" pitchFamily="18" charset="0"/>
                            <a:ea typeface="Cambria Math" panose="02040503050406030204" pitchFamily="18" charset="0"/>
                          </a:rPr>
                          <m:t>6</m:t>
                        </m:r>
                      </m:sup>
                    </m:sSup>
                    <m:r>
                      <a:rPr lang="cs-CZ" b="0" i="1" smtClean="0">
                        <a:latin typeface="Cambria Math" panose="02040503050406030204" pitchFamily="18" charset="0"/>
                        <a:ea typeface="Cambria Math" panose="02040503050406030204" pitchFamily="18" charset="0"/>
                      </a:rPr>
                      <m:t> </m:t>
                    </m:r>
                    <m:r>
                      <m:rPr>
                        <m:sty m:val="p"/>
                      </m:rPr>
                      <a:rPr lang="cs-CZ" b="0" i="0" smtClean="0">
                        <a:latin typeface="Cambria Math" panose="02040503050406030204" pitchFamily="18" charset="0"/>
                        <a:ea typeface="Cambria Math" panose="02040503050406030204" pitchFamily="18" charset="0"/>
                      </a:rPr>
                      <m:t>J</m:t>
                    </m:r>
                    <m:r>
                      <a:rPr lang="cs-CZ" b="0" i="0" smtClean="0">
                        <a:latin typeface="Cambria Math" panose="02040503050406030204" pitchFamily="18" charset="0"/>
                        <a:ea typeface="Cambria Math" panose="02040503050406030204" pitchFamily="18" charset="0"/>
                      </a:rPr>
                      <m:t> . </m:t>
                    </m:r>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kg</m:t>
                        </m:r>
                      </m:e>
                      <m:sup>
                        <m:r>
                          <a:rPr lang="cs-CZ" b="0" i="1" smtClean="0">
                            <a:latin typeface="Cambria Math" panose="02040503050406030204" pitchFamily="18" charset="0"/>
                            <a:ea typeface="Cambria Math" panose="02040503050406030204" pitchFamily="18" charset="0"/>
                          </a:rPr>
                          <m:t>−1</m:t>
                        </m:r>
                      </m:sup>
                    </m:sSup>
                    <m:r>
                      <a:rPr lang="cs-CZ" b="0" i="1" smtClean="0">
                        <a:latin typeface="Cambria Math" panose="02040503050406030204" pitchFamily="18" charset="0"/>
                        <a:ea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𝑄</m:t>
                    </m:r>
                    <m:r>
                      <a:rPr lang="cs-CZ" b="0" i="1" smtClean="0">
                        <a:latin typeface="Cambria Math" panose="02040503050406030204" pitchFamily="18" charset="0"/>
                        <a:ea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𝑥</m:t>
                    </m:r>
                    <m:r>
                      <a:rPr lang="cs-CZ" b="0" i="1" smtClean="0">
                        <a:latin typeface="Cambria Math" panose="02040503050406030204" pitchFamily="18" charset="0"/>
                        <a:ea typeface="Cambria Math" panose="02040503050406030204" pitchFamily="18" charset="0"/>
                      </a:rPr>
                      <m:t>=?</m:t>
                    </m:r>
                  </m:oMath>
                </a14:m>
                <a:r>
                  <a:rPr lang="cs-CZ" dirty="0"/>
                  <a:t> </a:t>
                </a:r>
              </a:p>
            </p:txBody>
          </p:sp>
        </mc:Choice>
        <mc:Fallback xmlns="">
          <p:sp>
            <p:nvSpPr>
              <p:cNvPr id="3" name="TextovéPole 2">
                <a:extLst>
                  <a:ext uri="{FF2B5EF4-FFF2-40B4-BE49-F238E27FC236}">
                    <a16:creationId xmlns:a16="http://schemas.microsoft.com/office/drawing/2014/main" id="{A97D7645-3AB1-8C54-053D-B7214770A1F3}"/>
                  </a:ext>
                </a:extLst>
              </p:cNvPr>
              <p:cNvSpPr txBox="1">
                <a:spLocks noRot="1" noChangeAspect="1" noMove="1" noResize="1" noEditPoints="1" noAdjustHandles="1" noChangeArrowheads="1" noChangeShapeType="1" noTextEdit="1"/>
              </p:cNvSpPr>
              <p:nvPr/>
            </p:nvSpPr>
            <p:spPr>
              <a:xfrm>
                <a:off x="644056" y="771277"/>
                <a:ext cx="11107972" cy="1323439"/>
              </a:xfrm>
              <a:prstGeom prst="rect">
                <a:avLst/>
              </a:prstGeom>
              <a:blipFill>
                <a:blip r:embed="rId2"/>
                <a:stretch>
                  <a:fillRect l="-494" t="-2765" b="-2765"/>
                </a:stretch>
              </a:blipFill>
            </p:spPr>
            <p:txBody>
              <a:bodyPr/>
              <a:lstStyle/>
              <a:p>
                <a:r>
                  <a:rPr lang="cs-CZ">
                    <a:noFill/>
                  </a:rPr>
                  <a:t> </a:t>
                </a:r>
              </a:p>
            </p:txBody>
          </p:sp>
        </mc:Fallback>
      </mc:AlternateContent>
      <p:cxnSp>
        <p:nvCxnSpPr>
          <p:cNvPr id="5" name="Přímá spojnice 4">
            <a:extLst>
              <a:ext uri="{FF2B5EF4-FFF2-40B4-BE49-F238E27FC236}">
                <a16:creationId xmlns:a16="http://schemas.microsoft.com/office/drawing/2014/main" id="{6FF4A076-8157-7DB4-9594-F075B3766B5E}"/>
              </a:ext>
            </a:extLst>
          </p:cNvPr>
          <p:cNvCxnSpPr/>
          <p:nvPr/>
        </p:nvCxnSpPr>
        <p:spPr>
          <a:xfrm>
            <a:off x="644056" y="2110618"/>
            <a:ext cx="11107972" cy="0"/>
          </a:xfrm>
          <a:prstGeom prst="line">
            <a:avLst/>
          </a:prstGeom>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39ED769B-EE74-D3B1-2C61-00FC03FC89DC}"/>
                  </a:ext>
                </a:extLst>
              </p:cNvPr>
              <p:cNvSpPr txBox="1"/>
              <p:nvPr/>
            </p:nvSpPr>
            <p:spPr>
              <a:xfrm>
                <a:off x="644056" y="2126521"/>
                <a:ext cx="11107972" cy="769441"/>
              </a:xfrm>
              <a:prstGeom prst="rect">
                <a:avLst/>
              </a:prstGeom>
              <a:noFill/>
            </p:spPr>
            <p:txBody>
              <a:bodyPr wrap="square" rtlCol="0">
                <a:spAutoFit/>
              </a:bodyPr>
              <a:lstStyle/>
              <a:p>
                <a:r>
                  <a:rPr lang="cs-CZ" dirty="0"/>
                  <a:t>Zvýší-li se teplota vody z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1</m:t>
                        </m:r>
                      </m:sub>
                    </m:sSub>
                  </m:oMath>
                </a14:m>
                <a:r>
                  <a:rPr lang="cs-CZ" dirty="0"/>
                  <a:t> na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𝑣</m:t>
                        </m:r>
                      </m:sub>
                    </m:sSub>
                  </m:oMath>
                </a14:m>
                <a:r>
                  <a:rPr lang="cs-CZ" dirty="0"/>
                  <a:t>, přijme voda z okolí teplo </a:t>
                </a:r>
              </a:p>
              <a:p>
                <a:endParaRPr lang="cs-CZ" sz="800" dirty="0"/>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𝑄</m:t>
                          </m:r>
                        </m:e>
                        <m:sub>
                          <m:r>
                            <a:rPr lang="cs-CZ" b="0" i="1" smtClean="0">
                              <a:latin typeface="Cambria Math" panose="02040503050406030204" pitchFamily="18" charset="0"/>
                            </a:rPr>
                            <m:t>1</m:t>
                          </m:r>
                        </m:sub>
                      </m:sSub>
                      <m:r>
                        <a:rPr lang="cs-CZ" b="0" i="1" smtClean="0">
                          <a:latin typeface="Cambria Math" panose="02040503050406030204" pitchFamily="18" charset="0"/>
                        </a:rPr>
                        <m:t>=</m:t>
                      </m:r>
                      <m:r>
                        <a:rPr lang="cs-CZ" b="0" i="1" smtClean="0">
                          <a:latin typeface="Cambria Math" panose="02040503050406030204" pitchFamily="18" charset="0"/>
                        </a:rPr>
                        <m:t>𝑐</m:t>
                      </m:r>
                      <m:r>
                        <a:rPr lang="cs-CZ" b="0" i="1" smtClean="0">
                          <a:latin typeface="Cambria Math" panose="02040503050406030204" pitchFamily="18" charset="0"/>
                        </a:rPr>
                        <m:t> . </m:t>
                      </m:r>
                      <m:r>
                        <a:rPr lang="cs-CZ" b="0" i="1" smtClean="0">
                          <a:latin typeface="Cambria Math" panose="02040503050406030204" pitchFamily="18" charset="0"/>
                        </a:rPr>
                        <m:t>𝑚</m:t>
                      </m:r>
                      <m:r>
                        <a:rPr lang="cs-CZ" b="0" i="1" smtClean="0">
                          <a:latin typeface="Cambria Math" panose="02040503050406030204" pitchFamily="18" charset="0"/>
                        </a:rPr>
                        <m:t> . </m:t>
                      </m:r>
                      <m:d>
                        <m:dPr>
                          <m:ctrlPr>
                            <a:rPr lang="cs-CZ" b="0" i="1" smtClean="0">
                              <a:latin typeface="Cambria Math" panose="02040503050406030204" pitchFamily="18" charset="0"/>
                            </a:rPr>
                          </m:ctrlPr>
                        </m:dPr>
                        <m:e>
                          <m:sSub>
                            <m:sSubPr>
                              <m:ctrlPr>
                                <a:rPr lang="cs-CZ" b="0"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𝑣</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1</m:t>
                              </m:r>
                            </m:sub>
                          </m:sSub>
                        </m:e>
                      </m:d>
                      <m:r>
                        <a:rPr lang="cs-CZ" b="0" i="1" smtClean="0">
                          <a:latin typeface="Cambria Math" panose="02040503050406030204" pitchFamily="18" charset="0"/>
                        </a:rPr>
                        <m:t>=</m:t>
                      </m:r>
                      <m:r>
                        <a:rPr lang="cs-CZ" b="0" i="1" smtClean="0">
                          <a:latin typeface="Cambria Math" panose="02040503050406030204" pitchFamily="18" charset="0"/>
                        </a:rPr>
                        <m:t>𝑐</m:t>
                      </m:r>
                      <m:r>
                        <a:rPr lang="cs-CZ" b="0" i="1" smtClean="0">
                          <a:latin typeface="Cambria Math" panose="02040503050406030204" pitchFamily="18" charset="0"/>
                        </a:rPr>
                        <m:t> . </m:t>
                      </m:r>
                      <m:r>
                        <a:rPr lang="cs-CZ" b="0" i="1" smtClean="0">
                          <a:latin typeface="Cambria Math" panose="02040503050406030204" pitchFamily="18" charset="0"/>
                        </a:rPr>
                        <m:t>𝑚</m:t>
                      </m:r>
                      <m:r>
                        <a:rPr lang="cs-CZ" b="0" i="1"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𝑡</m:t>
                      </m:r>
                      <m:r>
                        <a:rPr lang="cs-CZ" b="0" i="1" smtClean="0">
                          <a:latin typeface="Cambria Math" panose="02040503050406030204" pitchFamily="18" charset="0"/>
                          <a:ea typeface="Cambria Math" panose="02040503050406030204" pitchFamily="18" charset="0"/>
                        </a:rPr>
                        <m:t>=4,18 . </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10</m:t>
                          </m:r>
                        </m:e>
                        <m:sup>
                          <m:r>
                            <a:rPr lang="cs-CZ" b="0" i="1" smtClean="0">
                              <a:latin typeface="Cambria Math" panose="02040503050406030204" pitchFamily="18" charset="0"/>
                              <a:ea typeface="Cambria Math" panose="02040503050406030204" pitchFamily="18" charset="0"/>
                            </a:rPr>
                            <m:t>3</m:t>
                          </m:r>
                        </m:sup>
                      </m:sSup>
                      <m:r>
                        <a:rPr lang="cs-CZ" b="0" i="1" smtClean="0">
                          <a:latin typeface="Cambria Math" panose="02040503050406030204" pitchFamily="18" charset="0"/>
                          <a:ea typeface="Cambria Math" panose="02040503050406030204" pitchFamily="18" charset="0"/>
                        </a:rPr>
                        <m:t> . 10,0 . 80 </m:t>
                      </m:r>
                      <m:r>
                        <m:rPr>
                          <m:sty m:val="p"/>
                        </m:rPr>
                        <a:rPr lang="cs-CZ" b="0" i="0" smtClean="0">
                          <a:latin typeface="Cambria Math" panose="02040503050406030204" pitchFamily="18" charset="0"/>
                          <a:ea typeface="Cambria Math" panose="02040503050406030204" pitchFamily="18" charset="0"/>
                        </a:rPr>
                        <m:t>J</m:t>
                      </m:r>
                      <m:r>
                        <a:rPr lang="cs-CZ" b="0" i="1" smtClean="0">
                          <a:latin typeface="Cambria Math" panose="02040503050406030204" pitchFamily="18" charset="0"/>
                          <a:ea typeface="Cambria Math" panose="02040503050406030204" pitchFamily="18" charset="0"/>
                        </a:rPr>
                        <m:t>≈3,34 </m:t>
                      </m:r>
                      <m:r>
                        <m:rPr>
                          <m:sty m:val="p"/>
                        </m:rPr>
                        <a:rPr lang="cs-CZ" b="0" i="0" smtClean="0">
                          <a:latin typeface="Cambria Math" panose="02040503050406030204" pitchFamily="18" charset="0"/>
                          <a:ea typeface="Cambria Math" panose="02040503050406030204" pitchFamily="18" charset="0"/>
                        </a:rPr>
                        <m:t>MJ</m:t>
                      </m:r>
                    </m:oMath>
                  </m:oMathPara>
                </a14:m>
                <a:endParaRPr lang="cs-CZ" dirty="0"/>
              </a:p>
            </p:txBody>
          </p:sp>
        </mc:Choice>
        <mc:Fallback xmlns="">
          <p:sp>
            <p:nvSpPr>
              <p:cNvPr id="6" name="TextovéPole 5">
                <a:extLst>
                  <a:ext uri="{FF2B5EF4-FFF2-40B4-BE49-F238E27FC236}">
                    <a16:creationId xmlns:a16="http://schemas.microsoft.com/office/drawing/2014/main" id="{39ED769B-EE74-D3B1-2C61-00FC03FC89DC}"/>
                  </a:ext>
                </a:extLst>
              </p:cNvPr>
              <p:cNvSpPr txBox="1">
                <a:spLocks noRot="1" noChangeAspect="1" noMove="1" noResize="1" noEditPoints="1" noAdjustHandles="1" noChangeArrowheads="1" noChangeShapeType="1" noTextEdit="1"/>
              </p:cNvSpPr>
              <p:nvPr/>
            </p:nvSpPr>
            <p:spPr>
              <a:xfrm>
                <a:off x="644056" y="2126521"/>
                <a:ext cx="11107972" cy="769441"/>
              </a:xfrm>
              <a:prstGeom prst="rect">
                <a:avLst/>
              </a:prstGeom>
              <a:blipFill>
                <a:blip r:embed="rId3"/>
                <a:stretch>
                  <a:fillRect l="-494" t="-4762" b="-3968"/>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F404D453-89C1-4418-5007-AD4DC72AAC4E}"/>
                  </a:ext>
                </a:extLst>
              </p:cNvPr>
              <p:cNvSpPr txBox="1"/>
              <p:nvPr/>
            </p:nvSpPr>
            <p:spPr>
              <a:xfrm>
                <a:off x="644056" y="3089414"/>
                <a:ext cx="11012557" cy="769441"/>
              </a:xfrm>
              <a:prstGeom prst="rect">
                <a:avLst/>
              </a:prstGeom>
              <a:noFill/>
            </p:spPr>
            <p:txBody>
              <a:bodyPr wrap="square" rtlCol="0">
                <a:spAutoFit/>
              </a:bodyPr>
              <a:lstStyle/>
              <a:p>
                <a:r>
                  <a:rPr lang="cs-CZ" dirty="0"/>
                  <a:t>K přeměně vody teploty 100 </a:t>
                </a:r>
                <a:r>
                  <a:rPr lang="cs-CZ" baseline="30000" dirty="0" err="1"/>
                  <a:t>o</a:t>
                </a:r>
                <a:r>
                  <a:rPr lang="cs-CZ" dirty="0" err="1"/>
                  <a:t>C</a:t>
                </a:r>
                <a:r>
                  <a:rPr lang="cs-CZ" dirty="0"/>
                  <a:t> na páru téže teploty je potřeba dodat skupenské teplo varu</a:t>
                </a:r>
              </a:p>
              <a:p>
                <a:endParaRPr lang="cs-CZ" sz="800" dirty="0"/>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𝐿</m:t>
                          </m:r>
                        </m:e>
                        <m:sub>
                          <m:r>
                            <a:rPr lang="cs-CZ" b="0" i="1" smtClean="0">
                              <a:latin typeface="Cambria Math" panose="02040503050406030204" pitchFamily="18" charset="0"/>
                            </a:rPr>
                            <m:t>𝑣</m:t>
                          </m:r>
                        </m:sub>
                      </m:sSub>
                      <m:r>
                        <a:rPr lang="cs-CZ" b="0" i="1" smtClean="0">
                          <a:latin typeface="Cambria Math" panose="02040503050406030204" pitchFamily="18" charset="0"/>
                        </a:rPr>
                        <m:t>=</m:t>
                      </m:r>
                      <m:r>
                        <a:rPr lang="cs-CZ" b="0" i="1" smtClean="0">
                          <a:latin typeface="Cambria Math" panose="02040503050406030204" pitchFamily="18" charset="0"/>
                        </a:rPr>
                        <m:t>𝑚</m:t>
                      </m:r>
                      <m:r>
                        <a:rPr lang="cs-CZ" b="0" i="1" smtClean="0">
                          <a:latin typeface="Cambria Math" panose="02040503050406030204" pitchFamily="18" charset="0"/>
                        </a:rPr>
                        <m:t> .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𝑙</m:t>
                          </m:r>
                        </m:e>
                        <m:sub>
                          <m:r>
                            <a:rPr lang="cs-CZ" b="0" i="1" smtClean="0">
                              <a:latin typeface="Cambria Math" panose="02040503050406030204" pitchFamily="18" charset="0"/>
                            </a:rPr>
                            <m:t>𝑣</m:t>
                          </m:r>
                        </m:sub>
                      </m:sSub>
                      <m:r>
                        <a:rPr lang="cs-CZ" b="0" i="1" smtClean="0">
                          <a:latin typeface="Cambria Math" panose="02040503050406030204" pitchFamily="18" charset="0"/>
                        </a:rPr>
                        <m:t>=10,0 . 2,26 . </m:t>
                      </m:r>
                      <m:sSup>
                        <m:sSupPr>
                          <m:ctrlPr>
                            <a:rPr lang="cs-CZ" b="0"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6</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J</m:t>
                      </m:r>
                      <m:r>
                        <a:rPr lang="cs-CZ" b="0" i="0" smtClean="0">
                          <a:latin typeface="Cambria Math" panose="02040503050406030204" pitchFamily="18" charset="0"/>
                        </a:rPr>
                        <m:t>=22,6 </m:t>
                      </m:r>
                      <m:r>
                        <m:rPr>
                          <m:sty m:val="p"/>
                        </m:rPr>
                        <a:rPr lang="cs-CZ" b="0" i="0" smtClean="0">
                          <a:latin typeface="Cambria Math" panose="02040503050406030204" pitchFamily="18" charset="0"/>
                        </a:rPr>
                        <m:t>MJ</m:t>
                      </m:r>
                    </m:oMath>
                  </m:oMathPara>
                </a14:m>
                <a:endParaRPr lang="cs-CZ" dirty="0"/>
              </a:p>
            </p:txBody>
          </p:sp>
        </mc:Choice>
        <mc:Fallback xmlns="">
          <p:sp>
            <p:nvSpPr>
              <p:cNvPr id="7" name="TextovéPole 6">
                <a:extLst>
                  <a:ext uri="{FF2B5EF4-FFF2-40B4-BE49-F238E27FC236}">
                    <a16:creationId xmlns:a16="http://schemas.microsoft.com/office/drawing/2014/main" id="{F404D453-89C1-4418-5007-AD4DC72AAC4E}"/>
                  </a:ext>
                </a:extLst>
              </p:cNvPr>
              <p:cNvSpPr txBox="1">
                <a:spLocks noRot="1" noChangeAspect="1" noMove="1" noResize="1" noEditPoints="1" noAdjustHandles="1" noChangeArrowheads="1" noChangeShapeType="1" noTextEdit="1"/>
              </p:cNvSpPr>
              <p:nvPr/>
            </p:nvSpPr>
            <p:spPr>
              <a:xfrm>
                <a:off x="644056" y="3089414"/>
                <a:ext cx="11012557" cy="769441"/>
              </a:xfrm>
              <a:prstGeom prst="rect">
                <a:avLst/>
              </a:prstGeom>
              <a:blipFill>
                <a:blip r:embed="rId4"/>
                <a:stretch>
                  <a:fillRect l="-498" t="-4762" b="-3968"/>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9E037F28-C060-DE90-F6A2-81C23BC6C1E0}"/>
                  </a:ext>
                </a:extLst>
              </p:cNvPr>
              <p:cNvSpPr txBox="1"/>
              <p:nvPr/>
            </p:nvSpPr>
            <p:spPr>
              <a:xfrm>
                <a:off x="644056" y="3858855"/>
                <a:ext cx="10980751" cy="769441"/>
              </a:xfrm>
              <a:prstGeom prst="rect">
                <a:avLst/>
              </a:prstGeom>
              <a:noFill/>
            </p:spPr>
            <p:txBody>
              <a:bodyPr wrap="square" rtlCol="0">
                <a:spAutoFit/>
              </a:bodyPr>
              <a:lstStyle/>
              <a:p>
                <a:r>
                  <a:rPr lang="cs-CZ" dirty="0"/>
                  <a:t>Celkové přijaté teplo je</a:t>
                </a:r>
              </a:p>
              <a:p>
                <a:endParaRPr lang="cs-CZ" sz="800"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𝑄</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𝑄</m:t>
                          </m:r>
                        </m:e>
                        <m:sub>
                          <m:r>
                            <a:rPr lang="cs-CZ" b="0" i="1" smtClean="0">
                              <a:latin typeface="Cambria Math" panose="02040503050406030204" pitchFamily="18" charset="0"/>
                            </a:rPr>
                            <m:t>1</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𝐿</m:t>
                          </m:r>
                        </m:e>
                        <m:sub>
                          <m:r>
                            <a:rPr lang="cs-CZ" b="0" i="1" smtClean="0">
                              <a:latin typeface="Cambria Math" panose="02040503050406030204" pitchFamily="18" charset="0"/>
                            </a:rPr>
                            <m:t>𝑣</m:t>
                          </m:r>
                        </m:sub>
                      </m:sSub>
                      <m:r>
                        <a:rPr lang="cs-CZ" b="0" i="1" smtClean="0">
                          <a:latin typeface="Cambria Math" panose="02040503050406030204" pitchFamily="18" charset="0"/>
                          <a:ea typeface="Cambria Math" panose="02040503050406030204" pitchFamily="18" charset="0"/>
                        </a:rPr>
                        <m:t>≈3,34 </m:t>
                      </m:r>
                      <m:r>
                        <m:rPr>
                          <m:sty m:val="p"/>
                        </m:rPr>
                        <a:rPr lang="cs-CZ" b="0" i="0" smtClean="0">
                          <a:latin typeface="Cambria Math" panose="02040503050406030204" pitchFamily="18" charset="0"/>
                          <a:ea typeface="Cambria Math" panose="02040503050406030204" pitchFamily="18" charset="0"/>
                        </a:rPr>
                        <m:t>MJ</m:t>
                      </m:r>
                      <m:r>
                        <a:rPr lang="cs-CZ" b="0" i="0" smtClean="0">
                          <a:latin typeface="Cambria Math" panose="02040503050406030204" pitchFamily="18" charset="0"/>
                          <a:ea typeface="Cambria Math" panose="02040503050406030204" pitchFamily="18" charset="0"/>
                        </a:rPr>
                        <m:t>+22,6 </m:t>
                      </m:r>
                      <m:r>
                        <m:rPr>
                          <m:sty m:val="p"/>
                        </m:rPr>
                        <a:rPr lang="cs-CZ" b="0" i="0" smtClean="0">
                          <a:latin typeface="Cambria Math" panose="02040503050406030204" pitchFamily="18" charset="0"/>
                          <a:ea typeface="Cambria Math" panose="02040503050406030204" pitchFamily="18" charset="0"/>
                        </a:rPr>
                        <m:t>MJ</m:t>
                      </m:r>
                      <m:r>
                        <a:rPr lang="cs-CZ" b="0" i="1" smtClean="0">
                          <a:latin typeface="Cambria Math" panose="02040503050406030204" pitchFamily="18" charset="0"/>
                          <a:ea typeface="Cambria Math" panose="02040503050406030204" pitchFamily="18" charset="0"/>
                        </a:rPr>
                        <m:t>≈26 </m:t>
                      </m:r>
                      <m:r>
                        <m:rPr>
                          <m:sty m:val="p"/>
                        </m:rPr>
                        <a:rPr lang="cs-CZ" b="0" i="0" smtClean="0">
                          <a:latin typeface="Cambria Math" panose="02040503050406030204" pitchFamily="18" charset="0"/>
                          <a:ea typeface="Cambria Math" panose="02040503050406030204" pitchFamily="18" charset="0"/>
                        </a:rPr>
                        <m:t>MJ</m:t>
                      </m:r>
                    </m:oMath>
                  </m:oMathPara>
                </a14:m>
                <a:endParaRPr lang="cs-CZ" dirty="0"/>
              </a:p>
            </p:txBody>
          </p:sp>
        </mc:Choice>
        <mc:Fallback xmlns="">
          <p:sp>
            <p:nvSpPr>
              <p:cNvPr id="8" name="TextovéPole 7">
                <a:extLst>
                  <a:ext uri="{FF2B5EF4-FFF2-40B4-BE49-F238E27FC236}">
                    <a16:creationId xmlns:a16="http://schemas.microsoft.com/office/drawing/2014/main" id="{9E037F28-C060-DE90-F6A2-81C23BC6C1E0}"/>
                  </a:ext>
                </a:extLst>
              </p:cNvPr>
              <p:cNvSpPr txBox="1">
                <a:spLocks noRot="1" noChangeAspect="1" noMove="1" noResize="1" noEditPoints="1" noAdjustHandles="1" noChangeArrowheads="1" noChangeShapeType="1" noTextEdit="1"/>
              </p:cNvSpPr>
              <p:nvPr/>
            </p:nvSpPr>
            <p:spPr>
              <a:xfrm>
                <a:off x="644056" y="3858855"/>
                <a:ext cx="10980751" cy="769441"/>
              </a:xfrm>
              <a:prstGeom prst="rect">
                <a:avLst/>
              </a:prstGeom>
              <a:blipFill>
                <a:blip r:embed="rId5"/>
                <a:stretch>
                  <a:fillRect l="-500" t="-3968" b="-4762"/>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9" name="TextovéPole 8">
                <a:extLst>
                  <a:ext uri="{FF2B5EF4-FFF2-40B4-BE49-F238E27FC236}">
                    <a16:creationId xmlns:a16="http://schemas.microsoft.com/office/drawing/2014/main" id="{4BBC60B7-C5FD-8782-2A62-75B8F5FFB0FA}"/>
                  </a:ext>
                </a:extLst>
              </p:cNvPr>
              <p:cNvSpPr txBox="1"/>
              <p:nvPr/>
            </p:nvSpPr>
            <p:spPr>
              <a:xfrm>
                <a:off x="644056" y="4628296"/>
                <a:ext cx="10956898" cy="1054071"/>
              </a:xfrm>
              <a:prstGeom prst="rect">
                <a:avLst/>
              </a:prstGeom>
              <a:noFill/>
            </p:spPr>
            <p:txBody>
              <a:bodyPr wrap="square" rtlCol="0">
                <a:spAutoFit/>
              </a:bodyPr>
              <a:lstStyle/>
              <a:p>
                <a:r>
                  <a:rPr lang="cs-CZ" dirty="0"/>
                  <a:t>Na přeměnu skupenství z celkového dodaného tepla připadá</a:t>
                </a:r>
              </a:p>
              <a:p>
                <a:endParaRPr lang="cs-CZ" sz="800"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𝑥</m:t>
                      </m:r>
                      <m:r>
                        <a:rPr lang="cs-CZ" b="0" i="1" smtClean="0">
                          <a:latin typeface="Cambria Math" panose="02040503050406030204" pitchFamily="18" charset="0"/>
                        </a:rPr>
                        <m:t>=</m:t>
                      </m:r>
                      <m:f>
                        <m:fPr>
                          <m:ctrlPr>
                            <a:rPr lang="cs-CZ" b="0" i="1" smtClean="0">
                              <a:latin typeface="Cambria Math" panose="02040503050406030204" pitchFamily="18" charset="0"/>
                            </a:rPr>
                          </m:ctrlPr>
                        </m:fPr>
                        <m:num>
                          <m:sSub>
                            <m:sSubPr>
                              <m:ctrlPr>
                                <a:rPr lang="cs-CZ" b="0" i="1" smtClean="0">
                                  <a:latin typeface="Cambria Math" panose="02040503050406030204" pitchFamily="18" charset="0"/>
                                </a:rPr>
                              </m:ctrlPr>
                            </m:sSubPr>
                            <m:e>
                              <m:r>
                                <a:rPr lang="cs-CZ" b="0" i="1" smtClean="0">
                                  <a:latin typeface="Cambria Math" panose="02040503050406030204" pitchFamily="18" charset="0"/>
                                </a:rPr>
                                <m:t>𝐿</m:t>
                              </m:r>
                            </m:e>
                            <m:sub>
                              <m:r>
                                <a:rPr lang="cs-CZ" b="0" i="1" smtClean="0">
                                  <a:latin typeface="Cambria Math" panose="02040503050406030204" pitchFamily="18" charset="0"/>
                                </a:rPr>
                                <m:t>𝑣</m:t>
                              </m:r>
                            </m:sub>
                          </m:sSub>
                        </m:num>
                        <m:den>
                          <m:r>
                            <a:rPr lang="cs-CZ" b="0" i="1" smtClean="0">
                              <a:latin typeface="Cambria Math" panose="02040503050406030204" pitchFamily="18" charset="0"/>
                            </a:rPr>
                            <m:t>𝑄</m:t>
                          </m:r>
                        </m:den>
                      </m:f>
                      <m:r>
                        <a:rPr lang="cs-CZ" b="0" i="1"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∙100%=</m:t>
                      </m:r>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22,6</m:t>
                          </m:r>
                        </m:num>
                        <m:den>
                          <m:r>
                            <a:rPr lang="cs-CZ" b="0" i="1" smtClean="0">
                              <a:latin typeface="Cambria Math" panose="02040503050406030204" pitchFamily="18" charset="0"/>
                              <a:ea typeface="Cambria Math" panose="02040503050406030204" pitchFamily="18" charset="0"/>
                            </a:rPr>
                            <m:t>26</m:t>
                          </m:r>
                        </m:den>
                      </m:f>
                      <m:r>
                        <a:rPr lang="cs-CZ" b="0" i="1" smtClean="0">
                          <a:latin typeface="Cambria Math" panose="02040503050406030204" pitchFamily="18" charset="0"/>
                          <a:ea typeface="Cambria Math" panose="02040503050406030204" pitchFamily="18" charset="0"/>
                        </a:rPr>
                        <m:t> ∙100%≈87%</m:t>
                      </m:r>
                    </m:oMath>
                  </m:oMathPara>
                </a14:m>
                <a:endParaRPr lang="cs-CZ" dirty="0"/>
              </a:p>
            </p:txBody>
          </p:sp>
        </mc:Choice>
        <mc:Fallback xmlns="">
          <p:sp>
            <p:nvSpPr>
              <p:cNvPr id="9" name="TextovéPole 8">
                <a:extLst>
                  <a:ext uri="{FF2B5EF4-FFF2-40B4-BE49-F238E27FC236}">
                    <a16:creationId xmlns:a16="http://schemas.microsoft.com/office/drawing/2014/main" id="{4BBC60B7-C5FD-8782-2A62-75B8F5FFB0FA}"/>
                  </a:ext>
                </a:extLst>
              </p:cNvPr>
              <p:cNvSpPr txBox="1">
                <a:spLocks noRot="1" noChangeAspect="1" noMove="1" noResize="1" noEditPoints="1" noAdjustHandles="1" noChangeArrowheads="1" noChangeShapeType="1" noTextEdit="1"/>
              </p:cNvSpPr>
              <p:nvPr/>
            </p:nvSpPr>
            <p:spPr>
              <a:xfrm>
                <a:off x="644056" y="4628296"/>
                <a:ext cx="10956898" cy="1054071"/>
              </a:xfrm>
              <a:prstGeom prst="rect">
                <a:avLst/>
              </a:prstGeom>
              <a:blipFill>
                <a:blip r:embed="rId6"/>
                <a:stretch>
                  <a:fillRect l="-501" t="-2890"/>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0" name="TextovéPole 9">
                <a:extLst>
                  <a:ext uri="{FF2B5EF4-FFF2-40B4-BE49-F238E27FC236}">
                    <a16:creationId xmlns:a16="http://schemas.microsoft.com/office/drawing/2014/main" id="{7B6FBEB6-47D9-73D2-0189-AE651DAEDFFA}"/>
                  </a:ext>
                </a:extLst>
              </p:cNvPr>
              <p:cNvSpPr txBox="1"/>
              <p:nvPr/>
            </p:nvSpPr>
            <p:spPr>
              <a:xfrm>
                <a:off x="1941444" y="5883965"/>
                <a:ext cx="8309113" cy="369332"/>
              </a:xfrm>
              <a:prstGeom prst="rect">
                <a:avLst/>
              </a:prstGeom>
              <a:noFill/>
            </p:spPr>
            <p:txBody>
              <a:bodyPr wrap="square" rtlCol="0">
                <a:spAutoFit/>
              </a:bodyPr>
              <a:lstStyle/>
              <a:p>
                <a:r>
                  <a:rPr lang="cs-CZ" b="1" dirty="0"/>
                  <a:t>Celkové přijaté teplo je přibližně 26 MJ a z toho na přeměnu skupenství připadá 87 </a:t>
                </a:r>
                <a14:m>
                  <m:oMath xmlns:m="http://schemas.openxmlformats.org/officeDocument/2006/math">
                    <m:r>
                      <a:rPr lang="cs-CZ" b="1" i="1">
                        <a:latin typeface="Cambria Math" panose="02040503050406030204" pitchFamily="18" charset="0"/>
                        <a:ea typeface="Cambria Math" panose="02040503050406030204" pitchFamily="18" charset="0"/>
                      </a:rPr>
                      <m:t>%</m:t>
                    </m:r>
                  </m:oMath>
                </a14:m>
                <a:r>
                  <a:rPr lang="cs-CZ" b="1" dirty="0"/>
                  <a:t>. </a:t>
                </a:r>
              </a:p>
            </p:txBody>
          </p:sp>
        </mc:Choice>
        <mc:Fallback xmlns="">
          <p:sp>
            <p:nvSpPr>
              <p:cNvPr id="10" name="TextovéPole 9">
                <a:extLst>
                  <a:ext uri="{FF2B5EF4-FFF2-40B4-BE49-F238E27FC236}">
                    <a16:creationId xmlns:a16="http://schemas.microsoft.com/office/drawing/2014/main" id="{7B6FBEB6-47D9-73D2-0189-AE651DAEDFFA}"/>
                  </a:ext>
                </a:extLst>
              </p:cNvPr>
              <p:cNvSpPr txBox="1">
                <a:spLocks noRot="1" noChangeAspect="1" noMove="1" noResize="1" noEditPoints="1" noAdjustHandles="1" noChangeArrowheads="1" noChangeShapeType="1" noTextEdit="1"/>
              </p:cNvSpPr>
              <p:nvPr/>
            </p:nvSpPr>
            <p:spPr>
              <a:xfrm>
                <a:off x="1941444" y="5883965"/>
                <a:ext cx="8309113" cy="369332"/>
              </a:xfrm>
              <a:prstGeom prst="rect">
                <a:avLst/>
              </a:prstGeom>
              <a:blipFill>
                <a:blip r:embed="rId7"/>
                <a:stretch>
                  <a:fillRect l="-587" t="-8197" r="-953" b="-24590"/>
                </a:stretch>
              </a:blipFill>
            </p:spPr>
            <p:txBody>
              <a:bodyPr/>
              <a:lstStyle/>
              <a:p>
                <a:r>
                  <a:rPr lang="cs-CZ">
                    <a:noFill/>
                  </a:rPr>
                  <a:t> </a:t>
                </a:r>
              </a:p>
            </p:txBody>
          </p:sp>
        </mc:Fallback>
      </mc:AlternateContent>
      <p:sp>
        <p:nvSpPr>
          <p:cNvPr id="4" name="Zástupný symbol pro číslo snímku 3">
            <a:extLst>
              <a:ext uri="{FF2B5EF4-FFF2-40B4-BE49-F238E27FC236}">
                <a16:creationId xmlns:a16="http://schemas.microsoft.com/office/drawing/2014/main" id="{269569AE-7A18-F1E5-9A48-C1036C97DEF4}"/>
              </a:ext>
            </a:extLst>
          </p:cNvPr>
          <p:cNvSpPr>
            <a:spLocks noGrp="1"/>
          </p:cNvSpPr>
          <p:nvPr>
            <p:ph type="sldNum" sz="quarter" idx="12"/>
          </p:nvPr>
        </p:nvSpPr>
        <p:spPr/>
        <p:txBody>
          <a:bodyPr/>
          <a:lstStyle/>
          <a:p>
            <a:fld id="{16F34EB4-3ED8-4C6F-8F20-E8879CC86920}" type="slidenum">
              <a:rPr lang="cs-CZ" smtClean="0"/>
              <a:t>12</a:t>
            </a:fld>
            <a:endParaRPr lang="cs-CZ"/>
          </a:p>
        </p:txBody>
      </p:sp>
    </p:spTree>
    <p:extLst>
      <p:ext uri="{BB962C8B-B14F-4D97-AF65-F5344CB8AC3E}">
        <p14:creationId xmlns:p14="http://schemas.microsoft.com/office/powerpoint/2010/main" val="36312686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F376C00-9F05-E047-9B5A-189703875EC6}"/>
              </a:ext>
            </a:extLst>
          </p:cNvPr>
          <p:cNvSpPr txBox="1">
            <a:spLocks/>
          </p:cNvSpPr>
          <p:nvPr/>
        </p:nvSpPr>
        <p:spPr>
          <a:xfrm>
            <a:off x="437322" y="452699"/>
            <a:ext cx="3753016" cy="314144"/>
          </a:xfrm>
          <a:prstGeom prst="rect">
            <a:avLst/>
          </a:prstGeom>
        </p:spPr>
        <p:txBody>
          <a:bodyPr>
            <a:normAutofit fontScale="9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s-CZ" sz="2000" b="1" dirty="0"/>
              <a:t>Vypařování z hlediska molekulové fyziky</a:t>
            </a:r>
          </a:p>
        </p:txBody>
      </p:sp>
      <p:pic>
        <p:nvPicPr>
          <p:cNvPr id="4" name="Obrázek 3">
            <a:extLst>
              <a:ext uri="{FF2B5EF4-FFF2-40B4-BE49-F238E27FC236}">
                <a16:creationId xmlns:a16="http://schemas.microsoft.com/office/drawing/2014/main" id="{FAF3F204-403E-A2AD-487B-4982AF81B0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7322" y="932421"/>
            <a:ext cx="2337683" cy="3323993"/>
          </a:xfrm>
          <a:prstGeom prst="rect">
            <a:avLst/>
          </a:prstGeom>
        </p:spPr>
      </p:pic>
      <p:sp>
        <p:nvSpPr>
          <p:cNvPr id="5" name="TextovéPole 4">
            <a:extLst>
              <a:ext uri="{FF2B5EF4-FFF2-40B4-BE49-F238E27FC236}">
                <a16:creationId xmlns:a16="http://schemas.microsoft.com/office/drawing/2014/main" id="{BF09561A-F0BA-9E89-3489-B022EE6A0084}"/>
              </a:ext>
            </a:extLst>
          </p:cNvPr>
          <p:cNvSpPr txBox="1"/>
          <p:nvPr/>
        </p:nvSpPr>
        <p:spPr>
          <a:xfrm>
            <a:off x="3148716" y="760054"/>
            <a:ext cx="8682824" cy="3939540"/>
          </a:xfrm>
          <a:prstGeom prst="rect">
            <a:avLst/>
          </a:prstGeom>
          <a:noFill/>
        </p:spPr>
        <p:txBody>
          <a:bodyPr wrap="square" rtlCol="0">
            <a:spAutoFit/>
          </a:bodyPr>
          <a:lstStyle/>
          <a:p>
            <a:r>
              <a:rPr lang="cs-CZ" dirty="0"/>
              <a:t>Molekuly kapaliny vykonávají tepelný pohyb. Mají-li některé z nich na povrchu kapaliny takovou energii, že jsou schopny překonat síly, které je poutají k ostatním molekulám, pak tyto molekuly uniknou do prostoru nad kapalinou a vytvoří plynné skupenství zvané </a:t>
            </a:r>
            <a:r>
              <a:rPr lang="cs-CZ" b="1" dirty="0"/>
              <a:t>pára</a:t>
            </a:r>
            <a:r>
              <a:rPr lang="cs-CZ" dirty="0"/>
              <a:t>. Je-li nad povrchem kapaliny vzduch, vzniklá pára s ním difunduje.</a:t>
            </a:r>
          </a:p>
          <a:p>
            <a:endParaRPr lang="cs-CZ" sz="800" dirty="0"/>
          </a:p>
          <a:p>
            <a:r>
              <a:rPr lang="cs-CZ" dirty="0"/>
              <a:t>Některé molekuly páry se v důsledku tepelného pohybu znovu vracejí do kapaliny. Při vypařování v otevřené nádobě je počet těchto molekul vždy menší než počet molekul, které za stejnou dobu opouštějí kapalinu. </a:t>
            </a:r>
            <a:r>
              <a:rPr lang="cs-CZ" b="1" dirty="0"/>
              <a:t>Kapaliny ubývá, zvětšuje se hmotnost páry.</a:t>
            </a:r>
          </a:p>
          <a:p>
            <a:endParaRPr lang="cs-CZ" sz="800" b="1" dirty="0"/>
          </a:p>
          <a:p>
            <a:r>
              <a:rPr lang="cs-CZ" dirty="0"/>
              <a:t>Podle kinetické teorie se z kapaliny vypařují ty molekuly, jejichž energie je dostatečná </a:t>
            </a:r>
          </a:p>
          <a:p>
            <a:r>
              <a:rPr lang="cs-CZ" dirty="0"/>
              <a:t>k překonání kohezních sil *), a jejichž pohyb směřuje k volnému povrchu kapaliny, takže projdou povrchovou vrstvou a opustí kapalinu. Kapalinu tedy opouštějí molekuly s největší energií. Pokud je těchto molekul větší množství, vede to ke snížení střední energie zbývajících molekul kapaliny. To se při adiabatickém **) vypařování projeví snížením teploty kapaliny. Při rovnováze mezi párou a kapalinou se pára nazývá nasycená.</a:t>
            </a:r>
          </a:p>
        </p:txBody>
      </p:sp>
      <p:sp>
        <p:nvSpPr>
          <p:cNvPr id="7" name="TextovéPole 6">
            <a:extLst>
              <a:ext uri="{FF2B5EF4-FFF2-40B4-BE49-F238E27FC236}">
                <a16:creationId xmlns:a16="http://schemas.microsoft.com/office/drawing/2014/main" id="{4948F5DF-8A3B-52BD-FEF7-6C0B7586A0DD}"/>
              </a:ext>
            </a:extLst>
          </p:cNvPr>
          <p:cNvSpPr txBox="1"/>
          <p:nvPr/>
        </p:nvSpPr>
        <p:spPr>
          <a:xfrm>
            <a:off x="437322" y="5925579"/>
            <a:ext cx="11457829" cy="646331"/>
          </a:xfrm>
          <a:prstGeom prst="rect">
            <a:avLst/>
          </a:prstGeom>
          <a:noFill/>
        </p:spPr>
        <p:txBody>
          <a:bodyPr wrap="square">
            <a:spAutoFit/>
          </a:bodyPr>
          <a:lstStyle/>
          <a:p>
            <a:r>
              <a:rPr lang="cs-CZ" b="1" dirty="0"/>
              <a:t>**) Adiabatický děj </a:t>
            </a:r>
            <a:r>
              <a:rPr lang="cs-CZ" dirty="0"/>
              <a:t>je termodynamický děj, při kterém nedochází k tepelné výměně mezi soustavou a okolím. Děj probíhá při dokonalé tepelné izolaci, takže soustava žádné teplo nepřijímá ani nevydává.</a:t>
            </a:r>
          </a:p>
        </p:txBody>
      </p:sp>
      <p:cxnSp>
        <p:nvCxnSpPr>
          <p:cNvPr id="9" name="Přímá spojnice 8">
            <a:extLst>
              <a:ext uri="{FF2B5EF4-FFF2-40B4-BE49-F238E27FC236}">
                <a16:creationId xmlns:a16="http://schemas.microsoft.com/office/drawing/2014/main" id="{3CE909AD-9D51-F81B-4496-A6DB4CDF3995}"/>
              </a:ext>
            </a:extLst>
          </p:cNvPr>
          <p:cNvCxnSpPr/>
          <p:nvPr/>
        </p:nvCxnSpPr>
        <p:spPr>
          <a:xfrm>
            <a:off x="500932" y="4715501"/>
            <a:ext cx="11394219" cy="0"/>
          </a:xfrm>
          <a:prstGeom prst="line">
            <a:avLst/>
          </a:prstGeom>
        </p:spPr>
        <p:style>
          <a:lnRef idx="1">
            <a:schemeClr val="dk1"/>
          </a:lnRef>
          <a:fillRef idx="0">
            <a:schemeClr val="dk1"/>
          </a:fillRef>
          <a:effectRef idx="0">
            <a:schemeClr val="dk1"/>
          </a:effectRef>
          <a:fontRef idx="minor">
            <a:schemeClr val="tx1"/>
          </a:fontRef>
        </p:style>
      </p:cxnSp>
      <p:sp>
        <p:nvSpPr>
          <p:cNvPr id="11" name="TextovéPole 10">
            <a:extLst>
              <a:ext uri="{FF2B5EF4-FFF2-40B4-BE49-F238E27FC236}">
                <a16:creationId xmlns:a16="http://schemas.microsoft.com/office/drawing/2014/main" id="{AAEC5612-5495-87A1-5187-3D3416911A51}"/>
              </a:ext>
            </a:extLst>
          </p:cNvPr>
          <p:cNvSpPr txBox="1"/>
          <p:nvPr/>
        </p:nvSpPr>
        <p:spPr>
          <a:xfrm>
            <a:off x="437322" y="4858875"/>
            <a:ext cx="11486984" cy="923330"/>
          </a:xfrm>
          <a:prstGeom prst="rect">
            <a:avLst/>
          </a:prstGeom>
          <a:noFill/>
        </p:spPr>
        <p:txBody>
          <a:bodyPr wrap="square">
            <a:spAutoFit/>
          </a:bodyPr>
          <a:lstStyle/>
          <a:p>
            <a:r>
              <a:rPr lang="cs-CZ" dirty="0"/>
              <a:t>*) Povrchové napětí a kapilární jevy (krajový úhel, kapilární elevace a deprese) lze považovat za důsledek vzájemného působení přitažlivých sil, které působí mezi molekulami, tzv. </a:t>
            </a:r>
            <a:r>
              <a:rPr lang="cs-CZ" b="1" dirty="0"/>
              <a:t>kohezních (soudržných) </a:t>
            </a:r>
            <a:r>
              <a:rPr lang="cs-CZ" dirty="0"/>
              <a:t>sil. Někdy bývají také nazývány molekulárními silami. Hovoří se také o kohezi neboli soudržnosti materiálu. </a:t>
            </a:r>
          </a:p>
        </p:txBody>
      </p:sp>
      <p:sp>
        <p:nvSpPr>
          <p:cNvPr id="3" name="Zástupný symbol pro číslo snímku 2">
            <a:extLst>
              <a:ext uri="{FF2B5EF4-FFF2-40B4-BE49-F238E27FC236}">
                <a16:creationId xmlns:a16="http://schemas.microsoft.com/office/drawing/2014/main" id="{08D831AC-F6B3-283E-DD67-C48B59A49376}"/>
              </a:ext>
            </a:extLst>
          </p:cNvPr>
          <p:cNvSpPr>
            <a:spLocks noGrp="1"/>
          </p:cNvSpPr>
          <p:nvPr>
            <p:ph type="sldNum" sz="quarter" idx="12"/>
          </p:nvPr>
        </p:nvSpPr>
        <p:spPr/>
        <p:txBody>
          <a:bodyPr/>
          <a:lstStyle/>
          <a:p>
            <a:fld id="{16F34EB4-3ED8-4C6F-8F20-E8879CC86920}" type="slidenum">
              <a:rPr lang="cs-CZ" smtClean="0"/>
              <a:t>13</a:t>
            </a:fld>
            <a:endParaRPr lang="cs-CZ"/>
          </a:p>
        </p:txBody>
      </p:sp>
    </p:spTree>
    <p:extLst>
      <p:ext uri="{BB962C8B-B14F-4D97-AF65-F5344CB8AC3E}">
        <p14:creationId xmlns:p14="http://schemas.microsoft.com/office/powerpoint/2010/main" val="23473746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57CF4BC-3E70-B09B-FF09-1B39F3D1EBFA}"/>
              </a:ext>
            </a:extLst>
          </p:cNvPr>
          <p:cNvSpPr txBox="1">
            <a:spLocks/>
          </p:cNvSpPr>
          <p:nvPr/>
        </p:nvSpPr>
        <p:spPr>
          <a:xfrm>
            <a:off x="437322" y="452699"/>
            <a:ext cx="2369488" cy="314144"/>
          </a:xfrm>
          <a:prstGeom prst="rect">
            <a:avLst/>
          </a:prstGeom>
        </p:spPr>
        <p:txBody>
          <a:bodyPr>
            <a:normAutofit fontScale="9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s-CZ" sz="2000" b="1" dirty="0"/>
              <a:t>Kapalnění (kondenzace)</a:t>
            </a:r>
          </a:p>
        </p:txBody>
      </p:sp>
      <p:sp>
        <p:nvSpPr>
          <p:cNvPr id="3" name="TextovéPole 2">
            <a:extLst>
              <a:ext uri="{FF2B5EF4-FFF2-40B4-BE49-F238E27FC236}">
                <a16:creationId xmlns:a16="http://schemas.microsoft.com/office/drawing/2014/main" id="{898CEFBA-610B-3E4B-75D5-F6B02974B360}"/>
              </a:ext>
            </a:extLst>
          </p:cNvPr>
          <p:cNvSpPr txBox="1"/>
          <p:nvPr/>
        </p:nvSpPr>
        <p:spPr>
          <a:xfrm>
            <a:off x="437322" y="774795"/>
            <a:ext cx="11195437" cy="3970318"/>
          </a:xfrm>
          <a:prstGeom prst="rect">
            <a:avLst/>
          </a:prstGeom>
          <a:noFill/>
        </p:spPr>
        <p:txBody>
          <a:bodyPr wrap="square" rtlCol="0">
            <a:spAutoFit/>
          </a:bodyPr>
          <a:lstStyle/>
          <a:p>
            <a:r>
              <a:rPr lang="cs-CZ" dirty="0"/>
              <a:t>Kapalnění neboli kondenzace je obrácený děj k vypařování, při kterém se pára v důsledku zmenšování svého objemu nebo snížením teploty mění v kapalinu. Při tomto ději se uvolňuje </a:t>
            </a:r>
            <a:r>
              <a:rPr lang="cs-CZ" b="1" dirty="0"/>
              <a:t>skupenské teplo kondenzační</a:t>
            </a:r>
            <a:r>
              <a:rPr lang="cs-CZ" dirty="0"/>
              <a:t>.</a:t>
            </a:r>
          </a:p>
          <a:p>
            <a:endParaRPr lang="cs-CZ" dirty="0"/>
          </a:p>
          <a:p>
            <a:r>
              <a:rPr lang="cs-CZ" b="1" dirty="0"/>
              <a:t>Měrné skupenské teplo kondenzační </a:t>
            </a:r>
            <a:r>
              <a:rPr lang="cs-CZ" dirty="0"/>
              <a:t>je rovno měrnému skupenskému teplu vypařování téže látky při stejné teplotě.</a:t>
            </a:r>
          </a:p>
          <a:p>
            <a:endParaRPr lang="cs-CZ" dirty="0"/>
          </a:p>
          <a:p>
            <a:r>
              <a:rPr lang="cs-CZ" dirty="0"/>
              <a:t>Kapalnění může nastat na povrchu kapaliny, na povrchu pevné látka nebo ve volném prostoru. Při tomto ději dochází ke spojování molekul páry v drobné kapičky, které pak postupně rostou.</a:t>
            </a:r>
          </a:p>
          <a:p>
            <a:endParaRPr lang="cs-CZ" dirty="0"/>
          </a:p>
          <a:p>
            <a:r>
              <a:rPr lang="cs-CZ" dirty="0"/>
              <a:t>Například, podržíme-li chladný předmět nad vařící se vodou, předmět se velmi rychle orosí – pokryje se drobnými kapičkami vody.</a:t>
            </a:r>
          </a:p>
          <a:p>
            <a:endParaRPr lang="cs-CZ" dirty="0"/>
          </a:p>
          <a:p>
            <a:r>
              <a:rPr lang="cs-CZ" dirty="0"/>
              <a:t>Vytváření kapek usnadňují tzv. </a:t>
            </a:r>
            <a:r>
              <a:rPr lang="cs-CZ" b="1" dirty="0"/>
              <a:t>kondenzační jádra</a:t>
            </a:r>
            <a:r>
              <a:rPr lang="cs-CZ" dirty="0"/>
              <a:t>.</a:t>
            </a:r>
          </a:p>
          <a:p>
            <a:r>
              <a:rPr lang="cs-CZ" dirty="0"/>
              <a:t>Kondenzační jádra mohou tvořit drobná zrnka prachu, saze a jiné nečistoty rozptýlené v atmosféře. Kondenzační jádra mají velký význam při kondenzaci vodní páry v atmosféře a jsou nutnou podmínkou pro koloběh vody v přírodě.</a:t>
            </a:r>
          </a:p>
        </p:txBody>
      </p:sp>
      <p:pic>
        <p:nvPicPr>
          <p:cNvPr id="5" name="Obrázek 4">
            <a:extLst>
              <a:ext uri="{FF2B5EF4-FFF2-40B4-BE49-F238E27FC236}">
                <a16:creationId xmlns:a16="http://schemas.microsoft.com/office/drawing/2014/main" id="{3814F532-DFB5-BDFE-BFA0-4D4FB835D3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91000" y="4822135"/>
            <a:ext cx="3810000" cy="1905000"/>
          </a:xfrm>
          <a:prstGeom prst="rect">
            <a:avLst/>
          </a:prstGeom>
        </p:spPr>
      </p:pic>
      <p:sp>
        <p:nvSpPr>
          <p:cNvPr id="4" name="Zástupný symbol pro číslo snímku 3">
            <a:extLst>
              <a:ext uri="{FF2B5EF4-FFF2-40B4-BE49-F238E27FC236}">
                <a16:creationId xmlns:a16="http://schemas.microsoft.com/office/drawing/2014/main" id="{4D1D9C04-92A9-F81C-641B-8F3A9A33DE02}"/>
              </a:ext>
            </a:extLst>
          </p:cNvPr>
          <p:cNvSpPr>
            <a:spLocks noGrp="1"/>
          </p:cNvSpPr>
          <p:nvPr>
            <p:ph type="sldNum" sz="quarter" idx="12"/>
          </p:nvPr>
        </p:nvSpPr>
        <p:spPr/>
        <p:txBody>
          <a:bodyPr/>
          <a:lstStyle/>
          <a:p>
            <a:fld id="{16F34EB4-3ED8-4C6F-8F20-E8879CC86920}" type="slidenum">
              <a:rPr lang="cs-CZ" smtClean="0"/>
              <a:t>14</a:t>
            </a:fld>
            <a:endParaRPr lang="cs-CZ"/>
          </a:p>
        </p:txBody>
      </p:sp>
    </p:spTree>
    <p:extLst>
      <p:ext uri="{BB962C8B-B14F-4D97-AF65-F5344CB8AC3E}">
        <p14:creationId xmlns:p14="http://schemas.microsoft.com/office/powerpoint/2010/main" val="2812985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1C631B1-41FB-A32C-3993-D7AECC35AF57}"/>
              </a:ext>
            </a:extLst>
          </p:cNvPr>
          <p:cNvSpPr txBox="1">
            <a:spLocks/>
          </p:cNvSpPr>
          <p:nvPr/>
        </p:nvSpPr>
        <p:spPr>
          <a:xfrm>
            <a:off x="437322" y="452699"/>
            <a:ext cx="1176793" cy="314144"/>
          </a:xfrm>
          <a:prstGeom prst="rect">
            <a:avLst/>
          </a:prstGeom>
        </p:spPr>
        <p:txBody>
          <a:bodyPr>
            <a:normAutofit fontScale="9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s-CZ" sz="2000" b="1" dirty="0"/>
              <a:t>Sytá pára</a:t>
            </a:r>
          </a:p>
        </p:txBody>
      </p:sp>
      <p:pic>
        <p:nvPicPr>
          <p:cNvPr id="5" name="Obrázek 4">
            <a:extLst>
              <a:ext uri="{FF2B5EF4-FFF2-40B4-BE49-F238E27FC236}">
                <a16:creationId xmlns:a16="http://schemas.microsoft.com/office/drawing/2014/main" id="{9EC2B461-EADE-FA11-8C89-B3AD83E163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53" y="766843"/>
            <a:ext cx="5196450" cy="2959012"/>
          </a:xfrm>
          <a:prstGeom prst="rect">
            <a:avLst/>
          </a:prstGeom>
        </p:spPr>
      </p:pic>
      <p:sp>
        <p:nvSpPr>
          <p:cNvPr id="6" name="TextovéPole 5">
            <a:extLst>
              <a:ext uri="{FF2B5EF4-FFF2-40B4-BE49-F238E27FC236}">
                <a16:creationId xmlns:a16="http://schemas.microsoft.com/office/drawing/2014/main" id="{CE691010-2DDF-D150-F99C-494BFB686F09}"/>
              </a:ext>
            </a:extLst>
          </p:cNvPr>
          <p:cNvSpPr txBox="1"/>
          <p:nvPr/>
        </p:nvSpPr>
        <p:spPr>
          <a:xfrm>
            <a:off x="5621572" y="503925"/>
            <a:ext cx="6133106" cy="3539430"/>
          </a:xfrm>
          <a:prstGeom prst="rect">
            <a:avLst/>
          </a:prstGeom>
          <a:noFill/>
        </p:spPr>
        <p:txBody>
          <a:bodyPr wrap="square" rtlCol="0">
            <a:spAutoFit/>
          </a:bodyPr>
          <a:lstStyle/>
          <a:p>
            <a:r>
              <a:rPr lang="cs-CZ" dirty="0"/>
              <a:t>Začne-li se kapalina vypařovat v uzavřené nádobě, je na počátku tohoto děje počet molekul opouštějící povrch kapaliny větší než počet molekul , které se za stejnou dobu vracejí zpět do kapaliny – viz obrázek a).</a:t>
            </a:r>
          </a:p>
          <a:p>
            <a:r>
              <a:rPr lang="cs-CZ" dirty="0"/>
              <a:t>Objem kapaliny se zmenšuje a současně se zvětšuje hustota a tlak páry nad kapalinou. Po určité době se počty molekul vracejících se do kapaliny a počty molekul kapalinu opouštějících vyrovnají – viz obrázek b).</a:t>
            </a:r>
          </a:p>
          <a:p>
            <a:endParaRPr lang="cs-CZ" sz="800" dirty="0"/>
          </a:p>
          <a:p>
            <a:r>
              <a:rPr lang="cs-CZ" dirty="0"/>
              <a:t>Od tohoto okamžiku se objemy kapaliny a páry nemění a konstantní zůstává i tlak a teplota soustavy. </a:t>
            </a:r>
          </a:p>
          <a:p>
            <a:r>
              <a:rPr lang="cs-CZ" dirty="0"/>
              <a:t>Nemění-li se vnější podmínky, je soustava kapaliny a její pára v rovnovážném stavu.</a:t>
            </a:r>
          </a:p>
        </p:txBody>
      </p:sp>
      <p:sp>
        <p:nvSpPr>
          <p:cNvPr id="7" name="TextovéPole 6">
            <a:extLst>
              <a:ext uri="{FF2B5EF4-FFF2-40B4-BE49-F238E27FC236}">
                <a16:creationId xmlns:a16="http://schemas.microsoft.com/office/drawing/2014/main" id="{58E80679-1EAD-F452-EC49-5F8D035970C2}"/>
              </a:ext>
            </a:extLst>
          </p:cNvPr>
          <p:cNvSpPr txBox="1"/>
          <p:nvPr/>
        </p:nvSpPr>
        <p:spPr>
          <a:xfrm>
            <a:off x="2569596" y="4055901"/>
            <a:ext cx="7052807" cy="369332"/>
          </a:xfrm>
          <a:prstGeom prst="rect">
            <a:avLst/>
          </a:prstGeom>
          <a:noFill/>
          <a:ln w="19050">
            <a:solidFill>
              <a:srgbClr val="FF0000"/>
            </a:solidFill>
          </a:ln>
        </p:spPr>
        <p:txBody>
          <a:bodyPr wrap="square" rtlCol="0">
            <a:spAutoFit/>
          </a:bodyPr>
          <a:lstStyle/>
          <a:p>
            <a:r>
              <a:rPr lang="cs-CZ" dirty="0"/>
              <a:t>Pára, která je v rovnovážném stavu se svou kapalinou, se nazývá sytá pára.</a:t>
            </a:r>
          </a:p>
        </p:txBody>
      </p:sp>
      <p:sp>
        <p:nvSpPr>
          <p:cNvPr id="8" name="TextovéPole 7">
            <a:extLst>
              <a:ext uri="{FF2B5EF4-FFF2-40B4-BE49-F238E27FC236}">
                <a16:creationId xmlns:a16="http://schemas.microsoft.com/office/drawing/2014/main" id="{57DE4E72-250C-AADD-4A31-FDB3AE7B277A}"/>
              </a:ext>
            </a:extLst>
          </p:cNvPr>
          <p:cNvSpPr txBox="1"/>
          <p:nvPr/>
        </p:nvSpPr>
        <p:spPr>
          <a:xfrm>
            <a:off x="373711" y="4524292"/>
            <a:ext cx="11380967" cy="923330"/>
          </a:xfrm>
          <a:prstGeom prst="rect">
            <a:avLst/>
          </a:prstGeom>
          <a:noFill/>
        </p:spPr>
        <p:txBody>
          <a:bodyPr wrap="square" rtlCol="0">
            <a:spAutoFit/>
          </a:bodyPr>
          <a:lstStyle/>
          <a:p>
            <a:r>
              <a:rPr lang="cs-CZ" dirty="0"/>
              <a:t>Zvětšíme-li objem prostoru nad kapalinou izotermicky, pak se část kapaliny vypaří a opět se vytvoří rovnovážný stav, při kterém tlak syté páry dosáhne původní hodnoty, před zvětšením prostoru.</a:t>
            </a:r>
          </a:p>
          <a:p>
            <a:r>
              <a:rPr lang="cs-CZ" dirty="0"/>
              <a:t>Při izotermickém zmenšení objemu syté páry část páry kondenzuje, a proto její tlak zůstává konstantní.</a:t>
            </a:r>
          </a:p>
        </p:txBody>
      </p:sp>
      <p:sp>
        <p:nvSpPr>
          <p:cNvPr id="9" name="TextovéPole 8">
            <a:extLst>
              <a:ext uri="{FF2B5EF4-FFF2-40B4-BE49-F238E27FC236}">
                <a16:creationId xmlns:a16="http://schemas.microsoft.com/office/drawing/2014/main" id="{AE994866-0179-8D0F-DBE4-9A8B531190BE}"/>
              </a:ext>
            </a:extLst>
          </p:cNvPr>
          <p:cNvSpPr txBox="1"/>
          <p:nvPr/>
        </p:nvSpPr>
        <p:spPr>
          <a:xfrm>
            <a:off x="3421047" y="5546681"/>
            <a:ext cx="5349903" cy="369332"/>
          </a:xfrm>
          <a:prstGeom prst="rect">
            <a:avLst/>
          </a:prstGeom>
          <a:noFill/>
          <a:ln w="19050">
            <a:solidFill>
              <a:srgbClr val="FF0000"/>
            </a:solidFill>
          </a:ln>
        </p:spPr>
        <p:txBody>
          <a:bodyPr wrap="square" rtlCol="0">
            <a:spAutoFit/>
          </a:bodyPr>
          <a:lstStyle/>
          <a:p>
            <a:r>
              <a:rPr lang="cs-CZ" dirty="0"/>
              <a:t>Tlak syté páry nezávisí při stálé teplotě na objemu páry.</a:t>
            </a:r>
          </a:p>
        </p:txBody>
      </p:sp>
      <p:sp>
        <p:nvSpPr>
          <p:cNvPr id="10" name="TextovéPole 9">
            <a:extLst>
              <a:ext uri="{FF2B5EF4-FFF2-40B4-BE49-F238E27FC236}">
                <a16:creationId xmlns:a16="http://schemas.microsoft.com/office/drawing/2014/main" id="{B969793E-1CAD-D1A2-5DD9-C84B23D9F707}"/>
              </a:ext>
            </a:extLst>
          </p:cNvPr>
          <p:cNvSpPr txBox="1"/>
          <p:nvPr/>
        </p:nvSpPr>
        <p:spPr>
          <a:xfrm>
            <a:off x="437322" y="6030909"/>
            <a:ext cx="11380967" cy="646331"/>
          </a:xfrm>
          <a:prstGeom prst="rect">
            <a:avLst/>
          </a:prstGeom>
          <a:noFill/>
        </p:spPr>
        <p:txBody>
          <a:bodyPr wrap="square" rtlCol="0">
            <a:spAutoFit/>
          </a:bodyPr>
          <a:lstStyle/>
          <a:p>
            <a:r>
              <a:rPr lang="cs-CZ" dirty="0"/>
              <a:t>Protože tlak syté páry nezávisí na objemu, neplatí pro sytou páru stavová rovnice ideálního plynu, popřípadě Boyleův – </a:t>
            </a:r>
            <a:r>
              <a:rPr lang="cs-CZ" dirty="0" err="1"/>
              <a:t>Mariotteův</a:t>
            </a:r>
            <a:r>
              <a:rPr lang="cs-CZ" dirty="0"/>
              <a:t> zákon. Sytá pára se podstatně liší od ideálního plynu.</a:t>
            </a:r>
          </a:p>
        </p:txBody>
      </p:sp>
      <p:sp>
        <p:nvSpPr>
          <p:cNvPr id="3" name="Zástupný symbol pro číslo snímku 2">
            <a:extLst>
              <a:ext uri="{FF2B5EF4-FFF2-40B4-BE49-F238E27FC236}">
                <a16:creationId xmlns:a16="http://schemas.microsoft.com/office/drawing/2014/main" id="{DDF4C1C4-93E6-28B6-DA76-8BD8C19C1EE9}"/>
              </a:ext>
            </a:extLst>
          </p:cNvPr>
          <p:cNvSpPr>
            <a:spLocks noGrp="1"/>
          </p:cNvSpPr>
          <p:nvPr>
            <p:ph type="sldNum" sz="quarter" idx="12"/>
          </p:nvPr>
        </p:nvSpPr>
        <p:spPr/>
        <p:txBody>
          <a:bodyPr/>
          <a:lstStyle/>
          <a:p>
            <a:fld id="{16F34EB4-3ED8-4C6F-8F20-E8879CC86920}" type="slidenum">
              <a:rPr lang="cs-CZ" smtClean="0"/>
              <a:t>15</a:t>
            </a:fld>
            <a:endParaRPr lang="cs-CZ"/>
          </a:p>
        </p:txBody>
      </p:sp>
    </p:spTree>
    <p:extLst>
      <p:ext uri="{BB962C8B-B14F-4D97-AF65-F5344CB8AC3E}">
        <p14:creationId xmlns:p14="http://schemas.microsoft.com/office/powerpoint/2010/main" val="1040356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43C54D4-8F23-F2F3-7458-77578BEE2B74}"/>
              </a:ext>
            </a:extLst>
          </p:cNvPr>
          <p:cNvSpPr txBox="1">
            <a:spLocks/>
          </p:cNvSpPr>
          <p:nvPr/>
        </p:nvSpPr>
        <p:spPr>
          <a:xfrm>
            <a:off x="365760" y="389089"/>
            <a:ext cx="3355450" cy="314144"/>
          </a:xfrm>
          <a:prstGeom prst="rect">
            <a:avLst/>
          </a:prstGeom>
        </p:spPr>
        <p:txBody>
          <a:bodyPr>
            <a:normAutofit fontScale="9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s-CZ" sz="2000" b="1" dirty="0"/>
              <a:t>Závislost tlaku syté páry na teplotě</a:t>
            </a:r>
          </a:p>
        </p:txBody>
      </p:sp>
      <p:pic>
        <p:nvPicPr>
          <p:cNvPr id="6" name="Obrázek 5">
            <a:extLst>
              <a:ext uri="{FF2B5EF4-FFF2-40B4-BE49-F238E27FC236}">
                <a16:creationId xmlns:a16="http://schemas.microsoft.com/office/drawing/2014/main" id="{8D80F746-59C8-E894-DEA5-C9995ADF1B1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65759" y="731520"/>
            <a:ext cx="2337684" cy="1974094"/>
          </a:xfrm>
          <a:prstGeom prst="rect">
            <a:avLst/>
          </a:prstGeom>
        </p:spPr>
      </p:pic>
      <p:sp>
        <p:nvSpPr>
          <p:cNvPr id="7" name="TextovéPole 6">
            <a:extLst>
              <a:ext uri="{FF2B5EF4-FFF2-40B4-BE49-F238E27FC236}">
                <a16:creationId xmlns:a16="http://schemas.microsoft.com/office/drawing/2014/main" id="{C6CAF8D0-6755-42C8-D6CF-5E8067BF427B}"/>
              </a:ext>
            </a:extLst>
          </p:cNvPr>
          <p:cNvSpPr txBox="1"/>
          <p:nvPr/>
        </p:nvSpPr>
        <p:spPr>
          <a:xfrm>
            <a:off x="3776870" y="855759"/>
            <a:ext cx="7983109" cy="1200329"/>
          </a:xfrm>
          <a:prstGeom prst="rect">
            <a:avLst/>
          </a:prstGeom>
          <a:noFill/>
        </p:spPr>
        <p:txBody>
          <a:bodyPr wrap="square" rtlCol="0">
            <a:spAutoFit/>
          </a:bodyPr>
          <a:lstStyle/>
          <a:p>
            <a:r>
              <a:rPr lang="cs-CZ" dirty="0"/>
              <a:t>Zvýší-li se teplota kapaliny a její syté páry, zvětší se vnitřní energie soustavy a další část kapaliny se odpaří, čímž vzroste hustota molekul syté páry a současně se zvětší střední rychlost molekul syté páry. Obě změny způsobí, že vzroste tlak syté páry – viz obrázek b)</a:t>
            </a:r>
          </a:p>
        </p:txBody>
      </p:sp>
      <p:sp>
        <p:nvSpPr>
          <p:cNvPr id="8" name="TextovéPole 7">
            <a:extLst>
              <a:ext uri="{FF2B5EF4-FFF2-40B4-BE49-F238E27FC236}">
                <a16:creationId xmlns:a16="http://schemas.microsoft.com/office/drawing/2014/main" id="{03781E7F-6F2B-986A-C063-3E0FF1EC7CD4}"/>
              </a:ext>
            </a:extLst>
          </p:cNvPr>
          <p:cNvSpPr txBox="1"/>
          <p:nvPr/>
        </p:nvSpPr>
        <p:spPr>
          <a:xfrm>
            <a:off x="5180275" y="2204499"/>
            <a:ext cx="5176299" cy="369332"/>
          </a:xfrm>
          <a:prstGeom prst="rect">
            <a:avLst/>
          </a:prstGeom>
          <a:noFill/>
          <a:ln w="19050">
            <a:solidFill>
              <a:srgbClr val="FF0000"/>
            </a:solidFill>
          </a:ln>
        </p:spPr>
        <p:txBody>
          <a:bodyPr wrap="square" rtlCol="0">
            <a:spAutoFit/>
          </a:bodyPr>
          <a:lstStyle/>
          <a:p>
            <a:r>
              <a:rPr lang="cs-CZ" dirty="0"/>
              <a:t>Tlak syté páry nad kapalinou s rostoucí teplotou roste</a:t>
            </a:r>
          </a:p>
        </p:txBody>
      </p:sp>
      <p:sp>
        <p:nvSpPr>
          <p:cNvPr id="9" name="Nadpis 1">
            <a:extLst>
              <a:ext uri="{FF2B5EF4-FFF2-40B4-BE49-F238E27FC236}">
                <a16:creationId xmlns:a16="http://schemas.microsoft.com/office/drawing/2014/main" id="{86CB3AFC-6154-6872-32C2-9498F61F6DDC}"/>
              </a:ext>
            </a:extLst>
          </p:cNvPr>
          <p:cNvSpPr txBox="1">
            <a:spLocks/>
          </p:cNvSpPr>
          <p:nvPr/>
        </p:nvSpPr>
        <p:spPr>
          <a:xfrm>
            <a:off x="365759" y="2842032"/>
            <a:ext cx="3061253" cy="58696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s-CZ" sz="1800" b="1" dirty="0"/>
              <a:t>Graf závislosti tlaku syté páry na teplotě</a:t>
            </a:r>
          </a:p>
        </p:txBody>
      </p:sp>
      <p:pic>
        <p:nvPicPr>
          <p:cNvPr id="13" name="Obrázek 12">
            <a:extLst>
              <a:ext uri="{FF2B5EF4-FFF2-40B4-BE49-F238E27FC236}">
                <a16:creationId xmlns:a16="http://schemas.microsoft.com/office/drawing/2014/main" id="{7E22C8FD-FCDD-FEF6-9EE8-E6766093EA68}"/>
              </a:ext>
            </a:extLst>
          </p:cNvPr>
          <p:cNvPicPr>
            <a:picLocks noChangeAspect="1"/>
          </p:cNvPicPr>
          <p:nvPr/>
        </p:nvPicPr>
        <p:blipFill>
          <a:blip r:embed="rId4">
            <a:extLst>
              <a:ext uri="{28A0092B-C50C-407E-A947-70E740481C1C}">
                <a14:useLocalDpi xmlns:a14="http://schemas.microsoft.com/office/drawing/2010/main" val="0"/>
              </a:ext>
            </a:extLst>
          </a:blip>
          <a:srcRect l="6507" r="7107"/>
          <a:stretch>
            <a:fillRect/>
          </a:stretch>
        </p:blipFill>
        <p:spPr>
          <a:xfrm>
            <a:off x="365759" y="3480011"/>
            <a:ext cx="3061253" cy="2697479"/>
          </a:xfrm>
          <a:prstGeom prst="rect">
            <a:avLst/>
          </a:prstGeom>
        </p:spPr>
      </p:pic>
      <p:cxnSp>
        <p:nvCxnSpPr>
          <p:cNvPr id="16" name="Přímá spojnice 15">
            <a:extLst>
              <a:ext uri="{FF2B5EF4-FFF2-40B4-BE49-F238E27FC236}">
                <a16:creationId xmlns:a16="http://schemas.microsoft.com/office/drawing/2014/main" id="{2865BC3D-D604-E6A9-DE8C-6F3BF3711374}"/>
              </a:ext>
            </a:extLst>
          </p:cNvPr>
          <p:cNvCxnSpPr/>
          <p:nvPr/>
        </p:nvCxnSpPr>
        <p:spPr>
          <a:xfrm flipV="1">
            <a:off x="177616" y="2768049"/>
            <a:ext cx="11926956" cy="0"/>
          </a:xfrm>
          <a:prstGeom prst="line">
            <a:avLst/>
          </a:prstGeom>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17" name="TextovéPole 16">
                <a:extLst>
                  <a:ext uri="{FF2B5EF4-FFF2-40B4-BE49-F238E27FC236}">
                    <a16:creationId xmlns:a16="http://schemas.microsoft.com/office/drawing/2014/main" id="{36E89CBC-2D4D-AEBB-6890-03DA34F7882E}"/>
                  </a:ext>
                </a:extLst>
              </p:cNvPr>
              <p:cNvSpPr txBox="1"/>
              <p:nvPr/>
            </p:nvSpPr>
            <p:spPr>
              <a:xfrm>
                <a:off x="3633746" y="2830485"/>
                <a:ext cx="8470826" cy="3693319"/>
              </a:xfrm>
              <a:prstGeom prst="rect">
                <a:avLst/>
              </a:prstGeom>
              <a:noFill/>
            </p:spPr>
            <p:txBody>
              <a:bodyPr wrap="square" rtlCol="0">
                <a:spAutoFit/>
              </a:bodyPr>
              <a:lstStyle/>
              <a:p>
                <a:r>
                  <a:rPr lang="cs-CZ" dirty="0"/>
                  <a:t>Graf závislosti tlaku syté páry na teplotě se nazývá </a:t>
                </a:r>
                <a:r>
                  <a:rPr lang="cs-CZ" b="1" dirty="0"/>
                  <a:t>křivka syté páry</a:t>
                </a:r>
                <a:r>
                  <a:rPr lang="cs-CZ" dirty="0"/>
                  <a:t>. Závislost tlaku na teplotě není lineární – viz obrázek. Každý bod křivky syté páry odpovídá jedinému stavu syté páry a kapaliny, která je s ní v rovnovážném stavu.</a:t>
                </a:r>
              </a:p>
              <a:p>
                <a:r>
                  <a:rPr lang="cs-CZ" dirty="0"/>
                  <a:t>Bod A křivky je bod s nejmenší teplotou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𝑇</m:t>
                        </m:r>
                      </m:e>
                      <m:sub>
                        <m:r>
                          <a:rPr lang="cs-CZ" b="0" i="1" smtClean="0">
                            <a:latin typeface="Cambria Math" panose="02040503050406030204" pitchFamily="18" charset="0"/>
                          </a:rPr>
                          <m:t>𝐴</m:t>
                        </m:r>
                      </m:sub>
                    </m:sSub>
                  </m:oMath>
                </a14:m>
                <a:r>
                  <a:rPr lang="cs-CZ" dirty="0"/>
                  <a:t> a tlakem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𝐴</m:t>
                        </m:r>
                      </m:sub>
                    </m:sSub>
                  </m:oMath>
                </a14:m>
                <a:r>
                  <a:rPr lang="cs-CZ" dirty="0"/>
                  <a:t>, při kterých existuje kapalina a její sytá pára v rovnovážném stavu. </a:t>
                </a:r>
                <a14:m>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𝑇</m:t>
                        </m:r>
                      </m:e>
                      <m:sub>
                        <m:r>
                          <a:rPr lang="cs-CZ" i="1">
                            <a:latin typeface="Cambria Math" panose="02040503050406030204" pitchFamily="18" charset="0"/>
                          </a:rPr>
                          <m:t>𝐴</m:t>
                        </m:r>
                      </m:sub>
                    </m:sSub>
                  </m:oMath>
                </a14:m>
                <a:r>
                  <a:rPr lang="cs-CZ" dirty="0"/>
                  <a:t>  je teplota tuhnutí kapaliny při tlaku </a:t>
                </a:r>
                <a14:m>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𝐴</m:t>
                        </m:r>
                      </m:sub>
                    </m:sSub>
                  </m:oMath>
                </a14:m>
                <a:r>
                  <a:rPr lang="cs-CZ" dirty="0"/>
                  <a:t>.</a:t>
                </a:r>
              </a:p>
              <a:p>
                <a:r>
                  <a:rPr lang="cs-CZ" dirty="0"/>
                  <a:t>Při zvyšování teploty </a:t>
                </a:r>
                <a14:m>
                  <m:oMath xmlns:m="http://schemas.openxmlformats.org/officeDocument/2006/math">
                    <m:r>
                      <a:rPr lang="cs-CZ" i="1" dirty="0" smtClean="0">
                        <a:latin typeface="Cambria Math" panose="02040503050406030204" pitchFamily="18" charset="0"/>
                      </a:rPr>
                      <m:t>𝑇</m:t>
                    </m:r>
                  </m:oMath>
                </a14:m>
                <a:r>
                  <a:rPr lang="cs-CZ" dirty="0"/>
                  <a:t> rovnovážné soustavy, hustota páry roste a naopak hustota kapaliny klesá. Při určité teplotě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𝑇</m:t>
                        </m:r>
                      </m:e>
                      <m:sub>
                        <m:r>
                          <a:rPr lang="cs-CZ" b="0" i="1" smtClean="0">
                            <a:latin typeface="Cambria Math" panose="02040503050406030204" pitchFamily="18" charset="0"/>
                          </a:rPr>
                          <m:t>𝑘</m:t>
                        </m:r>
                      </m:sub>
                    </m:sSub>
                  </m:oMath>
                </a14:m>
                <a:r>
                  <a:rPr lang="cs-CZ" dirty="0"/>
                  <a:t>, nazývané </a:t>
                </a:r>
                <a:r>
                  <a:rPr lang="cs-CZ" b="1" dirty="0"/>
                  <a:t>kritická teplota</a:t>
                </a:r>
                <a:r>
                  <a:rPr lang="cs-CZ" dirty="0"/>
                  <a:t>, je hustota kapaliny rovna hustotě syté páry. Mezi kapalinou a její sytou párou zmizí rozhraní a látka se stane stejnorodou. Při vyšší teplotě než je teplota kritická, již látka neexistuje ve skupenství kapalném. Bod </a:t>
                </a:r>
                <a14:m>
                  <m:oMath xmlns:m="http://schemas.openxmlformats.org/officeDocument/2006/math">
                    <m:r>
                      <a:rPr lang="cs-CZ" i="1" dirty="0" smtClean="0">
                        <a:latin typeface="Cambria Math" panose="02040503050406030204" pitchFamily="18" charset="0"/>
                      </a:rPr>
                      <m:t>𝐾</m:t>
                    </m:r>
                  </m:oMath>
                </a14:m>
                <a:r>
                  <a:rPr lang="cs-CZ" dirty="0"/>
                  <a:t> se nazývá </a:t>
                </a:r>
                <a:r>
                  <a:rPr lang="cs-CZ" b="1" dirty="0"/>
                  <a:t>kritický  bod</a:t>
                </a:r>
                <a:r>
                  <a:rPr lang="cs-CZ" dirty="0"/>
                  <a:t>, který znázorňuje kritický stav látky, který je popsán kritickou teplotou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𝑇</m:t>
                        </m:r>
                      </m:e>
                      <m:sub>
                        <m:r>
                          <a:rPr lang="cs-CZ" b="0" i="1" smtClean="0">
                            <a:latin typeface="Cambria Math" panose="02040503050406030204" pitchFamily="18" charset="0"/>
                          </a:rPr>
                          <m:t>𝑘</m:t>
                        </m:r>
                      </m:sub>
                    </m:sSub>
                    <m:r>
                      <a:rPr lang="cs-CZ" b="0" i="1" smtClean="0">
                        <a:latin typeface="Cambria Math" panose="02040503050406030204" pitchFamily="18" charset="0"/>
                      </a:rPr>
                      <m:t>,</m:t>
                    </m:r>
                  </m:oMath>
                </a14:m>
                <a:r>
                  <a:rPr lang="cs-CZ" dirty="0"/>
                  <a:t> kritickým tlakem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𝑘</m:t>
                        </m:r>
                      </m:sub>
                    </m:sSub>
                  </m:oMath>
                </a14:m>
                <a:r>
                  <a:rPr lang="cs-CZ" dirty="0"/>
                  <a:t> a kritickou hustotou </a:t>
                </a:r>
                <a14:m>
                  <m:oMath xmlns:m="http://schemas.openxmlformats.org/officeDocument/2006/math">
                    <m:sSub>
                      <m:sSubPr>
                        <m:ctrlPr>
                          <a:rPr lang="cs-CZ" i="1" smtClean="0">
                            <a:latin typeface="Cambria Math" panose="02040503050406030204" pitchFamily="18" charset="0"/>
                          </a:rPr>
                        </m:ctrlPr>
                      </m:sSubPr>
                      <m:e>
                        <m:r>
                          <a:rPr lang="cs-CZ" i="1" smtClean="0">
                            <a:latin typeface="Cambria Math" panose="02040503050406030204" pitchFamily="18" charset="0"/>
                            <a:ea typeface="Cambria Math" panose="02040503050406030204" pitchFamily="18" charset="0"/>
                          </a:rPr>
                          <m:t>𝜌</m:t>
                        </m:r>
                      </m:e>
                      <m:sub>
                        <m:r>
                          <a:rPr lang="cs-CZ" b="0" i="1" smtClean="0">
                            <a:latin typeface="Cambria Math" panose="02040503050406030204" pitchFamily="18" charset="0"/>
                          </a:rPr>
                          <m:t>𝑘</m:t>
                        </m:r>
                      </m:sub>
                    </m:sSub>
                  </m:oMath>
                </a14:m>
                <a:r>
                  <a:rPr lang="cs-CZ" dirty="0"/>
                  <a:t>.</a:t>
                </a:r>
              </a:p>
              <a:p>
                <a:r>
                  <a:rPr lang="cs-CZ" dirty="0"/>
                  <a:t>Pro vodu má kritický bod hodnoty:</a:t>
                </a:r>
              </a:p>
              <a:p>
                <a:pPr algn="ctr"/>
                <a:r>
                  <a:rPr lang="cs-CZ" dirty="0"/>
                  <a:t>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𝑇</m:t>
                        </m:r>
                      </m:e>
                      <m:sub>
                        <m:r>
                          <a:rPr lang="cs-CZ" b="0" i="1" smtClean="0">
                            <a:latin typeface="Cambria Math" panose="02040503050406030204" pitchFamily="18" charset="0"/>
                          </a:rPr>
                          <m:t>𝑘</m:t>
                        </m:r>
                      </m:sub>
                    </m:sSub>
                    <m:r>
                      <a:rPr lang="cs-CZ" b="0" i="1" smtClean="0">
                        <a:latin typeface="Cambria Math" panose="02040503050406030204" pitchFamily="18" charset="0"/>
                      </a:rPr>
                      <m:t>=647,3 </m:t>
                    </m:r>
                    <m:r>
                      <m:rPr>
                        <m:sty m:val="p"/>
                      </m:rPr>
                      <a:rPr lang="cs-CZ" b="0" i="0" smtClean="0">
                        <a:latin typeface="Cambria Math" panose="02040503050406030204" pitchFamily="18" charset="0"/>
                      </a:rPr>
                      <m:t>K</m:t>
                    </m:r>
                    <m:r>
                      <a:rPr lang="cs-CZ" b="0" i="0" smtClean="0">
                        <a:latin typeface="Cambria Math" panose="02040503050406030204" pitchFamily="18" charset="0"/>
                      </a:rPr>
                      <m:t> </m:t>
                    </m:r>
                    <m:d>
                      <m:dPr>
                        <m:ctrlPr>
                          <a:rPr lang="cs-CZ" b="0" i="1" smtClean="0">
                            <a:latin typeface="Cambria Math" panose="02040503050406030204" pitchFamily="18" charset="0"/>
                          </a:rPr>
                        </m:ctrlPr>
                      </m:dPr>
                      <m:e>
                        <m:r>
                          <a:rPr lang="cs-CZ" b="0" i="0" smtClean="0">
                            <a:latin typeface="Cambria Math" panose="02040503050406030204" pitchFamily="18" charset="0"/>
                          </a:rPr>
                          <m:t>374,15 </m:t>
                        </m:r>
                        <m:r>
                          <m:rPr>
                            <m:sty m:val="p"/>
                          </m:rPr>
                          <a:rPr lang="cs-CZ" b="0" i="0" baseline="30000" smtClean="0">
                            <a:latin typeface="Cambria Math" panose="02040503050406030204" pitchFamily="18" charset="0"/>
                          </a:rPr>
                          <m:t>o</m:t>
                        </m:r>
                        <m:r>
                          <m:rPr>
                            <m:sty m:val="p"/>
                          </m:rPr>
                          <a:rPr lang="cs-CZ" b="0" i="0" smtClean="0">
                            <a:latin typeface="Cambria Math" panose="02040503050406030204" pitchFamily="18" charset="0"/>
                          </a:rPr>
                          <m:t>C</m:t>
                        </m:r>
                      </m:e>
                    </m:d>
                    <m:r>
                      <a:rPr lang="cs-CZ" b="0" i="0"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𝑘</m:t>
                        </m:r>
                      </m:sub>
                    </m:sSub>
                    <m:r>
                      <a:rPr lang="cs-CZ" b="0" i="1" smtClean="0">
                        <a:latin typeface="Cambria Math" panose="02040503050406030204" pitchFamily="18" charset="0"/>
                      </a:rPr>
                      <m:t>=22,13 </m:t>
                    </m:r>
                    <m:r>
                      <m:rPr>
                        <m:sty m:val="p"/>
                      </m:rPr>
                      <a:rPr lang="cs-CZ" b="0" i="0" smtClean="0">
                        <a:latin typeface="Cambria Math" panose="02040503050406030204" pitchFamily="18" charset="0"/>
                      </a:rPr>
                      <m:t>MPa</m:t>
                    </m:r>
                    <m:r>
                      <a:rPr lang="cs-CZ" b="0" i="0"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𝜌</m:t>
                        </m:r>
                      </m:e>
                      <m:sub>
                        <m:r>
                          <a:rPr lang="cs-CZ" b="0" i="1" smtClean="0">
                            <a:latin typeface="Cambria Math" panose="02040503050406030204" pitchFamily="18" charset="0"/>
                          </a:rPr>
                          <m:t>𝑘</m:t>
                        </m:r>
                      </m:sub>
                    </m:sSub>
                    <m:r>
                      <a:rPr lang="cs-CZ" b="0" i="1" smtClean="0">
                        <a:latin typeface="Cambria Math" panose="02040503050406030204" pitchFamily="18" charset="0"/>
                      </a:rPr>
                      <m:t>=315 </m:t>
                    </m:r>
                    <m:r>
                      <m:rPr>
                        <m:sty m:val="p"/>
                      </m:rPr>
                      <a:rPr lang="cs-CZ" b="0" i="0" smtClean="0">
                        <a:latin typeface="Cambria Math" panose="02040503050406030204" pitchFamily="18" charset="0"/>
                      </a:rPr>
                      <m:t>kg</m:t>
                    </m:r>
                    <m:r>
                      <a:rPr lang="cs-CZ" b="0" i="0" smtClean="0">
                        <a:latin typeface="Cambria Math" panose="02040503050406030204" pitchFamily="18" charset="0"/>
                      </a:rPr>
                      <m:t> . </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m</m:t>
                        </m:r>
                      </m:e>
                      <m:sup>
                        <m:r>
                          <a:rPr lang="cs-CZ" b="0" i="1" smtClean="0">
                            <a:latin typeface="Cambria Math" panose="02040503050406030204" pitchFamily="18" charset="0"/>
                          </a:rPr>
                          <m:t>−3</m:t>
                        </m:r>
                      </m:sup>
                    </m:sSup>
                  </m:oMath>
                </a14:m>
                <a:endParaRPr lang="cs-CZ" dirty="0"/>
              </a:p>
            </p:txBody>
          </p:sp>
        </mc:Choice>
        <mc:Fallback xmlns="">
          <p:sp>
            <p:nvSpPr>
              <p:cNvPr id="17" name="TextovéPole 16">
                <a:extLst>
                  <a:ext uri="{FF2B5EF4-FFF2-40B4-BE49-F238E27FC236}">
                    <a16:creationId xmlns:a16="http://schemas.microsoft.com/office/drawing/2014/main" id="{36E89CBC-2D4D-AEBB-6890-03DA34F7882E}"/>
                  </a:ext>
                </a:extLst>
              </p:cNvPr>
              <p:cNvSpPr txBox="1">
                <a:spLocks noRot="1" noChangeAspect="1" noMove="1" noResize="1" noEditPoints="1" noAdjustHandles="1" noChangeArrowheads="1" noChangeShapeType="1" noTextEdit="1"/>
              </p:cNvSpPr>
              <p:nvPr/>
            </p:nvSpPr>
            <p:spPr>
              <a:xfrm>
                <a:off x="3633746" y="2830485"/>
                <a:ext cx="8470826" cy="3693319"/>
              </a:xfrm>
              <a:prstGeom prst="rect">
                <a:avLst/>
              </a:prstGeom>
              <a:blipFill>
                <a:blip r:embed="rId5"/>
                <a:stretch>
                  <a:fillRect l="-576" t="-825" r="-1007" b="-495"/>
                </a:stretch>
              </a:blipFill>
            </p:spPr>
            <p:txBody>
              <a:bodyPr/>
              <a:lstStyle/>
              <a:p>
                <a:r>
                  <a:rPr lang="cs-CZ">
                    <a:noFill/>
                  </a:rPr>
                  <a:t> </a:t>
                </a:r>
              </a:p>
            </p:txBody>
          </p:sp>
        </mc:Fallback>
      </mc:AlternateContent>
      <p:sp>
        <p:nvSpPr>
          <p:cNvPr id="3" name="Zástupný symbol pro číslo snímku 2">
            <a:extLst>
              <a:ext uri="{FF2B5EF4-FFF2-40B4-BE49-F238E27FC236}">
                <a16:creationId xmlns:a16="http://schemas.microsoft.com/office/drawing/2014/main" id="{D277A767-F9CD-E942-CBC7-F0DF6A63B806}"/>
              </a:ext>
            </a:extLst>
          </p:cNvPr>
          <p:cNvSpPr>
            <a:spLocks noGrp="1"/>
          </p:cNvSpPr>
          <p:nvPr>
            <p:ph type="sldNum" sz="quarter" idx="12"/>
          </p:nvPr>
        </p:nvSpPr>
        <p:spPr/>
        <p:txBody>
          <a:bodyPr/>
          <a:lstStyle/>
          <a:p>
            <a:fld id="{16F34EB4-3ED8-4C6F-8F20-E8879CC86920}" type="slidenum">
              <a:rPr lang="cs-CZ" smtClean="0"/>
              <a:t>16</a:t>
            </a:fld>
            <a:endParaRPr lang="cs-CZ"/>
          </a:p>
        </p:txBody>
      </p:sp>
    </p:spTree>
    <p:extLst>
      <p:ext uri="{BB962C8B-B14F-4D97-AF65-F5344CB8AC3E}">
        <p14:creationId xmlns:p14="http://schemas.microsoft.com/office/powerpoint/2010/main" val="8860406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737957" y="1523619"/>
            <a:ext cx="11042468" cy="2862322"/>
          </a:xfrm>
          <a:prstGeom prst="rect">
            <a:avLst/>
          </a:prstGeom>
        </p:spPr>
        <p:txBody>
          <a:bodyPr wrap="square">
            <a:spAutoFit/>
          </a:bodyPr>
          <a:lstStyle/>
          <a:p>
            <a:r>
              <a:rPr lang="cs-CZ" b="1" i="0" dirty="0">
                <a:solidFill>
                  <a:srgbClr val="222222"/>
                </a:solidFill>
                <a:effectLst/>
                <a:latin typeface="Arial" panose="020B0604020202020204" pitchFamily="34" charset="0"/>
              </a:rPr>
              <a:t>Fáze</a:t>
            </a:r>
            <a:r>
              <a:rPr lang="cs-CZ" b="0" i="0" dirty="0">
                <a:solidFill>
                  <a:srgbClr val="222222"/>
                </a:solidFill>
                <a:effectLst/>
                <a:latin typeface="Arial" panose="020B0604020202020204" pitchFamily="34" charset="0"/>
              </a:rPr>
              <a:t> je stejnorodá (homogenní) část nestejnorodé (heterogenní) </a:t>
            </a:r>
            <a:r>
              <a:rPr lang="cs-CZ" b="1" i="0" dirty="0">
                <a:solidFill>
                  <a:srgbClr val="222222"/>
                </a:solidFill>
                <a:effectLst/>
                <a:latin typeface="Arial" panose="020B0604020202020204" pitchFamily="34" charset="0"/>
              </a:rPr>
              <a:t>termodynamické soustavy</a:t>
            </a:r>
            <a:r>
              <a:rPr lang="cs-CZ" b="0" i="0" dirty="0">
                <a:solidFill>
                  <a:srgbClr val="222222"/>
                </a:solidFill>
                <a:effectLst/>
                <a:latin typeface="Arial" panose="020B0604020202020204" pitchFamily="34" charset="0"/>
              </a:rPr>
              <a:t>, která je od ostatních částí této soustavy oddělena rozhraním, v němž se vlastnosti soustavy mění nespojitě, tedy skokem. </a:t>
            </a:r>
          </a:p>
          <a:p>
            <a:r>
              <a:rPr lang="cs-CZ" b="0" i="0" dirty="0">
                <a:solidFill>
                  <a:srgbClr val="222222"/>
                </a:solidFill>
                <a:effectLst/>
                <a:latin typeface="Arial" panose="020B0604020202020204" pitchFamily="34" charset="0"/>
              </a:rPr>
              <a:t>Fáze je část soustavy, která se od ostatních fází odlišuje fyzikálně a případně i chemicky. Různá skupenství např. vody jsou různé fáze i při stejném chemickém složení. </a:t>
            </a:r>
          </a:p>
          <a:p>
            <a:br>
              <a:rPr lang="cs-CZ" dirty="0"/>
            </a:br>
            <a:r>
              <a:rPr lang="cs-CZ" b="1" dirty="0"/>
              <a:t>Termodynamická soustava</a:t>
            </a:r>
            <a:r>
              <a:rPr lang="cs-CZ" dirty="0"/>
              <a:t> je souhrn látek v prostoru, který je omezen myšlenou nebo skutečnou plochou (sklenice vody, válec motoru apod.). Uvnitř tohoto systému mohou probíhat změny. Tento systém lze popsat pomocí stavových veličin (teplota, objem, tlak, látkové množství apod.)</a:t>
            </a:r>
          </a:p>
          <a:p>
            <a:endParaRPr lang="cs-CZ" dirty="0">
              <a:solidFill>
                <a:srgbClr val="222222"/>
              </a:solidFill>
              <a:latin typeface="Arial" panose="020B0604020202020204" pitchFamily="34" charset="0"/>
            </a:endParaRPr>
          </a:p>
        </p:txBody>
      </p:sp>
      <p:sp>
        <p:nvSpPr>
          <p:cNvPr id="3" name="TextovéPole 2"/>
          <p:cNvSpPr txBox="1"/>
          <p:nvPr/>
        </p:nvSpPr>
        <p:spPr>
          <a:xfrm>
            <a:off x="737957" y="980714"/>
            <a:ext cx="1619794" cy="383177"/>
          </a:xfrm>
          <a:prstGeom prst="rect">
            <a:avLst/>
          </a:prstGeom>
          <a:noFill/>
        </p:spPr>
        <p:txBody>
          <a:bodyPr wrap="square" rtlCol="0">
            <a:spAutoFit/>
          </a:bodyPr>
          <a:lstStyle/>
          <a:p>
            <a:r>
              <a:rPr lang="cs-CZ" dirty="0"/>
              <a:t>Co je to FÁZE?</a:t>
            </a:r>
          </a:p>
        </p:txBody>
      </p:sp>
      <p:sp>
        <p:nvSpPr>
          <p:cNvPr id="4" name="Nadpis 1">
            <a:extLst>
              <a:ext uri="{FF2B5EF4-FFF2-40B4-BE49-F238E27FC236}">
                <a16:creationId xmlns:a16="http://schemas.microsoft.com/office/drawing/2014/main" id="{EB030E15-EDA1-1265-7D7C-C105491AD622}"/>
              </a:ext>
            </a:extLst>
          </p:cNvPr>
          <p:cNvSpPr txBox="1">
            <a:spLocks/>
          </p:cNvSpPr>
          <p:nvPr/>
        </p:nvSpPr>
        <p:spPr>
          <a:xfrm>
            <a:off x="737957" y="397040"/>
            <a:ext cx="1622066" cy="314144"/>
          </a:xfrm>
          <a:prstGeom prst="rect">
            <a:avLst/>
          </a:prstGeom>
        </p:spPr>
        <p:txBody>
          <a:bodyPr>
            <a:normAutofit fontScale="9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s-CZ" sz="2000" b="1" dirty="0"/>
              <a:t>Fázový diagram</a:t>
            </a:r>
          </a:p>
        </p:txBody>
      </p:sp>
      <p:sp>
        <p:nvSpPr>
          <p:cNvPr id="5" name="Zástupný symbol pro číslo snímku 4">
            <a:extLst>
              <a:ext uri="{FF2B5EF4-FFF2-40B4-BE49-F238E27FC236}">
                <a16:creationId xmlns:a16="http://schemas.microsoft.com/office/drawing/2014/main" id="{F95B7C29-9F2C-A06C-D4B6-88B9C1CC45CD}"/>
              </a:ext>
            </a:extLst>
          </p:cNvPr>
          <p:cNvSpPr>
            <a:spLocks noGrp="1"/>
          </p:cNvSpPr>
          <p:nvPr>
            <p:ph type="sldNum" sz="quarter" idx="12"/>
          </p:nvPr>
        </p:nvSpPr>
        <p:spPr/>
        <p:txBody>
          <a:bodyPr/>
          <a:lstStyle/>
          <a:p>
            <a:fld id="{16F34EB4-3ED8-4C6F-8F20-E8879CC86920}" type="slidenum">
              <a:rPr lang="cs-CZ" smtClean="0"/>
              <a:t>17</a:t>
            </a:fld>
            <a:endParaRPr lang="cs-CZ"/>
          </a:p>
        </p:txBody>
      </p:sp>
    </p:spTree>
    <p:extLst>
      <p:ext uri="{BB962C8B-B14F-4D97-AF65-F5344CB8AC3E}">
        <p14:creationId xmlns:p14="http://schemas.microsoft.com/office/powerpoint/2010/main" val="35702532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404947" y="947446"/>
            <a:ext cx="11382103" cy="923330"/>
          </a:xfrm>
          <a:prstGeom prst="rect">
            <a:avLst/>
          </a:prstGeom>
        </p:spPr>
        <p:txBody>
          <a:bodyPr wrap="square">
            <a:spAutoFit/>
          </a:bodyPr>
          <a:lstStyle/>
          <a:p>
            <a:r>
              <a:rPr lang="cs-CZ" b="1" i="0" dirty="0">
                <a:solidFill>
                  <a:srgbClr val="222222"/>
                </a:solidFill>
                <a:effectLst/>
                <a:latin typeface="Arial" panose="020B0604020202020204" pitchFamily="34" charset="0"/>
              </a:rPr>
              <a:t>Fázové diagramy</a:t>
            </a:r>
            <a:r>
              <a:rPr lang="cs-CZ" b="0" i="0" dirty="0">
                <a:solidFill>
                  <a:srgbClr val="222222"/>
                </a:solidFill>
                <a:effectLst/>
                <a:latin typeface="Arial" panose="020B0604020202020204" pitchFamily="34" charset="0"/>
              </a:rPr>
              <a:t> jednosložkových soustav jsou poměrně jednoduché, neboť všechny rovnovážné fázové asociace lze znázornit plošným diagramem (jsou zde jen dvě proměnné stavové veličiny, z nichž jedna se vynáší na vodorovnou osu diagramu, druhá na svislou osu diagramu). </a:t>
            </a:r>
            <a:r>
              <a:rPr lang="cs-CZ" dirty="0">
                <a:solidFill>
                  <a:srgbClr val="202122"/>
                </a:solidFill>
                <a:latin typeface="Arial" panose="020B0604020202020204" pitchFamily="34" charset="0"/>
              </a:rPr>
              <a:t>Obvykle se používají diagramy:</a:t>
            </a:r>
          </a:p>
        </p:txBody>
      </p:sp>
      <p:sp>
        <p:nvSpPr>
          <p:cNvPr id="31" name="Obdélník 30"/>
          <p:cNvSpPr/>
          <p:nvPr/>
        </p:nvSpPr>
        <p:spPr>
          <a:xfrm>
            <a:off x="404947" y="301115"/>
            <a:ext cx="11382103" cy="646331"/>
          </a:xfrm>
          <a:prstGeom prst="rect">
            <a:avLst/>
          </a:prstGeom>
        </p:spPr>
        <p:txBody>
          <a:bodyPr wrap="square">
            <a:spAutoFit/>
          </a:bodyPr>
          <a:lstStyle/>
          <a:p>
            <a:r>
              <a:rPr lang="cs-CZ" b="1" i="0" dirty="0">
                <a:solidFill>
                  <a:srgbClr val="202122"/>
                </a:solidFill>
                <a:effectLst/>
                <a:latin typeface="Arial" panose="020B0604020202020204" pitchFamily="34" charset="0"/>
              </a:rPr>
              <a:t>Fázový diagram</a:t>
            </a:r>
            <a:r>
              <a:rPr lang="cs-CZ" b="0" i="0" dirty="0">
                <a:solidFill>
                  <a:srgbClr val="202122"/>
                </a:solidFill>
                <a:effectLst/>
                <a:latin typeface="Arial" panose="020B0604020202020204" pitchFamily="34" charset="0"/>
              </a:rPr>
              <a:t> (též </a:t>
            </a:r>
            <a:r>
              <a:rPr lang="cs-CZ" b="1" i="0" dirty="0">
                <a:solidFill>
                  <a:srgbClr val="202122"/>
                </a:solidFill>
                <a:effectLst/>
                <a:latin typeface="Arial" panose="020B0604020202020204" pitchFamily="34" charset="0"/>
              </a:rPr>
              <a:t>diagram skupenství</a:t>
            </a:r>
            <a:r>
              <a:rPr lang="cs-CZ" b="0" i="0" dirty="0">
                <a:solidFill>
                  <a:srgbClr val="202122"/>
                </a:solidFill>
                <a:effectLst/>
                <a:latin typeface="Arial" panose="020B0604020202020204" pitchFamily="34" charset="0"/>
              </a:rPr>
              <a:t>) </a:t>
            </a:r>
            <a:r>
              <a:rPr lang="cs-CZ" dirty="0">
                <a:solidFill>
                  <a:srgbClr val="202122"/>
                </a:solidFill>
                <a:latin typeface="Arial" panose="020B0604020202020204" pitchFamily="34" charset="0"/>
              </a:rPr>
              <a:t>slouží k zobrazení závislostí stavových veličin termodynamické soustavy. </a:t>
            </a:r>
          </a:p>
        </p:txBody>
      </p:sp>
      <p:sp>
        <p:nvSpPr>
          <p:cNvPr id="32" name="TextovéPole 31"/>
          <p:cNvSpPr txBox="1"/>
          <p:nvPr/>
        </p:nvSpPr>
        <p:spPr>
          <a:xfrm>
            <a:off x="776290" y="1870776"/>
            <a:ext cx="10639415" cy="369332"/>
          </a:xfrm>
          <a:prstGeom prst="rect">
            <a:avLst/>
          </a:prstGeom>
          <a:noFill/>
        </p:spPr>
        <p:txBody>
          <a:bodyPr wrap="square" rtlCol="0">
            <a:spAutoFit/>
          </a:bodyPr>
          <a:lstStyle/>
          <a:p>
            <a:r>
              <a:rPr lang="cs-CZ" dirty="0">
                <a:solidFill>
                  <a:srgbClr val="202122"/>
                </a:solidFill>
                <a:latin typeface="Arial" panose="020B0604020202020204" pitchFamily="34" charset="0"/>
              </a:rPr>
              <a:t>p – V </a:t>
            </a:r>
            <a:r>
              <a:rPr lang="cs-CZ" sz="1400" dirty="0">
                <a:solidFill>
                  <a:srgbClr val="202122"/>
                </a:solidFill>
                <a:latin typeface="Arial" panose="020B0604020202020204" pitchFamily="34" charset="0"/>
              </a:rPr>
              <a:t>diagram závislosti tlaku na objemu</a:t>
            </a:r>
            <a:r>
              <a:rPr lang="cs-CZ" dirty="0">
                <a:solidFill>
                  <a:srgbClr val="202122"/>
                </a:solidFill>
                <a:latin typeface="Arial" panose="020B0604020202020204" pitchFamily="34" charset="0"/>
              </a:rPr>
              <a:t>,   T – V </a:t>
            </a:r>
            <a:r>
              <a:rPr lang="cs-CZ" sz="1400" dirty="0">
                <a:solidFill>
                  <a:srgbClr val="202122"/>
                </a:solidFill>
                <a:latin typeface="Arial" panose="020B0604020202020204" pitchFamily="34" charset="0"/>
              </a:rPr>
              <a:t>diagram závislosti teploty na objemu,   </a:t>
            </a:r>
            <a:r>
              <a:rPr lang="cs-CZ" dirty="0">
                <a:solidFill>
                  <a:srgbClr val="202122"/>
                </a:solidFill>
                <a:latin typeface="Arial" panose="020B0604020202020204" pitchFamily="34" charset="0"/>
              </a:rPr>
              <a:t>p – T </a:t>
            </a:r>
            <a:r>
              <a:rPr lang="cs-CZ" sz="1400" dirty="0">
                <a:solidFill>
                  <a:srgbClr val="202122"/>
                </a:solidFill>
                <a:latin typeface="Arial" panose="020B0604020202020204" pitchFamily="34" charset="0"/>
              </a:rPr>
              <a:t>diagram závislosti tlaku na teplotě</a:t>
            </a:r>
          </a:p>
        </p:txBody>
      </p:sp>
      <p:sp>
        <p:nvSpPr>
          <p:cNvPr id="37" name="TextovéPole 36"/>
          <p:cNvSpPr txBox="1"/>
          <p:nvPr/>
        </p:nvSpPr>
        <p:spPr>
          <a:xfrm>
            <a:off x="404947" y="2317516"/>
            <a:ext cx="11225351" cy="646331"/>
          </a:xfrm>
          <a:prstGeom prst="rect">
            <a:avLst/>
          </a:prstGeom>
          <a:noFill/>
        </p:spPr>
        <p:txBody>
          <a:bodyPr wrap="square" rtlCol="0">
            <a:spAutoFit/>
          </a:bodyPr>
          <a:lstStyle/>
          <a:p>
            <a:r>
              <a:rPr lang="cs-CZ" dirty="0"/>
              <a:t>Měřením závislosti </a:t>
            </a:r>
            <a:r>
              <a:rPr lang="cs-CZ" b="1" dirty="0"/>
              <a:t>tlaku na teplotě,  p – T diagram, </a:t>
            </a:r>
            <a:r>
              <a:rPr lang="cs-CZ" dirty="0"/>
              <a:t> při přechodu ze stavu pevného do stavu kapalného a dále do stavu plynného, případně ze stavu pevného do plynného získáme tři křivky:</a:t>
            </a:r>
          </a:p>
        </p:txBody>
      </p:sp>
      <p:grpSp>
        <p:nvGrpSpPr>
          <p:cNvPr id="4" name="Skupina 3">
            <a:extLst>
              <a:ext uri="{FF2B5EF4-FFF2-40B4-BE49-F238E27FC236}">
                <a16:creationId xmlns:a16="http://schemas.microsoft.com/office/drawing/2014/main" id="{8F7124A5-544E-3FC0-2623-15B8F3874774}"/>
              </a:ext>
            </a:extLst>
          </p:cNvPr>
          <p:cNvGrpSpPr/>
          <p:nvPr/>
        </p:nvGrpSpPr>
        <p:grpSpPr>
          <a:xfrm>
            <a:off x="404947" y="3845473"/>
            <a:ext cx="4627851" cy="1185404"/>
            <a:chOff x="508883" y="3575474"/>
            <a:chExt cx="4627851" cy="1185404"/>
          </a:xfrm>
        </p:grpSpPr>
        <mc:AlternateContent xmlns:mc="http://schemas.openxmlformats.org/markup-compatibility/2006" xmlns:a14="http://schemas.microsoft.com/office/drawing/2010/main">
          <mc:Choice Requires="a14">
            <p:sp>
              <p:nvSpPr>
                <p:cNvPr id="35" name="TextovéPole 34"/>
                <p:cNvSpPr txBox="1"/>
                <p:nvPr/>
              </p:nvSpPr>
              <p:spPr>
                <a:xfrm>
                  <a:off x="508883" y="3575474"/>
                  <a:ext cx="4424902" cy="923330"/>
                </a:xfrm>
                <a:prstGeom prst="rect">
                  <a:avLst/>
                </a:prstGeom>
                <a:noFill/>
              </p:spPr>
              <p:txBody>
                <a:bodyPr wrap="square" rtlCol="0">
                  <a:spAutoFit/>
                </a:bodyPr>
                <a:lstStyle/>
                <a:p>
                  <a14:m>
                    <m:oMath xmlns:m="http://schemas.openxmlformats.org/officeDocument/2006/math">
                      <m:r>
                        <a:rPr lang="cs-CZ" i="1" dirty="0" smtClean="0">
                          <a:latin typeface="Cambria Math" panose="02040503050406030204" pitchFamily="18" charset="0"/>
                        </a:rPr>
                        <m:t>𝑘</m:t>
                      </m:r>
                      <m:r>
                        <a:rPr lang="cs-CZ" i="1" baseline="-25000" dirty="0" err="1" smtClean="0">
                          <a:latin typeface="Cambria Math" panose="02040503050406030204" pitchFamily="18" charset="0"/>
                        </a:rPr>
                        <m:t>𝑇</m:t>
                      </m:r>
                    </m:oMath>
                  </a14:m>
                  <a:r>
                    <a:rPr lang="cs-CZ" baseline="-25000" dirty="0"/>
                    <a:t> </a:t>
                  </a:r>
                  <a:r>
                    <a:rPr lang="cs-CZ" dirty="0"/>
                    <a:t>……. křivka tání</a:t>
                  </a:r>
                </a:p>
                <a:p>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𝑘</m:t>
                          </m:r>
                        </m:e>
                        <m:sub>
                          <m:r>
                            <a:rPr lang="cs-CZ" b="0" i="1" smtClean="0">
                              <a:latin typeface="Cambria Math" panose="02040503050406030204" pitchFamily="18" charset="0"/>
                            </a:rPr>
                            <m:t>𝑆</m:t>
                          </m:r>
                        </m:sub>
                      </m:sSub>
                    </m:oMath>
                  </a14:m>
                  <a:r>
                    <a:rPr lang="cs-CZ" dirty="0"/>
                    <a:t> …… křivka sublimace</a:t>
                  </a:r>
                </a:p>
                <a:p>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𝑘</m:t>
                          </m:r>
                        </m:e>
                        <m:sub>
                          <m:r>
                            <a:rPr lang="cs-CZ" b="0" i="1" smtClean="0">
                              <a:latin typeface="Cambria Math" panose="02040503050406030204" pitchFamily="18" charset="0"/>
                            </a:rPr>
                            <m:t>𝑆𝑃</m:t>
                          </m:r>
                        </m:sub>
                      </m:sSub>
                    </m:oMath>
                  </a14:m>
                  <a:r>
                    <a:rPr lang="cs-CZ" dirty="0"/>
                    <a:t>      křivka syté páry, též křivka vypařování,</a:t>
                  </a:r>
                </a:p>
              </p:txBody>
            </p:sp>
          </mc:Choice>
          <mc:Fallback xmlns="">
            <p:sp>
              <p:nvSpPr>
                <p:cNvPr id="35" name="TextovéPole 34"/>
                <p:cNvSpPr txBox="1">
                  <a:spLocks noRot="1" noChangeAspect="1" noMove="1" noResize="1" noEditPoints="1" noAdjustHandles="1" noChangeArrowheads="1" noChangeShapeType="1" noTextEdit="1"/>
                </p:cNvSpPr>
                <p:nvPr/>
              </p:nvSpPr>
              <p:spPr>
                <a:xfrm>
                  <a:off x="508883" y="3575474"/>
                  <a:ext cx="4424902" cy="923330"/>
                </a:xfrm>
                <a:prstGeom prst="rect">
                  <a:avLst/>
                </a:prstGeom>
                <a:blipFill>
                  <a:blip r:embed="rId2"/>
                  <a:stretch>
                    <a:fillRect t="-3974" b="-9934"/>
                  </a:stretch>
                </a:blipFill>
              </p:spPr>
              <p:txBody>
                <a:bodyPr/>
                <a:lstStyle/>
                <a:p>
                  <a:r>
                    <a:rPr lang="cs-CZ">
                      <a:noFill/>
                    </a:rPr>
                    <a:t> </a:t>
                  </a:r>
                </a:p>
              </p:txBody>
            </p:sp>
          </mc:Fallback>
        </mc:AlternateContent>
        <p:sp>
          <p:nvSpPr>
            <p:cNvPr id="38" name="TextovéPole 37"/>
            <p:cNvSpPr txBox="1"/>
            <p:nvPr/>
          </p:nvSpPr>
          <p:spPr>
            <a:xfrm>
              <a:off x="508883" y="4391546"/>
              <a:ext cx="4627851" cy="369332"/>
            </a:xfrm>
            <a:prstGeom prst="rect">
              <a:avLst/>
            </a:prstGeom>
            <a:noFill/>
          </p:spPr>
          <p:txBody>
            <a:bodyPr wrap="square" rtlCol="0">
              <a:spAutoFit/>
            </a:bodyPr>
            <a:lstStyle/>
            <a:p>
              <a:r>
                <a:rPr lang="cs-CZ" dirty="0"/>
                <a:t>které se stýkají v bodě T, nazývaný </a:t>
              </a:r>
              <a:r>
                <a:rPr lang="cs-CZ" b="1" dirty="0"/>
                <a:t>TROJNÝ BOD</a:t>
              </a:r>
              <a:r>
                <a:rPr lang="cs-CZ" dirty="0"/>
                <a:t> </a:t>
              </a:r>
            </a:p>
          </p:txBody>
        </p:sp>
      </p:grpSp>
      <p:pic>
        <p:nvPicPr>
          <p:cNvPr id="39" name="Obrázek 38"/>
          <p:cNvPicPr>
            <a:picLocks noChangeAspect="1"/>
          </p:cNvPicPr>
          <p:nvPr/>
        </p:nvPicPr>
        <p:blipFill rotWithShape="1">
          <a:blip r:embed="rId3">
            <a:extLst>
              <a:ext uri="{28A0092B-C50C-407E-A947-70E740481C1C}">
                <a14:useLocalDpi xmlns:a14="http://schemas.microsoft.com/office/drawing/2010/main" val="0"/>
              </a:ext>
            </a:extLst>
          </a:blip>
          <a:srcRect l="11490" t="30191" r="8779"/>
          <a:stretch>
            <a:fillRect/>
          </a:stretch>
        </p:blipFill>
        <p:spPr>
          <a:xfrm>
            <a:off x="5112689" y="3041255"/>
            <a:ext cx="5216055" cy="3425305"/>
          </a:xfrm>
          <a:prstGeom prst="rect">
            <a:avLst/>
          </a:prstGeom>
        </p:spPr>
      </p:pic>
      <p:sp>
        <p:nvSpPr>
          <p:cNvPr id="40" name="TextovéPole 39"/>
          <p:cNvSpPr txBox="1"/>
          <p:nvPr/>
        </p:nvSpPr>
        <p:spPr>
          <a:xfrm>
            <a:off x="7623178" y="3163438"/>
            <a:ext cx="1680754" cy="369332"/>
          </a:xfrm>
          <a:prstGeom prst="rect">
            <a:avLst/>
          </a:prstGeom>
          <a:noFill/>
        </p:spPr>
        <p:txBody>
          <a:bodyPr wrap="square" rtlCol="0">
            <a:spAutoFit/>
          </a:bodyPr>
          <a:lstStyle/>
          <a:p>
            <a:r>
              <a:rPr lang="cs-CZ" dirty="0"/>
              <a:t>Fázový diagram</a:t>
            </a:r>
          </a:p>
        </p:txBody>
      </p:sp>
      <p:sp>
        <p:nvSpPr>
          <p:cNvPr id="3" name="Zástupný symbol pro číslo snímku 2">
            <a:extLst>
              <a:ext uri="{FF2B5EF4-FFF2-40B4-BE49-F238E27FC236}">
                <a16:creationId xmlns:a16="http://schemas.microsoft.com/office/drawing/2014/main" id="{E1446DEE-B28E-5224-5600-5D6661E51FD3}"/>
              </a:ext>
            </a:extLst>
          </p:cNvPr>
          <p:cNvSpPr>
            <a:spLocks noGrp="1"/>
          </p:cNvSpPr>
          <p:nvPr>
            <p:ph type="sldNum" sz="quarter" idx="12"/>
          </p:nvPr>
        </p:nvSpPr>
        <p:spPr/>
        <p:txBody>
          <a:bodyPr/>
          <a:lstStyle/>
          <a:p>
            <a:fld id="{16F34EB4-3ED8-4C6F-8F20-E8879CC86920}" type="slidenum">
              <a:rPr lang="cs-CZ" smtClean="0"/>
              <a:t>18</a:t>
            </a:fld>
            <a:endParaRPr lang="cs-CZ"/>
          </a:p>
        </p:txBody>
      </p:sp>
    </p:spTree>
    <p:extLst>
      <p:ext uri="{BB962C8B-B14F-4D97-AF65-F5344CB8AC3E}">
        <p14:creationId xmlns:p14="http://schemas.microsoft.com/office/powerpoint/2010/main" val="16434327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561702" y="509452"/>
            <a:ext cx="1375955" cy="369332"/>
          </a:xfrm>
          <a:prstGeom prst="rect">
            <a:avLst/>
          </a:prstGeom>
          <a:noFill/>
        </p:spPr>
        <p:txBody>
          <a:bodyPr wrap="square" rtlCol="0">
            <a:spAutoFit/>
          </a:bodyPr>
          <a:lstStyle/>
          <a:p>
            <a:r>
              <a:rPr lang="cs-CZ" b="1" dirty="0"/>
              <a:t>Křivka tání</a:t>
            </a:r>
          </a:p>
        </p:txBody>
      </p:sp>
      <p:sp>
        <p:nvSpPr>
          <p:cNvPr id="3" name="TextovéPole 2"/>
          <p:cNvSpPr txBox="1"/>
          <p:nvPr/>
        </p:nvSpPr>
        <p:spPr>
          <a:xfrm>
            <a:off x="561702" y="878784"/>
            <a:ext cx="8090263" cy="369332"/>
          </a:xfrm>
          <a:prstGeom prst="rect">
            <a:avLst/>
          </a:prstGeom>
          <a:noFill/>
        </p:spPr>
        <p:txBody>
          <a:bodyPr wrap="square" rtlCol="0">
            <a:spAutoFit/>
          </a:bodyPr>
          <a:lstStyle/>
          <a:p>
            <a:r>
              <a:rPr lang="cs-CZ" b="1" dirty="0"/>
              <a:t>Tání</a:t>
            </a:r>
            <a:r>
              <a:rPr lang="cs-CZ" dirty="0"/>
              <a:t> je fázová přeměna (změna skupenství), při níž se pevná látka mění na kapalinu. </a:t>
            </a:r>
          </a:p>
        </p:txBody>
      </p:sp>
      <mc:AlternateContent xmlns:mc="http://schemas.openxmlformats.org/markup-compatibility/2006" xmlns:a14="http://schemas.microsoft.com/office/drawing/2010/main">
        <mc:Choice Requires="a14">
          <p:sp>
            <p:nvSpPr>
              <p:cNvPr id="5" name="TextovéPole 4"/>
              <p:cNvSpPr txBox="1"/>
              <p:nvPr/>
            </p:nvSpPr>
            <p:spPr>
              <a:xfrm>
                <a:off x="544285" y="1330180"/>
                <a:ext cx="11103429" cy="923330"/>
              </a:xfrm>
              <a:prstGeom prst="rect">
                <a:avLst/>
              </a:prstGeom>
              <a:noFill/>
            </p:spPr>
            <p:txBody>
              <a:bodyPr wrap="square" rtlCol="0">
                <a:spAutoFit/>
              </a:bodyPr>
              <a:lstStyle/>
              <a:p>
                <a:r>
                  <a:rPr lang="cs-CZ" dirty="0"/>
                  <a:t>Na křivce  tání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𝑘</m:t>
                        </m:r>
                      </m:e>
                      <m:sub>
                        <m:r>
                          <a:rPr lang="cs-CZ" b="0" i="1" smtClean="0">
                            <a:latin typeface="Cambria Math" panose="02040503050406030204" pitchFamily="18" charset="0"/>
                          </a:rPr>
                          <m:t>𝑡</m:t>
                        </m:r>
                      </m:sub>
                    </m:sSub>
                  </m:oMath>
                </a14:m>
                <a:r>
                  <a:rPr lang="cs-CZ" dirty="0"/>
                  <a:t> </a:t>
                </a:r>
                <a:r>
                  <a:rPr lang="cs-CZ" b="1" dirty="0">
                    <a:solidFill>
                      <a:srgbClr val="0070C0"/>
                    </a:solidFill>
                  </a:rPr>
                  <a:t>(modrá) </a:t>
                </a:r>
                <a:r>
                  <a:rPr lang="cs-CZ" dirty="0"/>
                  <a:t>leží body, které znázorňují různé rovnovážné stavy, ve kterých je vedle sebe pevné a kapalné skupenství dané látky (například led ve vodě). Křivka začíná v bodě T, nazývaném TROJNÝ BOD. Bod T je bod jemuž odpovídá nejmenší možný tlak, při němž je kapalné a pevné skupenství v rovnováze.</a:t>
                </a:r>
              </a:p>
            </p:txBody>
          </p:sp>
        </mc:Choice>
        <mc:Fallback xmlns="">
          <p:sp>
            <p:nvSpPr>
              <p:cNvPr id="5" name="TextovéPole 4"/>
              <p:cNvSpPr txBox="1">
                <a:spLocks noRot="1" noChangeAspect="1" noMove="1" noResize="1" noEditPoints="1" noAdjustHandles="1" noChangeArrowheads="1" noChangeShapeType="1" noTextEdit="1"/>
              </p:cNvSpPr>
              <p:nvPr/>
            </p:nvSpPr>
            <p:spPr>
              <a:xfrm>
                <a:off x="544285" y="1330180"/>
                <a:ext cx="11103429" cy="923330"/>
              </a:xfrm>
              <a:prstGeom prst="rect">
                <a:avLst/>
              </a:prstGeom>
              <a:blipFill>
                <a:blip r:embed="rId2"/>
                <a:stretch>
                  <a:fillRect l="-439" t="-3289" b="-9211"/>
                </a:stretch>
              </a:blipFill>
            </p:spPr>
            <p:txBody>
              <a:bodyPr/>
              <a:lstStyle/>
              <a:p>
                <a:r>
                  <a:rPr lang="cs-CZ">
                    <a:noFill/>
                  </a:rPr>
                  <a:t> </a:t>
                </a:r>
              </a:p>
            </p:txBody>
          </p:sp>
        </mc:Fallback>
      </mc:AlternateContent>
      <p:grpSp>
        <p:nvGrpSpPr>
          <p:cNvPr id="7" name="Skupina 6"/>
          <p:cNvGrpSpPr/>
          <p:nvPr/>
        </p:nvGrpSpPr>
        <p:grpSpPr>
          <a:xfrm>
            <a:off x="3200400" y="2501370"/>
            <a:ext cx="5791200" cy="4206241"/>
            <a:chOff x="3200400" y="2612573"/>
            <a:chExt cx="5791200" cy="4206241"/>
          </a:xfrm>
        </p:grpSpPr>
        <p:pic>
          <p:nvPicPr>
            <p:cNvPr id="4" name="Obrázek 3"/>
            <p:cNvPicPr>
              <a:picLocks noChangeAspect="1"/>
            </p:cNvPicPr>
            <p:nvPr/>
          </p:nvPicPr>
          <p:blipFill rotWithShape="1">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l="3715" t="33142" r="32952" b="5525"/>
            <a:stretch/>
          </p:blipFill>
          <p:spPr>
            <a:xfrm>
              <a:off x="3200400" y="2612573"/>
              <a:ext cx="5791200" cy="4206241"/>
            </a:xfrm>
            <a:prstGeom prst="rect">
              <a:avLst/>
            </a:prstGeom>
          </p:spPr>
        </p:pic>
        <p:sp>
          <p:nvSpPr>
            <p:cNvPr id="6" name="TextovéPole 5"/>
            <p:cNvSpPr txBox="1"/>
            <p:nvPr/>
          </p:nvSpPr>
          <p:spPr>
            <a:xfrm>
              <a:off x="4606834" y="4715693"/>
              <a:ext cx="304800" cy="369332"/>
            </a:xfrm>
            <a:prstGeom prst="rect">
              <a:avLst/>
            </a:prstGeom>
            <a:noFill/>
          </p:spPr>
          <p:txBody>
            <a:bodyPr wrap="square" rtlCol="0">
              <a:spAutoFit/>
            </a:bodyPr>
            <a:lstStyle/>
            <a:p>
              <a:r>
                <a:rPr lang="cs-CZ" dirty="0"/>
                <a:t>T</a:t>
              </a:r>
            </a:p>
          </p:txBody>
        </p:sp>
      </p:grpSp>
      <p:sp>
        <p:nvSpPr>
          <p:cNvPr id="8" name="Zástupný symbol pro číslo snímku 7">
            <a:extLst>
              <a:ext uri="{FF2B5EF4-FFF2-40B4-BE49-F238E27FC236}">
                <a16:creationId xmlns:a16="http://schemas.microsoft.com/office/drawing/2014/main" id="{58473F91-7242-6778-AE41-FC57B5ED161F}"/>
              </a:ext>
            </a:extLst>
          </p:cNvPr>
          <p:cNvSpPr>
            <a:spLocks noGrp="1"/>
          </p:cNvSpPr>
          <p:nvPr>
            <p:ph type="sldNum" sz="quarter" idx="12"/>
          </p:nvPr>
        </p:nvSpPr>
        <p:spPr/>
        <p:txBody>
          <a:bodyPr/>
          <a:lstStyle/>
          <a:p>
            <a:fld id="{16F34EB4-3ED8-4C6F-8F20-E8879CC86920}" type="slidenum">
              <a:rPr lang="cs-CZ" smtClean="0"/>
              <a:t>19</a:t>
            </a:fld>
            <a:endParaRPr lang="cs-CZ"/>
          </a:p>
        </p:txBody>
      </p:sp>
    </p:spTree>
    <p:extLst>
      <p:ext uri="{BB962C8B-B14F-4D97-AF65-F5344CB8AC3E}">
        <p14:creationId xmlns:p14="http://schemas.microsoft.com/office/powerpoint/2010/main" val="28337761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339634" y="548640"/>
            <a:ext cx="3413760" cy="369332"/>
          </a:xfrm>
          <a:prstGeom prst="rect">
            <a:avLst/>
          </a:prstGeom>
          <a:noFill/>
        </p:spPr>
        <p:txBody>
          <a:bodyPr wrap="square" rtlCol="0">
            <a:spAutoFit/>
          </a:bodyPr>
          <a:lstStyle/>
          <a:p>
            <a:r>
              <a:rPr lang="cs-CZ" b="1" dirty="0"/>
              <a:t>Křivka vypařování, též syté páry</a:t>
            </a:r>
          </a:p>
        </p:txBody>
      </p:sp>
      <p:sp>
        <p:nvSpPr>
          <p:cNvPr id="6" name="TextovéPole 5"/>
          <p:cNvSpPr txBox="1"/>
          <p:nvPr/>
        </p:nvSpPr>
        <p:spPr>
          <a:xfrm>
            <a:off x="339634" y="1001486"/>
            <a:ext cx="9753600" cy="1200329"/>
          </a:xfrm>
          <a:prstGeom prst="rect">
            <a:avLst/>
          </a:prstGeom>
          <a:noFill/>
        </p:spPr>
        <p:txBody>
          <a:bodyPr wrap="square" rtlCol="0">
            <a:spAutoFit/>
          </a:bodyPr>
          <a:lstStyle/>
          <a:p>
            <a:r>
              <a:rPr lang="cs-CZ" dirty="0"/>
              <a:t>Křivka syté páry </a:t>
            </a:r>
            <a:r>
              <a:rPr lang="cs-CZ" dirty="0">
                <a:solidFill>
                  <a:srgbClr val="00B050"/>
                </a:solidFill>
              </a:rPr>
              <a:t>(zelená)</a:t>
            </a:r>
            <a:r>
              <a:rPr lang="cs-CZ" dirty="0">
                <a:solidFill>
                  <a:schemeClr val="accent6">
                    <a:lumMod val="60000"/>
                    <a:lumOff val="40000"/>
                  </a:schemeClr>
                </a:solidFill>
              </a:rPr>
              <a:t> </a:t>
            </a:r>
            <a:r>
              <a:rPr lang="cs-CZ" dirty="0"/>
              <a:t>je křivka jejíž body znázorňují různé rovnovážně stavy mezi kapalinou a sytou párou. Křivka znázorňuje závislost tlaku syté páry na teplotě. Křivka začíná v bodě T (trojný bod) a končí v tzv. </a:t>
            </a:r>
            <a:r>
              <a:rPr lang="cs-CZ" b="1" dirty="0"/>
              <a:t>kritickém bodě K. </a:t>
            </a:r>
            <a:r>
              <a:rPr lang="cs-CZ" dirty="0"/>
              <a:t>Při teplotě odpovídající kritickému bodu je hustota kapaliny rovna hustotě syté páry a mezi kapalinou a sytou párou mizí rozhraní, látka se stane stejnorodou.</a:t>
            </a:r>
          </a:p>
        </p:txBody>
      </p:sp>
      <p:sp>
        <p:nvSpPr>
          <p:cNvPr id="7" name="TextovéPole 6"/>
          <p:cNvSpPr txBox="1"/>
          <p:nvPr/>
        </p:nvSpPr>
        <p:spPr>
          <a:xfrm>
            <a:off x="7872549" y="2508070"/>
            <a:ext cx="3500845" cy="3139321"/>
          </a:xfrm>
          <a:prstGeom prst="rect">
            <a:avLst/>
          </a:prstGeom>
          <a:noFill/>
        </p:spPr>
        <p:txBody>
          <a:bodyPr wrap="square" rtlCol="0">
            <a:spAutoFit/>
          </a:bodyPr>
          <a:lstStyle/>
          <a:p>
            <a:r>
              <a:rPr lang="cs-CZ" b="1" dirty="0"/>
              <a:t>Sytá pára</a:t>
            </a:r>
            <a:endParaRPr lang="cs-CZ" dirty="0"/>
          </a:p>
          <a:p>
            <a:r>
              <a:rPr lang="cs-CZ" dirty="0"/>
              <a:t>je pára, která je v rovnovážném stavu se svou kapalinou. Tlak syté páry nezávisí při stálé teplotě na objemu páry.</a:t>
            </a:r>
          </a:p>
          <a:p>
            <a:r>
              <a:rPr lang="cs-CZ" dirty="0"/>
              <a:t>Tlak syté páry nad kapalinou s rostoucí teplotou roste.</a:t>
            </a:r>
          </a:p>
          <a:p>
            <a:endParaRPr lang="cs-CZ" dirty="0"/>
          </a:p>
          <a:p>
            <a:r>
              <a:rPr lang="cs-CZ" dirty="0"/>
              <a:t>Z křivky syté páry lze stanovit teplotu varu kapaliny při daném vnějším tlaku nad kapalinou.</a:t>
            </a:r>
          </a:p>
        </p:txBody>
      </p:sp>
      <p:grpSp>
        <p:nvGrpSpPr>
          <p:cNvPr id="9" name="Skupina 8"/>
          <p:cNvGrpSpPr/>
          <p:nvPr/>
        </p:nvGrpSpPr>
        <p:grpSpPr>
          <a:xfrm>
            <a:off x="1754776" y="2508070"/>
            <a:ext cx="5791200" cy="4206241"/>
            <a:chOff x="1754776" y="2508070"/>
            <a:chExt cx="5791200" cy="4206241"/>
          </a:xfrm>
        </p:grpSpPr>
        <p:grpSp>
          <p:nvGrpSpPr>
            <p:cNvPr id="3" name="Skupina 2"/>
            <p:cNvGrpSpPr/>
            <p:nvPr/>
          </p:nvGrpSpPr>
          <p:grpSpPr>
            <a:xfrm>
              <a:off x="1754776" y="2508070"/>
              <a:ext cx="5791200" cy="4206241"/>
              <a:chOff x="3200400" y="2612573"/>
              <a:chExt cx="5791200" cy="4206241"/>
            </a:xfrm>
          </p:grpSpPr>
          <p:pic>
            <p:nvPicPr>
              <p:cNvPr id="4" name="Obrázek 3"/>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l="3715" t="33142" r="32952" b="5525"/>
              <a:stretch/>
            </p:blipFill>
            <p:spPr>
              <a:xfrm>
                <a:off x="3200400" y="2612573"/>
                <a:ext cx="5791200" cy="4206241"/>
              </a:xfrm>
              <a:prstGeom prst="rect">
                <a:avLst/>
              </a:prstGeom>
            </p:spPr>
          </p:pic>
          <p:sp>
            <p:nvSpPr>
              <p:cNvPr id="5" name="TextovéPole 4"/>
              <p:cNvSpPr txBox="1"/>
              <p:nvPr/>
            </p:nvSpPr>
            <p:spPr>
              <a:xfrm>
                <a:off x="4606834" y="4715693"/>
                <a:ext cx="304800" cy="369332"/>
              </a:xfrm>
              <a:prstGeom prst="rect">
                <a:avLst/>
              </a:prstGeom>
              <a:noFill/>
            </p:spPr>
            <p:txBody>
              <a:bodyPr wrap="square" rtlCol="0">
                <a:spAutoFit/>
              </a:bodyPr>
              <a:lstStyle/>
              <a:p>
                <a:r>
                  <a:rPr lang="cs-CZ" dirty="0"/>
                  <a:t>T</a:t>
                </a:r>
              </a:p>
            </p:txBody>
          </p:sp>
        </p:grpSp>
        <p:sp>
          <p:nvSpPr>
            <p:cNvPr id="8" name="TextovéPole 7"/>
            <p:cNvSpPr txBox="1"/>
            <p:nvPr/>
          </p:nvSpPr>
          <p:spPr>
            <a:xfrm>
              <a:off x="5869577" y="2830286"/>
              <a:ext cx="252548" cy="369332"/>
            </a:xfrm>
            <a:prstGeom prst="rect">
              <a:avLst/>
            </a:prstGeom>
            <a:noFill/>
          </p:spPr>
          <p:txBody>
            <a:bodyPr wrap="square" rtlCol="0">
              <a:spAutoFit/>
            </a:bodyPr>
            <a:lstStyle/>
            <a:p>
              <a:r>
                <a:rPr lang="cs-CZ" dirty="0"/>
                <a:t>K</a:t>
              </a:r>
            </a:p>
          </p:txBody>
        </p:sp>
      </p:grpSp>
      <p:sp>
        <p:nvSpPr>
          <p:cNvPr id="10" name="Zástupný symbol pro číslo snímku 9">
            <a:extLst>
              <a:ext uri="{FF2B5EF4-FFF2-40B4-BE49-F238E27FC236}">
                <a16:creationId xmlns:a16="http://schemas.microsoft.com/office/drawing/2014/main" id="{550885D7-BE9A-5FF7-1141-25247C172D33}"/>
              </a:ext>
            </a:extLst>
          </p:cNvPr>
          <p:cNvSpPr>
            <a:spLocks noGrp="1"/>
          </p:cNvSpPr>
          <p:nvPr>
            <p:ph type="sldNum" sz="quarter" idx="12"/>
          </p:nvPr>
        </p:nvSpPr>
        <p:spPr/>
        <p:txBody>
          <a:bodyPr/>
          <a:lstStyle/>
          <a:p>
            <a:fld id="{16F34EB4-3ED8-4C6F-8F20-E8879CC86920}" type="slidenum">
              <a:rPr lang="cs-CZ" smtClean="0"/>
              <a:t>20</a:t>
            </a:fld>
            <a:endParaRPr lang="cs-CZ"/>
          </a:p>
        </p:txBody>
      </p:sp>
    </p:spTree>
    <p:extLst>
      <p:ext uri="{BB962C8B-B14F-4D97-AF65-F5344CB8AC3E}">
        <p14:creationId xmlns:p14="http://schemas.microsoft.com/office/powerpoint/2010/main" val="41005302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339634" y="548640"/>
            <a:ext cx="3413760" cy="369332"/>
          </a:xfrm>
          <a:prstGeom prst="rect">
            <a:avLst/>
          </a:prstGeom>
          <a:noFill/>
        </p:spPr>
        <p:txBody>
          <a:bodyPr wrap="square" rtlCol="0">
            <a:spAutoFit/>
          </a:bodyPr>
          <a:lstStyle/>
          <a:p>
            <a:r>
              <a:rPr lang="cs-CZ" b="1" dirty="0"/>
              <a:t>Křivka sublimační</a:t>
            </a:r>
          </a:p>
        </p:txBody>
      </p:sp>
      <mc:AlternateContent xmlns:mc="http://schemas.openxmlformats.org/markup-compatibility/2006" xmlns:a14="http://schemas.microsoft.com/office/drawing/2010/main">
        <mc:Choice Requires="a14">
          <p:sp>
            <p:nvSpPr>
              <p:cNvPr id="3" name="TextovéPole 2"/>
              <p:cNvSpPr txBox="1"/>
              <p:nvPr/>
            </p:nvSpPr>
            <p:spPr>
              <a:xfrm>
                <a:off x="339634" y="1146687"/>
                <a:ext cx="11051177" cy="646331"/>
              </a:xfrm>
              <a:prstGeom prst="rect">
                <a:avLst/>
              </a:prstGeom>
              <a:noFill/>
            </p:spPr>
            <p:txBody>
              <a:bodyPr wrap="square" rtlCol="0">
                <a:spAutoFit/>
              </a:bodyPr>
              <a:lstStyle/>
              <a:p>
                <a:r>
                  <a:rPr lang="cs-CZ" dirty="0"/>
                  <a:t>Každý bod sublimační křivky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𝑘</m:t>
                        </m:r>
                      </m:e>
                      <m:sub>
                        <m:r>
                          <a:rPr lang="cs-CZ" b="0" i="1" smtClean="0">
                            <a:latin typeface="Cambria Math" panose="02040503050406030204" pitchFamily="18" charset="0"/>
                          </a:rPr>
                          <m:t>𝑆</m:t>
                        </m:r>
                      </m:sub>
                    </m:sSub>
                  </m:oMath>
                </a14:m>
                <a:r>
                  <a:rPr lang="cs-CZ" dirty="0"/>
                  <a:t> </a:t>
                </a:r>
                <a:r>
                  <a:rPr lang="cs-CZ" dirty="0">
                    <a:solidFill>
                      <a:srgbClr val="FF0000"/>
                    </a:solidFill>
                  </a:rPr>
                  <a:t>(červená) </a:t>
                </a:r>
                <a:r>
                  <a:rPr lang="cs-CZ" dirty="0"/>
                  <a:t>znázorňuje stav látky, při kterém existuje vedle sebe v rovnovážném stavu pevná látka a její sytá pára (například suchý led – pevný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𝐶𝑂</m:t>
                        </m:r>
                      </m:e>
                      <m:sub>
                        <m:r>
                          <a:rPr lang="cs-CZ" b="0" i="1" smtClean="0">
                            <a:latin typeface="Cambria Math" panose="02040503050406030204" pitchFamily="18" charset="0"/>
                          </a:rPr>
                          <m:t>2</m:t>
                        </m:r>
                      </m:sub>
                    </m:sSub>
                  </m:oMath>
                </a14:m>
                <a:r>
                  <a:rPr lang="cs-CZ" dirty="0"/>
                  <a:t> a syté pára v uzavřeném prostoru)</a:t>
                </a:r>
              </a:p>
            </p:txBody>
          </p:sp>
        </mc:Choice>
        <mc:Fallback xmlns="">
          <p:sp>
            <p:nvSpPr>
              <p:cNvPr id="3" name="TextovéPole 2"/>
              <p:cNvSpPr txBox="1">
                <a:spLocks noRot="1" noChangeAspect="1" noMove="1" noResize="1" noEditPoints="1" noAdjustHandles="1" noChangeArrowheads="1" noChangeShapeType="1" noTextEdit="1"/>
              </p:cNvSpPr>
              <p:nvPr/>
            </p:nvSpPr>
            <p:spPr>
              <a:xfrm>
                <a:off x="339634" y="1146687"/>
                <a:ext cx="11051177" cy="646331"/>
              </a:xfrm>
              <a:prstGeom prst="rect">
                <a:avLst/>
              </a:prstGeom>
              <a:blipFill>
                <a:blip r:embed="rId2"/>
                <a:stretch>
                  <a:fillRect l="-496" t="-4717" b="-14151"/>
                </a:stretch>
              </a:blipFill>
            </p:spPr>
            <p:txBody>
              <a:bodyPr/>
              <a:lstStyle/>
              <a:p>
                <a:r>
                  <a:rPr lang="cs-CZ">
                    <a:noFill/>
                  </a:rPr>
                  <a:t> </a:t>
                </a:r>
              </a:p>
            </p:txBody>
          </p:sp>
        </mc:Fallback>
      </mc:AlternateContent>
      <p:grpSp>
        <p:nvGrpSpPr>
          <p:cNvPr id="4" name="Skupina 3"/>
          <p:cNvGrpSpPr/>
          <p:nvPr/>
        </p:nvGrpSpPr>
        <p:grpSpPr>
          <a:xfrm>
            <a:off x="3074125" y="2277291"/>
            <a:ext cx="5791200" cy="4206241"/>
            <a:chOff x="1754776" y="2508070"/>
            <a:chExt cx="5791200" cy="4206241"/>
          </a:xfrm>
        </p:grpSpPr>
        <p:grpSp>
          <p:nvGrpSpPr>
            <p:cNvPr id="5" name="Skupina 4"/>
            <p:cNvGrpSpPr/>
            <p:nvPr/>
          </p:nvGrpSpPr>
          <p:grpSpPr>
            <a:xfrm>
              <a:off x="1754776" y="2508070"/>
              <a:ext cx="5791200" cy="4206241"/>
              <a:chOff x="3200400" y="2612573"/>
              <a:chExt cx="5791200" cy="4206241"/>
            </a:xfrm>
          </p:grpSpPr>
          <p:pic>
            <p:nvPicPr>
              <p:cNvPr id="7" name="Obrázek 6"/>
              <p:cNvPicPr>
                <a:picLocks noChangeAspect="1"/>
              </p:cNvPicPr>
              <p:nvPr/>
            </p:nvPicPr>
            <p:blipFill rotWithShape="1">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l="3715" t="33142" r="32952" b="5525"/>
              <a:stretch/>
            </p:blipFill>
            <p:spPr>
              <a:xfrm>
                <a:off x="3200400" y="2612573"/>
                <a:ext cx="5791200" cy="4206241"/>
              </a:xfrm>
              <a:prstGeom prst="rect">
                <a:avLst/>
              </a:prstGeom>
            </p:spPr>
          </p:pic>
          <p:sp>
            <p:nvSpPr>
              <p:cNvPr id="8" name="TextovéPole 7"/>
              <p:cNvSpPr txBox="1"/>
              <p:nvPr/>
            </p:nvSpPr>
            <p:spPr>
              <a:xfrm>
                <a:off x="4606834" y="4715693"/>
                <a:ext cx="304800" cy="369332"/>
              </a:xfrm>
              <a:prstGeom prst="rect">
                <a:avLst/>
              </a:prstGeom>
              <a:noFill/>
            </p:spPr>
            <p:txBody>
              <a:bodyPr wrap="square" rtlCol="0">
                <a:spAutoFit/>
              </a:bodyPr>
              <a:lstStyle/>
              <a:p>
                <a:r>
                  <a:rPr lang="cs-CZ" dirty="0"/>
                  <a:t>T</a:t>
                </a:r>
              </a:p>
            </p:txBody>
          </p:sp>
        </p:grpSp>
        <p:sp>
          <p:nvSpPr>
            <p:cNvPr id="6" name="TextovéPole 5"/>
            <p:cNvSpPr txBox="1"/>
            <p:nvPr/>
          </p:nvSpPr>
          <p:spPr>
            <a:xfrm>
              <a:off x="5869577" y="2830286"/>
              <a:ext cx="252548" cy="369332"/>
            </a:xfrm>
            <a:prstGeom prst="rect">
              <a:avLst/>
            </a:prstGeom>
            <a:noFill/>
          </p:spPr>
          <p:txBody>
            <a:bodyPr wrap="square" rtlCol="0">
              <a:spAutoFit/>
            </a:bodyPr>
            <a:lstStyle/>
            <a:p>
              <a:r>
                <a:rPr lang="cs-CZ" dirty="0"/>
                <a:t>K</a:t>
              </a:r>
            </a:p>
          </p:txBody>
        </p:sp>
      </p:grpSp>
      <p:sp>
        <p:nvSpPr>
          <p:cNvPr id="9" name="Zástupný symbol pro číslo snímku 8">
            <a:extLst>
              <a:ext uri="{FF2B5EF4-FFF2-40B4-BE49-F238E27FC236}">
                <a16:creationId xmlns:a16="http://schemas.microsoft.com/office/drawing/2014/main" id="{4F7443F1-0FB7-F829-5ADB-A674F92E7B65}"/>
              </a:ext>
            </a:extLst>
          </p:cNvPr>
          <p:cNvSpPr>
            <a:spLocks noGrp="1"/>
          </p:cNvSpPr>
          <p:nvPr>
            <p:ph type="sldNum" sz="quarter" idx="12"/>
          </p:nvPr>
        </p:nvSpPr>
        <p:spPr/>
        <p:txBody>
          <a:bodyPr/>
          <a:lstStyle/>
          <a:p>
            <a:fld id="{16F34EB4-3ED8-4C6F-8F20-E8879CC86920}" type="slidenum">
              <a:rPr lang="cs-CZ" smtClean="0"/>
              <a:t>21</a:t>
            </a:fld>
            <a:endParaRPr lang="cs-CZ"/>
          </a:p>
        </p:txBody>
      </p:sp>
    </p:spTree>
    <p:extLst>
      <p:ext uri="{BB962C8B-B14F-4D97-AF65-F5344CB8AC3E}">
        <p14:creationId xmlns:p14="http://schemas.microsoft.com/office/powerpoint/2010/main" val="14919155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391886" y="600891"/>
            <a:ext cx="1802675" cy="369332"/>
          </a:xfrm>
          <a:prstGeom prst="rect">
            <a:avLst/>
          </a:prstGeom>
          <a:noFill/>
        </p:spPr>
        <p:txBody>
          <a:bodyPr wrap="square" rtlCol="0">
            <a:spAutoFit/>
          </a:bodyPr>
          <a:lstStyle/>
          <a:p>
            <a:r>
              <a:rPr lang="cs-CZ" b="1" dirty="0"/>
              <a:t>Trojný bod vody</a:t>
            </a:r>
          </a:p>
        </p:txBody>
      </p:sp>
      <mc:AlternateContent xmlns:mc="http://schemas.openxmlformats.org/markup-compatibility/2006">
        <mc:Choice xmlns:a14="http://schemas.microsoft.com/office/drawing/2010/main" Requires="a14">
          <p:sp>
            <p:nvSpPr>
              <p:cNvPr id="3" name="TextovéPole 2"/>
              <p:cNvSpPr txBox="1"/>
              <p:nvPr/>
            </p:nvSpPr>
            <p:spPr>
              <a:xfrm>
                <a:off x="391886" y="1201783"/>
                <a:ext cx="11373394" cy="4840171"/>
              </a:xfrm>
              <a:prstGeom prst="rect">
                <a:avLst/>
              </a:prstGeom>
              <a:noFill/>
            </p:spPr>
            <p:txBody>
              <a:bodyPr wrap="square" rtlCol="0">
                <a:spAutoFit/>
              </a:bodyPr>
              <a:lstStyle/>
              <a:p>
                <a:r>
                  <a:rPr lang="cs-CZ" dirty="0"/>
                  <a:t>Křivka tání, vypařování a křivka sublimační se stýkají v jednom bodě , který se nazývá </a:t>
                </a:r>
                <a:r>
                  <a:rPr lang="cs-CZ" b="1" dirty="0"/>
                  <a:t>TROJNÝ BOD</a:t>
                </a:r>
                <a:r>
                  <a:rPr lang="cs-CZ" dirty="0"/>
                  <a:t>. Tento bod znázorňuje rovnovážný stav pevného, kapalného a plynného skupenství téže látky. </a:t>
                </a:r>
              </a:p>
              <a:p>
                <a:r>
                  <a:rPr lang="cs-CZ" dirty="0"/>
                  <a:t>Led, voda a vodní pára mohou existovat v rovnovážném stavu při termodynamické teplotě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𝑇</m:t>
                        </m:r>
                      </m:e>
                      <m:sub>
                        <m:r>
                          <a:rPr lang="cs-CZ" b="0" i="1" smtClean="0">
                            <a:latin typeface="Cambria Math" panose="02040503050406030204" pitchFamily="18" charset="0"/>
                          </a:rPr>
                          <m:t>𝑇</m:t>
                        </m:r>
                      </m:sub>
                    </m:sSub>
                    <m:r>
                      <a:rPr lang="cs-CZ" b="0" i="1" smtClean="0">
                        <a:latin typeface="Cambria Math" panose="02040503050406030204" pitchFamily="18" charset="0"/>
                      </a:rPr>
                      <m:t>=273,16 </m:t>
                    </m:r>
                    <m:r>
                      <m:rPr>
                        <m:sty m:val="p"/>
                      </m:rPr>
                      <a:rPr lang="cs-CZ" b="0" i="0" smtClean="0">
                        <a:latin typeface="Cambria Math" panose="02040503050406030204" pitchFamily="18" charset="0"/>
                      </a:rPr>
                      <m:t>K</m:t>
                    </m:r>
                  </m:oMath>
                </a14:m>
                <a:r>
                  <a:rPr lang="cs-CZ" dirty="0"/>
                  <a:t> (tj. 0,01 </a:t>
                </a:r>
                <a:r>
                  <a:rPr lang="cs-CZ" baseline="30000" dirty="0"/>
                  <a:t>0</a:t>
                </a:r>
                <a:r>
                  <a:rPr lang="cs-CZ" dirty="0"/>
                  <a:t>C) a tlaku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𝑇</m:t>
                        </m:r>
                      </m:sub>
                    </m:sSub>
                    <m:r>
                      <a:rPr lang="cs-CZ" b="0" i="1" smtClean="0">
                        <a:latin typeface="Cambria Math" panose="02040503050406030204" pitchFamily="18" charset="0"/>
                      </a:rPr>
                      <m:t>=0,61 </m:t>
                    </m:r>
                    <m:r>
                      <m:rPr>
                        <m:sty m:val="p"/>
                      </m:rPr>
                      <a:rPr lang="cs-CZ" b="0" i="0" smtClean="0">
                        <a:latin typeface="Cambria Math" panose="02040503050406030204" pitchFamily="18" charset="0"/>
                      </a:rPr>
                      <m:t>kPa</m:t>
                    </m:r>
                  </m:oMath>
                </a14:m>
                <a:r>
                  <a:rPr lang="cs-CZ" dirty="0"/>
                  <a:t>.</a:t>
                </a:r>
              </a:p>
              <a:p>
                <a:endParaRPr lang="cs-CZ" dirty="0"/>
              </a:p>
              <a:p>
                <a:r>
                  <a:rPr lang="cs-CZ" b="1" dirty="0"/>
                  <a:t>Teplota trojného bodu vody je základní teplota termodynamické teplotní stupnice. </a:t>
                </a:r>
                <a:r>
                  <a:rPr lang="cs-CZ" dirty="0"/>
                  <a:t>Jednotkou je Kelvin</a:t>
                </a:r>
                <a:r>
                  <a:rPr lang="cs-CZ" i="1" dirty="0"/>
                  <a:t> </a:t>
                </a:r>
                <a:r>
                  <a:rPr lang="en-GB" dirty="0"/>
                  <a:t>[K].</a:t>
                </a:r>
              </a:p>
              <a:p>
                <a:endParaRPr lang="en-GB" b="1" dirty="0"/>
              </a:p>
              <a:p>
                <a:pPr algn="ctr"/>
                <a:r>
                  <a:rPr lang="en-GB" b="1" dirty="0"/>
                  <a:t>Kelvin</a:t>
                </a:r>
                <a:r>
                  <a:rPr lang="en-GB" b="1" i="1" dirty="0"/>
                  <a:t> </a:t>
                </a:r>
                <a:r>
                  <a:rPr lang="en-GB" b="1" dirty="0"/>
                  <a:t>je 1/273,16 d</a:t>
                </a:r>
                <a:r>
                  <a:rPr lang="cs-CZ" b="1" dirty="0"/>
                  <a:t>í</a:t>
                </a:r>
                <a:r>
                  <a:rPr lang="en-GB" b="1" dirty="0"/>
                  <a:t>l </a:t>
                </a:r>
                <a:r>
                  <a:rPr lang="en-GB" b="1" dirty="0" err="1"/>
                  <a:t>termod</a:t>
                </a:r>
                <a:r>
                  <a:rPr lang="cs-CZ" b="1" dirty="0"/>
                  <a:t>y</a:t>
                </a:r>
                <a:r>
                  <a:rPr lang="en-GB" b="1" dirty="0" err="1"/>
                  <a:t>namick</a:t>
                </a:r>
                <a:r>
                  <a:rPr lang="cs-CZ" b="1" dirty="0"/>
                  <a:t>é</a:t>
                </a:r>
                <a:r>
                  <a:rPr lang="en-GB" b="1" dirty="0"/>
                  <a:t> </a:t>
                </a:r>
                <a:r>
                  <a:rPr lang="en-GB" b="1" dirty="0" err="1"/>
                  <a:t>teplot</a:t>
                </a:r>
                <a:r>
                  <a:rPr lang="cs-CZ" b="1" dirty="0"/>
                  <a:t>y</a:t>
                </a:r>
                <a:r>
                  <a:rPr lang="en-GB" b="1" dirty="0"/>
                  <a:t> </a:t>
                </a:r>
                <a:r>
                  <a:rPr lang="en-GB" b="1" dirty="0" err="1"/>
                  <a:t>trojn</a:t>
                </a:r>
                <a:r>
                  <a:rPr lang="cs-CZ" b="1" dirty="0"/>
                  <a:t>é</a:t>
                </a:r>
                <a:r>
                  <a:rPr lang="en-GB" b="1" dirty="0" err="1"/>
                  <a:t>ho</a:t>
                </a:r>
                <a:r>
                  <a:rPr lang="en-GB" b="1" dirty="0"/>
                  <a:t> </a:t>
                </a:r>
                <a:r>
                  <a:rPr lang="en-GB" b="1" dirty="0" err="1"/>
                  <a:t>bodu</a:t>
                </a:r>
                <a:r>
                  <a:rPr lang="en-GB" b="1" dirty="0"/>
                  <a:t>.</a:t>
                </a:r>
                <a:endParaRPr lang="cs-CZ" b="1" dirty="0"/>
              </a:p>
              <a:p>
                <a:pPr algn="ctr"/>
                <a:endParaRPr lang="cs-CZ" b="1" i="1" dirty="0"/>
              </a:p>
              <a:p>
                <a:pPr algn="ctr"/>
                <a:r>
                  <a:rPr lang="cs-CZ" dirty="0"/>
                  <a:t>Převodní vztah z termodynamické teploty na teplotu Celsiovu</a:t>
                </a:r>
              </a:p>
              <a:p>
                <a:pPr algn="ctr"/>
                <a:endParaRPr lang="cs-CZ" dirty="0"/>
              </a:p>
              <a:p>
                <a:pPr algn="ct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𝑡</m:t>
                      </m:r>
                      <m:r>
                        <a:rPr lang="cs-CZ" b="0" i="1" smtClean="0">
                          <a:latin typeface="Cambria Math" panose="02040503050406030204" pitchFamily="18" charset="0"/>
                        </a:rPr>
                        <m:t>=</m:t>
                      </m:r>
                      <m:d>
                        <m:dPr>
                          <m:ctrlPr>
                            <a:rPr lang="cs-CZ" b="0" i="1" smtClean="0">
                              <a:latin typeface="Cambria Math" panose="02040503050406030204" pitchFamily="18" charset="0"/>
                            </a:rPr>
                          </m:ctrlPr>
                        </m:dPr>
                        <m:e>
                          <m:d>
                            <m:dPr>
                              <m:begChr m:val="{"/>
                              <m:endChr m:val="}"/>
                              <m:ctrlPr>
                                <a:rPr lang="cs-CZ" b="0" i="1" smtClean="0">
                                  <a:latin typeface="Cambria Math" panose="02040503050406030204" pitchFamily="18" charset="0"/>
                                </a:rPr>
                              </m:ctrlPr>
                            </m:dPr>
                            <m:e>
                              <m:r>
                                <a:rPr lang="cs-CZ" b="0" i="1" smtClean="0">
                                  <a:latin typeface="Cambria Math" panose="02040503050406030204" pitchFamily="18" charset="0"/>
                                </a:rPr>
                                <m:t>𝑇</m:t>
                              </m:r>
                            </m:e>
                          </m:d>
                          <m:r>
                            <a:rPr lang="cs-CZ" b="0" i="1" smtClean="0">
                              <a:latin typeface="Cambria Math" panose="02040503050406030204" pitchFamily="18" charset="0"/>
                            </a:rPr>
                            <m:t>−273,15 </m:t>
                          </m:r>
                          <m:r>
                            <a:rPr lang="cs-CZ" b="0" i="1" baseline="30000" smtClean="0">
                              <a:latin typeface="Cambria Math" panose="02040503050406030204" pitchFamily="18" charset="0"/>
                            </a:rPr>
                            <m:t>0</m:t>
                          </m:r>
                          <m:r>
                            <a:rPr lang="cs-CZ" b="0" i="1" smtClean="0">
                              <a:latin typeface="Cambria Math" panose="02040503050406030204" pitchFamily="18" charset="0"/>
                            </a:rPr>
                            <m:t>𝐶</m:t>
                          </m:r>
                        </m:e>
                      </m:d>
                    </m:oMath>
                  </m:oMathPara>
                </a14:m>
                <a:endParaRPr lang="cs-CZ" dirty="0"/>
              </a:p>
              <a:p>
                <a:pPr algn="ctr"/>
                <a:endParaRPr lang="cs-CZ" dirty="0"/>
              </a:p>
              <a:p>
                <a:pPr algn="ctr"/>
                <a:r>
                  <a:rPr lang="cs-CZ" dirty="0"/>
                  <a:t> Převodní vztah z Celsiovy teploty na termodynamickou teplotu</a:t>
                </a:r>
              </a:p>
              <a:p>
                <a:pPr algn="ctr"/>
                <a:endParaRPr lang="cs-CZ" dirty="0"/>
              </a:p>
              <a:p>
                <a:pPr algn="ct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𝑇</m:t>
                      </m:r>
                      <m:r>
                        <a:rPr lang="cs-CZ" b="0" i="1" smtClean="0">
                          <a:latin typeface="Cambria Math" panose="02040503050406030204" pitchFamily="18" charset="0"/>
                        </a:rPr>
                        <m:t>=</m:t>
                      </m:r>
                      <m:d>
                        <m:dPr>
                          <m:ctrlPr>
                            <a:rPr lang="cs-CZ" b="0" i="1" smtClean="0">
                              <a:latin typeface="Cambria Math" panose="02040503050406030204" pitchFamily="18" charset="0"/>
                            </a:rPr>
                          </m:ctrlPr>
                        </m:dPr>
                        <m:e>
                          <m:d>
                            <m:dPr>
                              <m:begChr m:val="{"/>
                              <m:endChr m:val="}"/>
                              <m:ctrlPr>
                                <a:rPr lang="cs-CZ" b="0" i="1" smtClean="0">
                                  <a:latin typeface="Cambria Math" panose="02040503050406030204" pitchFamily="18" charset="0"/>
                                </a:rPr>
                              </m:ctrlPr>
                            </m:dPr>
                            <m:e>
                              <m:r>
                                <a:rPr lang="cs-CZ" b="0" i="1" smtClean="0">
                                  <a:latin typeface="Cambria Math" panose="02040503050406030204" pitchFamily="18" charset="0"/>
                                </a:rPr>
                                <m:t>𝑡</m:t>
                              </m:r>
                            </m:e>
                          </m:d>
                          <m:r>
                            <a:rPr lang="cs-CZ" b="0" i="1" smtClean="0">
                              <a:latin typeface="Cambria Math" panose="02040503050406030204" pitchFamily="18" charset="0"/>
                            </a:rPr>
                            <m:t>+273,15</m:t>
                          </m:r>
                        </m:e>
                      </m:d>
                      <m:r>
                        <a:rPr lang="cs-CZ" b="0" i="1" smtClean="0">
                          <a:latin typeface="Cambria Math" panose="02040503050406030204" pitchFamily="18" charset="0"/>
                        </a:rPr>
                        <m:t> </m:t>
                      </m:r>
                      <m:r>
                        <m:rPr>
                          <m:sty m:val="p"/>
                        </m:rPr>
                        <a:rPr lang="cs-CZ" b="0" i="0" smtClean="0">
                          <a:latin typeface="Cambria Math" panose="02040503050406030204" pitchFamily="18" charset="0"/>
                        </a:rPr>
                        <m:t>K</m:t>
                      </m:r>
                    </m:oMath>
                  </m:oMathPara>
                </a14:m>
                <a:endParaRPr lang="cs-CZ" dirty="0"/>
              </a:p>
              <a:p>
                <a:pPr algn="ctr"/>
                <a:endParaRPr lang="cs-CZ" dirty="0"/>
              </a:p>
            </p:txBody>
          </p:sp>
        </mc:Choice>
        <mc:Fallback>
          <p:sp>
            <p:nvSpPr>
              <p:cNvPr id="3" name="TextovéPole 2"/>
              <p:cNvSpPr txBox="1">
                <a:spLocks noRot="1" noChangeAspect="1" noMove="1" noResize="1" noEditPoints="1" noAdjustHandles="1" noChangeArrowheads="1" noChangeShapeType="1" noTextEdit="1"/>
              </p:cNvSpPr>
              <p:nvPr/>
            </p:nvSpPr>
            <p:spPr>
              <a:xfrm>
                <a:off x="391886" y="1201783"/>
                <a:ext cx="11373394" cy="4840171"/>
              </a:xfrm>
              <a:prstGeom prst="rect">
                <a:avLst/>
              </a:prstGeom>
              <a:blipFill>
                <a:blip r:embed="rId2"/>
                <a:stretch>
                  <a:fillRect l="-429" t="-630"/>
                </a:stretch>
              </a:blipFill>
            </p:spPr>
            <p:txBody>
              <a:bodyPr/>
              <a:lstStyle/>
              <a:p>
                <a:r>
                  <a:rPr lang="cs-CZ">
                    <a:noFill/>
                  </a:rPr>
                  <a:t> </a:t>
                </a:r>
              </a:p>
            </p:txBody>
          </p:sp>
        </mc:Fallback>
      </mc:AlternateContent>
      <p:sp>
        <p:nvSpPr>
          <p:cNvPr id="4" name="Zástupný symbol pro číslo snímku 3">
            <a:extLst>
              <a:ext uri="{FF2B5EF4-FFF2-40B4-BE49-F238E27FC236}">
                <a16:creationId xmlns:a16="http://schemas.microsoft.com/office/drawing/2014/main" id="{5D9B6A59-621F-0DA9-22C7-A5A3C576F1A5}"/>
              </a:ext>
            </a:extLst>
          </p:cNvPr>
          <p:cNvSpPr>
            <a:spLocks noGrp="1"/>
          </p:cNvSpPr>
          <p:nvPr>
            <p:ph type="sldNum" sz="quarter" idx="12"/>
          </p:nvPr>
        </p:nvSpPr>
        <p:spPr/>
        <p:txBody>
          <a:bodyPr/>
          <a:lstStyle/>
          <a:p>
            <a:fld id="{16F34EB4-3ED8-4C6F-8F20-E8879CC86920}" type="slidenum">
              <a:rPr lang="cs-CZ" smtClean="0"/>
              <a:t>22</a:t>
            </a:fld>
            <a:endParaRPr lang="cs-CZ"/>
          </a:p>
        </p:txBody>
      </p:sp>
    </p:spTree>
    <p:extLst>
      <p:ext uri="{BB962C8B-B14F-4D97-AF65-F5344CB8AC3E}">
        <p14:creationId xmlns:p14="http://schemas.microsoft.com/office/powerpoint/2010/main" val="31788598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B69893B8-6264-6339-77E3-499F99BF62A8}"/>
              </a:ext>
            </a:extLst>
          </p:cNvPr>
          <p:cNvSpPr txBox="1"/>
          <p:nvPr/>
        </p:nvSpPr>
        <p:spPr>
          <a:xfrm>
            <a:off x="230588" y="341906"/>
            <a:ext cx="1860605" cy="369332"/>
          </a:xfrm>
          <a:prstGeom prst="rect">
            <a:avLst/>
          </a:prstGeom>
          <a:noFill/>
        </p:spPr>
        <p:txBody>
          <a:bodyPr wrap="square" rtlCol="0">
            <a:spAutoFit/>
          </a:bodyPr>
          <a:lstStyle/>
          <a:p>
            <a:r>
              <a:rPr lang="cs-CZ" b="1" dirty="0">
                <a:latin typeface="+mj-lt"/>
                <a:ea typeface="+mj-ea"/>
                <a:cs typeface="+mj-cs"/>
              </a:rPr>
              <a:t>Přehřátá pára</a:t>
            </a:r>
          </a:p>
        </p:txBody>
      </p:sp>
      <p:pic>
        <p:nvPicPr>
          <p:cNvPr id="9" name="Obrázek 8">
            <a:extLst>
              <a:ext uri="{FF2B5EF4-FFF2-40B4-BE49-F238E27FC236}">
                <a16:creationId xmlns:a16="http://schemas.microsoft.com/office/drawing/2014/main" id="{B71EF931-C30E-EA27-2269-B9B17857FD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0588" y="881771"/>
            <a:ext cx="3459311" cy="2675084"/>
          </a:xfrm>
          <a:prstGeom prst="rect">
            <a:avLst/>
          </a:prstGeom>
        </p:spPr>
      </p:pic>
      <mc:AlternateContent xmlns:mc="http://schemas.openxmlformats.org/markup-compatibility/2006" xmlns:a14="http://schemas.microsoft.com/office/drawing/2010/main">
        <mc:Choice Requires="a14">
          <p:sp>
            <p:nvSpPr>
              <p:cNvPr id="10" name="TextovéPole 9">
                <a:extLst>
                  <a:ext uri="{FF2B5EF4-FFF2-40B4-BE49-F238E27FC236}">
                    <a16:creationId xmlns:a16="http://schemas.microsoft.com/office/drawing/2014/main" id="{1F2EE63B-FF04-4A7A-BB46-4D3C55C4E058}"/>
                  </a:ext>
                </a:extLst>
              </p:cNvPr>
              <p:cNvSpPr txBox="1"/>
              <p:nvPr/>
            </p:nvSpPr>
            <p:spPr>
              <a:xfrm>
                <a:off x="3816627" y="604299"/>
                <a:ext cx="8070574" cy="1797159"/>
              </a:xfrm>
              <a:prstGeom prst="rect">
                <a:avLst/>
              </a:prstGeom>
              <a:noFill/>
            </p:spPr>
            <p:txBody>
              <a:bodyPr wrap="square" rtlCol="0">
                <a:spAutoFit/>
              </a:bodyPr>
              <a:lstStyle/>
              <a:p>
                <a:r>
                  <a:rPr lang="cs-CZ" dirty="0"/>
                  <a:t>Křivky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𝑘</m:t>
                        </m:r>
                      </m:e>
                      <m:sub>
                        <m:r>
                          <a:rPr lang="cs-CZ" b="0" i="1" smtClean="0">
                            <a:latin typeface="Cambria Math" panose="02040503050406030204" pitchFamily="18" charset="0"/>
                          </a:rPr>
                          <m:t>𝑝</m:t>
                        </m:r>
                      </m:sub>
                    </m:sSub>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𝑘</m:t>
                        </m:r>
                      </m:e>
                      <m:sub>
                        <m:r>
                          <a:rPr lang="cs-CZ" b="0" i="1" smtClean="0">
                            <a:latin typeface="Cambria Math" panose="02040503050406030204" pitchFamily="18" charset="0"/>
                          </a:rPr>
                          <m:t>𝑠</m:t>
                        </m:r>
                      </m:sub>
                    </m:sSub>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𝑘</m:t>
                        </m:r>
                      </m:e>
                      <m:sub>
                        <m:r>
                          <a:rPr lang="cs-CZ" b="0" i="1" smtClean="0">
                            <a:latin typeface="Cambria Math" panose="02040503050406030204" pitchFamily="18" charset="0"/>
                          </a:rPr>
                          <m:t>𝑡</m:t>
                        </m:r>
                      </m:sub>
                    </m:sSub>
                  </m:oMath>
                </a14:m>
                <a:r>
                  <a:rPr lang="cs-CZ" dirty="0"/>
                  <a:t> rozdělují rovinu fázového diagramu na tři oblasti I, II, III.</a:t>
                </a:r>
              </a:p>
              <a:p>
                <a:r>
                  <a:rPr lang="cs-CZ" dirty="0"/>
                  <a:t>Je-li bod o oblasti I, znázorňuje stav látky v pevném skupenství,</a:t>
                </a:r>
              </a:p>
              <a:p>
                <a:r>
                  <a:rPr lang="cs-CZ" dirty="0"/>
                  <a:t>body v oblasti II znázorňují různé rovnovážné stavy kapaliny,</a:t>
                </a:r>
              </a:p>
              <a:p>
                <a:r>
                  <a:rPr lang="cs-CZ" dirty="0"/>
                  <a:t>body patřící do oblasti III, tj. body pod křivkami </a:t>
                </a:r>
                <a14:m>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𝑘</m:t>
                        </m:r>
                      </m:e>
                      <m:sub>
                        <m:r>
                          <a:rPr lang="cs-CZ" i="1">
                            <a:latin typeface="Cambria Math" panose="02040503050406030204" pitchFamily="18" charset="0"/>
                          </a:rPr>
                          <m:t>𝑝</m:t>
                        </m:r>
                      </m:sub>
                    </m:sSub>
                    <m:r>
                      <a:rPr lang="cs-CZ" b="0" i="1" smtClean="0">
                        <a:latin typeface="Cambria Math" panose="02040503050406030204" pitchFamily="18" charset="0"/>
                      </a:rPr>
                      <m:t> </m:t>
                    </m:r>
                    <m:r>
                      <m:rPr>
                        <m:sty m:val="p"/>
                      </m:rPr>
                      <a:rPr lang="cs-CZ" b="0" i="0" smtClean="0">
                        <a:latin typeface="Cambria Math" panose="02040503050406030204" pitchFamily="18" charset="0"/>
                      </a:rPr>
                      <m:t>a</m:t>
                    </m:r>
                    <m:r>
                      <a:rPr lang="cs-CZ" b="0" i="0" smtClean="0">
                        <a:latin typeface="Cambria Math" panose="02040503050406030204" pitchFamily="18" charset="0"/>
                      </a:rPr>
                      <m:t> </m:t>
                    </m:r>
                    <m:sSub>
                      <m:sSubPr>
                        <m:ctrlPr>
                          <a:rPr lang="cs-CZ" i="1">
                            <a:latin typeface="Cambria Math" panose="02040503050406030204" pitchFamily="18" charset="0"/>
                          </a:rPr>
                        </m:ctrlPr>
                      </m:sSubPr>
                      <m:e>
                        <m:r>
                          <a:rPr lang="cs-CZ" i="1">
                            <a:latin typeface="Cambria Math" panose="02040503050406030204" pitchFamily="18" charset="0"/>
                          </a:rPr>
                          <m:t>𝑘</m:t>
                        </m:r>
                      </m:e>
                      <m:sub>
                        <m:r>
                          <a:rPr lang="cs-CZ" i="1">
                            <a:latin typeface="Cambria Math" panose="02040503050406030204" pitchFamily="18" charset="0"/>
                          </a:rPr>
                          <m:t>𝑠</m:t>
                        </m:r>
                      </m:sub>
                    </m:sSub>
                  </m:oMath>
                </a14:m>
                <a:r>
                  <a:rPr lang="cs-CZ" dirty="0"/>
                  <a:t>, odpovídají plynnému skupenství látky, která má nižší tlak než sytá pára téže teploty.</a:t>
                </a:r>
              </a:p>
              <a:p>
                <a:r>
                  <a:rPr lang="cs-CZ" dirty="0"/>
                  <a:t>Toto plynné skupenství se nazývá </a:t>
                </a:r>
                <a:r>
                  <a:rPr lang="cs-CZ" b="1" dirty="0"/>
                  <a:t>přehřátá pára</a:t>
                </a:r>
                <a:r>
                  <a:rPr lang="cs-CZ" dirty="0"/>
                  <a:t>.</a:t>
                </a:r>
              </a:p>
            </p:txBody>
          </p:sp>
        </mc:Choice>
        <mc:Fallback xmlns="">
          <p:sp>
            <p:nvSpPr>
              <p:cNvPr id="10" name="TextovéPole 9">
                <a:extLst>
                  <a:ext uri="{FF2B5EF4-FFF2-40B4-BE49-F238E27FC236}">
                    <a16:creationId xmlns:a16="http://schemas.microsoft.com/office/drawing/2014/main" id="{1F2EE63B-FF04-4A7A-BB46-4D3C55C4E058}"/>
                  </a:ext>
                </a:extLst>
              </p:cNvPr>
              <p:cNvSpPr txBox="1">
                <a:spLocks noRot="1" noChangeAspect="1" noMove="1" noResize="1" noEditPoints="1" noAdjustHandles="1" noChangeArrowheads="1" noChangeShapeType="1" noTextEdit="1"/>
              </p:cNvSpPr>
              <p:nvPr/>
            </p:nvSpPr>
            <p:spPr>
              <a:xfrm>
                <a:off x="3816627" y="604299"/>
                <a:ext cx="8070574" cy="1797159"/>
              </a:xfrm>
              <a:prstGeom prst="rect">
                <a:avLst/>
              </a:prstGeom>
              <a:blipFill>
                <a:blip r:embed="rId3"/>
                <a:stretch>
                  <a:fillRect l="-604" t="-1356" b="-4407"/>
                </a:stretch>
              </a:blipFill>
            </p:spPr>
            <p:txBody>
              <a:bodyPr/>
              <a:lstStyle/>
              <a:p>
                <a:r>
                  <a:rPr lang="cs-CZ">
                    <a:noFill/>
                  </a:rPr>
                  <a:t> </a:t>
                </a:r>
              </a:p>
            </p:txBody>
          </p:sp>
        </mc:Fallback>
      </mc:AlternateContent>
      <p:sp>
        <p:nvSpPr>
          <p:cNvPr id="11" name="TextovéPole 10">
            <a:extLst>
              <a:ext uri="{FF2B5EF4-FFF2-40B4-BE49-F238E27FC236}">
                <a16:creationId xmlns:a16="http://schemas.microsoft.com/office/drawing/2014/main" id="{803C25B8-FF5A-BFF8-6004-95BB07C0F184}"/>
              </a:ext>
            </a:extLst>
          </p:cNvPr>
          <p:cNvSpPr txBox="1"/>
          <p:nvPr/>
        </p:nvSpPr>
        <p:spPr>
          <a:xfrm>
            <a:off x="568134" y="4188257"/>
            <a:ext cx="4942119" cy="646331"/>
          </a:xfrm>
          <a:prstGeom prst="rect">
            <a:avLst/>
          </a:prstGeom>
          <a:noFill/>
        </p:spPr>
        <p:txBody>
          <a:bodyPr wrap="square" rtlCol="0">
            <a:spAutoFit/>
          </a:bodyPr>
          <a:lstStyle/>
          <a:p>
            <a:pPr marL="342900" indent="-342900">
              <a:buFont typeface="+mj-lt"/>
              <a:buAutoNum type="alphaLcParenR"/>
            </a:pPr>
            <a:r>
              <a:rPr lang="cs-CZ" dirty="0"/>
              <a:t>Zvětšením objemu syté páry bez přítomnosti kapaliny a při konstantní teplotě</a:t>
            </a:r>
          </a:p>
        </p:txBody>
      </p:sp>
      <p:pic>
        <p:nvPicPr>
          <p:cNvPr id="13" name="Obrázek 12">
            <a:extLst>
              <a:ext uri="{FF2B5EF4-FFF2-40B4-BE49-F238E27FC236}">
                <a16:creationId xmlns:a16="http://schemas.microsoft.com/office/drawing/2014/main" id="{A82C277B-422F-F8BA-FEAD-D2235290042B}"/>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1300" y="4998294"/>
            <a:ext cx="3682219" cy="1517800"/>
          </a:xfrm>
          <a:prstGeom prst="rect">
            <a:avLst/>
          </a:prstGeom>
        </p:spPr>
      </p:pic>
      <p:sp>
        <p:nvSpPr>
          <p:cNvPr id="14" name="TextovéPole 13">
            <a:extLst>
              <a:ext uri="{FF2B5EF4-FFF2-40B4-BE49-F238E27FC236}">
                <a16:creationId xmlns:a16="http://schemas.microsoft.com/office/drawing/2014/main" id="{B6D9249D-01C8-3DE5-82FE-AF3398C39F5A}"/>
              </a:ext>
            </a:extLst>
          </p:cNvPr>
          <p:cNvSpPr txBox="1"/>
          <p:nvPr/>
        </p:nvSpPr>
        <p:spPr>
          <a:xfrm>
            <a:off x="6504168" y="4188257"/>
            <a:ext cx="4793694" cy="646331"/>
          </a:xfrm>
          <a:prstGeom prst="rect">
            <a:avLst/>
          </a:prstGeom>
          <a:noFill/>
        </p:spPr>
        <p:txBody>
          <a:bodyPr wrap="square" rtlCol="0">
            <a:spAutoFit/>
          </a:bodyPr>
          <a:lstStyle/>
          <a:p>
            <a:pPr marL="342900" indent="-342900">
              <a:buFont typeface="+mj-lt"/>
              <a:buAutoNum type="alphaLcParenR" startAt="2"/>
            </a:pPr>
            <a:r>
              <a:rPr lang="cs-CZ" dirty="0"/>
              <a:t>Zahříváním syté páry bez přítomnosti kapaliny při konstantním tlaku</a:t>
            </a:r>
          </a:p>
        </p:txBody>
      </p:sp>
      <p:pic>
        <p:nvPicPr>
          <p:cNvPr id="18" name="Obrázek 17">
            <a:extLst>
              <a:ext uri="{FF2B5EF4-FFF2-40B4-BE49-F238E27FC236}">
                <a16:creationId xmlns:a16="http://schemas.microsoft.com/office/drawing/2014/main" id="{EEF7F137-898D-8126-E55B-3CCC53D6EF3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7360258" y="4996158"/>
            <a:ext cx="3561241" cy="1438193"/>
          </a:xfrm>
          <a:prstGeom prst="rect">
            <a:avLst/>
          </a:prstGeom>
        </p:spPr>
      </p:pic>
      <p:sp>
        <p:nvSpPr>
          <p:cNvPr id="19" name="TextovéPole 18">
            <a:extLst>
              <a:ext uri="{FF2B5EF4-FFF2-40B4-BE49-F238E27FC236}">
                <a16:creationId xmlns:a16="http://schemas.microsoft.com/office/drawing/2014/main" id="{6A2D8F5E-DF07-CB4F-EB88-A9713586C57C}"/>
              </a:ext>
            </a:extLst>
          </p:cNvPr>
          <p:cNvSpPr txBox="1"/>
          <p:nvPr/>
        </p:nvSpPr>
        <p:spPr>
          <a:xfrm>
            <a:off x="3840232" y="2401458"/>
            <a:ext cx="8046969" cy="369332"/>
          </a:xfrm>
          <a:prstGeom prst="rect">
            <a:avLst/>
          </a:prstGeom>
          <a:noFill/>
          <a:ln w="19050">
            <a:solidFill>
              <a:srgbClr val="FF0000"/>
            </a:solidFill>
          </a:ln>
        </p:spPr>
        <p:txBody>
          <a:bodyPr wrap="square" rtlCol="0">
            <a:spAutoFit/>
          </a:bodyPr>
          <a:lstStyle/>
          <a:p>
            <a:r>
              <a:rPr lang="cs-CZ" dirty="0"/>
              <a:t>Přehřátá pára je pára, která má nižší tlak a hustotu než pára sytá téže teploty.</a:t>
            </a:r>
          </a:p>
        </p:txBody>
      </p:sp>
      <p:sp>
        <p:nvSpPr>
          <p:cNvPr id="21" name="TextovéPole 20">
            <a:extLst>
              <a:ext uri="{FF2B5EF4-FFF2-40B4-BE49-F238E27FC236}">
                <a16:creationId xmlns:a16="http://schemas.microsoft.com/office/drawing/2014/main" id="{E6B11DBC-5B0C-F4BF-69F6-31BC8056FC7E}"/>
              </a:ext>
            </a:extLst>
          </p:cNvPr>
          <p:cNvSpPr txBox="1"/>
          <p:nvPr/>
        </p:nvSpPr>
        <p:spPr>
          <a:xfrm>
            <a:off x="568134" y="3777088"/>
            <a:ext cx="7224144" cy="369332"/>
          </a:xfrm>
          <a:prstGeom prst="rect">
            <a:avLst/>
          </a:prstGeom>
          <a:noFill/>
        </p:spPr>
        <p:txBody>
          <a:bodyPr wrap="square">
            <a:spAutoFit/>
          </a:bodyPr>
          <a:lstStyle/>
          <a:p>
            <a:r>
              <a:rPr lang="cs-CZ" dirty="0"/>
              <a:t>Přehřátá pára může vzniknout ze syté páry dvěma základními způsoby:</a:t>
            </a:r>
          </a:p>
        </p:txBody>
      </p:sp>
      <p:sp>
        <p:nvSpPr>
          <p:cNvPr id="22" name="TextovéPole 21">
            <a:extLst>
              <a:ext uri="{FF2B5EF4-FFF2-40B4-BE49-F238E27FC236}">
                <a16:creationId xmlns:a16="http://schemas.microsoft.com/office/drawing/2014/main" id="{52DC6DDB-B206-183E-8FE0-589EBBF9556F}"/>
              </a:ext>
            </a:extLst>
          </p:cNvPr>
          <p:cNvSpPr txBox="1"/>
          <p:nvPr/>
        </p:nvSpPr>
        <p:spPr>
          <a:xfrm>
            <a:off x="3840232" y="2832720"/>
            <a:ext cx="8070574" cy="646331"/>
          </a:xfrm>
          <a:prstGeom prst="rect">
            <a:avLst/>
          </a:prstGeom>
          <a:noFill/>
        </p:spPr>
        <p:txBody>
          <a:bodyPr wrap="square" rtlCol="0">
            <a:spAutoFit/>
          </a:bodyPr>
          <a:lstStyle/>
          <a:p>
            <a:r>
              <a:rPr lang="cs-CZ" dirty="0"/>
              <a:t>Pro přehřátou páru, jejíž stav je daleko od stavu syté páry, platí přibližně stavová rovnice ideálního plynu.</a:t>
            </a:r>
          </a:p>
        </p:txBody>
      </p:sp>
      <p:sp>
        <p:nvSpPr>
          <p:cNvPr id="3" name="Zástupný symbol pro číslo snímku 2">
            <a:extLst>
              <a:ext uri="{FF2B5EF4-FFF2-40B4-BE49-F238E27FC236}">
                <a16:creationId xmlns:a16="http://schemas.microsoft.com/office/drawing/2014/main" id="{BFD8F182-7467-FA20-0813-D101D3DD4095}"/>
              </a:ext>
            </a:extLst>
          </p:cNvPr>
          <p:cNvSpPr>
            <a:spLocks noGrp="1"/>
          </p:cNvSpPr>
          <p:nvPr>
            <p:ph type="sldNum" sz="quarter" idx="12"/>
          </p:nvPr>
        </p:nvSpPr>
        <p:spPr/>
        <p:txBody>
          <a:bodyPr/>
          <a:lstStyle/>
          <a:p>
            <a:fld id="{16F34EB4-3ED8-4C6F-8F20-E8879CC86920}" type="slidenum">
              <a:rPr lang="cs-CZ" smtClean="0"/>
              <a:t>23</a:t>
            </a:fld>
            <a:endParaRPr lang="cs-CZ"/>
          </a:p>
        </p:txBody>
      </p:sp>
    </p:spTree>
    <p:extLst>
      <p:ext uri="{BB962C8B-B14F-4D97-AF65-F5344CB8AC3E}">
        <p14:creationId xmlns:p14="http://schemas.microsoft.com/office/powerpoint/2010/main" val="16589194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ek 4">
            <a:extLst>
              <a:ext uri="{FF2B5EF4-FFF2-40B4-BE49-F238E27FC236}">
                <a16:creationId xmlns:a16="http://schemas.microsoft.com/office/drawing/2014/main" id="{8F87ED1F-CCB8-153C-BBD5-2C99796249C8}"/>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l="5675" r="15241" b="9646"/>
          <a:stretch>
            <a:fillRect/>
          </a:stretch>
        </p:blipFill>
        <p:spPr>
          <a:xfrm>
            <a:off x="278296" y="1486756"/>
            <a:ext cx="6049022" cy="3947558"/>
          </a:xfrm>
          <a:prstGeom prst="rect">
            <a:avLst/>
          </a:prstGeom>
        </p:spPr>
      </p:pic>
      <p:sp>
        <p:nvSpPr>
          <p:cNvPr id="6" name="TextovéPole 5">
            <a:extLst>
              <a:ext uri="{FF2B5EF4-FFF2-40B4-BE49-F238E27FC236}">
                <a16:creationId xmlns:a16="http://schemas.microsoft.com/office/drawing/2014/main" id="{1CEE8E08-DBEC-1F0B-F48A-D259A8C4BF7B}"/>
              </a:ext>
            </a:extLst>
          </p:cNvPr>
          <p:cNvSpPr txBox="1"/>
          <p:nvPr/>
        </p:nvSpPr>
        <p:spPr>
          <a:xfrm>
            <a:off x="278296" y="214685"/>
            <a:ext cx="5247861" cy="369332"/>
          </a:xfrm>
          <a:prstGeom prst="rect">
            <a:avLst/>
          </a:prstGeom>
          <a:noFill/>
        </p:spPr>
        <p:txBody>
          <a:bodyPr wrap="square" rtlCol="0">
            <a:spAutoFit/>
          </a:bodyPr>
          <a:lstStyle/>
          <a:p>
            <a:r>
              <a:rPr lang="cs-CZ" b="1" dirty="0">
                <a:latin typeface="+mj-lt"/>
                <a:ea typeface="+mj-ea"/>
                <a:cs typeface="+mj-cs"/>
              </a:rPr>
              <a:t>Znázornění změn skupenství látka ve fázovém diagramu</a:t>
            </a:r>
          </a:p>
        </p:txBody>
      </p:sp>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53F34E16-B989-38A6-5596-D5B870B881AC}"/>
                  </a:ext>
                </a:extLst>
              </p:cNvPr>
              <p:cNvSpPr txBox="1"/>
              <p:nvPr/>
            </p:nvSpPr>
            <p:spPr>
              <a:xfrm>
                <a:off x="5526157" y="584017"/>
                <a:ext cx="6387547" cy="4822730"/>
              </a:xfrm>
              <a:prstGeom prst="rect">
                <a:avLst/>
              </a:prstGeom>
              <a:noFill/>
            </p:spPr>
            <p:txBody>
              <a:bodyPr wrap="square" rtlCol="0">
                <a:spAutoFit/>
              </a:bodyPr>
              <a:lstStyle/>
              <a:p>
                <a:r>
                  <a:rPr lang="cs-CZ" dirty="0"/>
                  <a:t>Přechod z jedné oblasti do druhé protnutím některé z křivek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𝑘</m:t>
                        </m:r>
                      </m:e>
                      <m:sub>
                        <m:r>
                          <a:rPr lang="cs-CZ" b="0" i="1" smtClean="0">
                            <a:latin typeface="Cambria Math" panose="02040503050406030204" pitchFamily="18" charset="0"/>
                          </a:rPr>
                          <m:t>𝑝</m:t>
                        </m:r>
                      </m:sub>
                    </m:sSub>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𝑘</m:t>
                        </m:r>
                      </m:e>
                      <m:sub>
                        <m:r>
                          <a:rPr lang="cs-CZ" b="0" i="1" smtClean="0">
                            <a:latin typeface="Cambria Math" panose="02040503050406030204" pitchFamily="18" charset="0"/>
                          </a:rPr>
                          <m:t>𝑡</m:t>
                        </m:r>
                      </m:sub>
                    </m:sSub>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𝑘</m:t>
                        </m:r>
                      </m:e>
                      <m:sub>
                        <m:r>
                          <a:rPr lang="cs-CZ" b="0" i="1" smtClean="0">
                            <a:latin typeface="Cambria Math" panose="02040503050406030204" pitchFamily="18" charset="0"/>
                          </a:rPr>
                          <m:t>𝑠</m:t>
                        </m:r>
                      </m:sub>
                    </m:sSub>
                  </m:oMath>
                </a14:m>
                <a:r>
                  <a:rPr lang="cs-CZ" dirty="0"/>
                  <a:t> představuje vždy změnu skupenství dané látky.</a:t>
                </a:r>
              </a:p>
              <a:p>
                <a:endParaRPr lang="cs-CZ" dirty="0"/>
              </a:p>
              <a:p>
                <a:pPr marL="342900" indent="-342900">
                  <a:buFont typeface="+mj-lt"/>
                  <a:buAutoNum type="alphaLcParenR"/>
                </a:pPr>
                <a:r>
                  <a:rPr lang="cs-CZ" dirty="0"/>
                  <a:t>Přechod znázorněný úsečkou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𝑆</m:t>
                        </m:r>
                      </m:e>
                      <m:sub>
                        <m:r>
                          <a:rPr lang="cs-CZ" b="0" i="1" smtClean="0">
                            <a:latin typeface="Cambria Math" panose="02040503050406030204" pitchFamily="18" charset="0"/>
                          </a:rPr>
                          <m:t>1</m:t>
                        </m:r>
                      </m:sub>
                    </m:sSub>
                    <m:sSub>
                      <m:sSubPr>
                        <m:ctrlPr>
                          <a:rPr lang="cs-CZ" i="1" smtClean="0">
                            <a:latin typeface="Cambria Math" panose="02040503050406030204" pitchFamily="18" charset="0"/>
                          </a:rPr>
                        </m:ctrlPr>
                      </m:sSubPr>
                      <m:e>
                        <m:r>
                          <a:rPr lang="cs-CZ" b="0" i="1" smtClean="0">
                            <a:latin typeface="Cambria Math" panose="02040503050406030204" pitchFamily="18" charset="0"/>
                          </a:rPr>
                          <m:t>𝑆</m:t>
                        </m:r>
                      </m:e>
                      <m:sub>
                        <m:r>
                          <a:rPr lang="cs-CZ" b="0" i="1" smtClean="0">
                            <a:latin typeface="Cambria Math" panose="02040503050406030204" pitchFamily="18" charset="0"/>
                          </a:rPr>
                          <m:t>3</m:t>
                        </m:r>
                      </m:sub>
                    </m:sSub>
                  </m:oMath>
                </a14:m>
                <a:r>
                  <a:rPr lang="cs-CZ" dirty="0"/>
                  <a:t>.</a:t>
                </a:r>
              </a:p>
              <a:p>
                <a:r>
                  <a:rPr lang="cs-CZ" dirty="0"/>
                  <a:t>       Přechod od bodu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𝑆</m:t>
                        </m:r>
                      </m:e>
                      <m:sub>
                        <m:r>
                          <a:rPr lang="cs-CZ" b="0" i="1" smtClean="0">
                            <a:latin typeface="Cambria Math" panose="02040503050406030204" pitchFamily="18" charset="0"/>
                          </a:rPr>
                          <m:t>1</m:t>
                        </m:r>
                      </m:sub>
                    </m:sSub>
                  </m:oMath>
                </a14:m>
                <a:r>
                  <a:rPr lang="cs-CZ" dirty="0"/>
                  <a:t> do bodu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𝑆</m:t>
                        </m:r>
                      </m:e>
                      <m:sub>
                        <m:r>
                          <a:rPr lang="cs-CZ" b="0" i="1" smtClean="0">
                            <a:latin typeface="Cambria Math" panose="02040503050406030204" pitchFamily="18" charset="0"/>
                          </a:rPr>
                          <m:t>2</m:t>
                        </m:r>
                      </m:sub>
                    </m:sSub>
                  </m:oMath>
                </a14:m>
                <a:r>
                  <a:rPr lang="cs-CZ" dirty="0"/>
                  <a:t> znázorňuje růst tlaku přehřáté        </a:t>
                </a:r>
              </a:p>
              <a:p>
                <a:r>
                  <a:rPr lang="cs-CZ" dirty="0"/>
                  <a:t>       páry při stálé teplotě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𝑇</m:t>
                        </m:r>
                      </m:e>
                      <m:sub>
                        <m:r>
                          <a:rPr lang="cs-CZ" b="0" i="1" smtClean="0">
                            <a:latin typeface="Cambria Math" panose="02040503050406030204" pitchFamily="18" charset="0"/>
                          </a:rPr>
                          <m:t>1</m:t>
                        </m:r>
                      </m:sub>
                    </m:sSub>
                  </m:oMath>
                </a14:m>
                <a:r>
                  <a:rPr lang="cs-CZ" dirty="0"/>
                  <a:t>.  V bodě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𝑆</m:t>
                        </m:r>
                      </m:e>
                      <m:sub>
                        <m:r>
                          <a:rPr lang="cs-CZ" b="0" i="1" smtClean="0">
                            <a:latin typeface="Cambria Math" panose="02040503050406030204" pitchFamily="18" charset="0"/>
                          </a:rPr>
                          <m:t>2</m:t>
                        </m:r>
                      </m:sub>
                    </m:sSub>
                  </m:oMath>
                </a14:m>
                <a:r>
                  <a:rPr lang="cs-CZ" dirty="0"/>
                  <a:t> se přehřátá pára mění v  </a:t>
                </a:r>
              </a:p>
              <a:p>
                <a:r>
                  <a:rPr lang="cs-CZ" dirty="0"/>
                  <a:t>       páru sytou a kapalní. Je v rovnovážném stavu se svou  </a:t>
                </a:r>
              </a:p>
              <a:p>
                <a:r>
                  <a:rPr lang="cs-CZ" dirty="0"/>
                  <a:t>       kapalinou a postupně se všechna v kapalinu přemění. Teplota </a:t>
                </a:r>
              </a:p>
              <a:p>
                <a:r>
                  <a:rPr lang="cs-CZ" i="1" dirty="0">
                    <a:latin typeface="Cambria Math" panose="02040503050406030204" pitchFamily="18" charset="0"/>
                  </a:rPr>
                  <a:t>       </a:t>
                </a:r>
                <a14:m>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𝑇</m:t>
                        </m:r>
                      </m:e>
                      <m:sub>
                        <m:r>
                          <a:rPr lang="cs-CZ" i="1">
                            <a:latin typeface="Cambria Math" panose="02040503050406030204" pitchFamily="18" charset="0"/>
                          </a:rPr>
                          <m:t>1</m:t>
                        </m:r>
                      </m:sub>
                    </m:sSub>
                  </m:oMath>
                </a14:m>
                <a:r>
                  <a:rPr lang="cs-CZ" dirty="0"/>
                  <a:t> je tedy  teplotou kondenzace při tlaku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1</m:t>
                        </m:r>
                      </m:sub>
                    </m:sSub>
                  </m:oMath>
                </a14:m>
                <a:r>
                  <a:rPr lang="cs-CZ" dirty="0"/>
                  <a:t>. Úsečka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𝑆</m:t>
                        </m:r>
                      </m:e>
                      <m:sub>
                        <m:r>
                          <a:rPr lang="cs-CZ" b="0" i="1" smtClean="0">
                            <a:latin typeface="Cambria Math" panose="02040503050406030204" pitchFamily="18" charset="0"/>
                          </a:rPr>
                          <m:t>2</m:t>
                        </m:r>
                      </m:sub>
                    </m:sSub>
                    <m:sSub>
                      <m:sSubPr>
                        <m:ctrlPr>
                          <a:rPr lang="cs-CZ" i="1" smtClean="0">
                            <a:latin typeface="Cambria Math" panose="02040503050406030204" pitchFamily="18" charset="0"/>
                          </a:rPr>
                        </m:ctrlPr>
                      </m:sSubPr>
                      <m:e>
                        <m:r>
                          <a:rPr lang="cs-CZ" b="0" i="1" smtClean="0">
                            <a:latin typeface="Cambria Math" panose="02040503050406030204" pitchFamily="18" charset="0"/>
                          </a:rPr>
                          <m:t>𝑆</m:t>
                        </m:r>
                      </m:e>
                      <m:sub>
                        <m:r>
                          <a:rPr lang="cs-CZ" b="0" i="1" smtClean="0">
                            <a:latin typeface="Cambria Math" panose="02040503050406030204" pitchFamily="18" charset="0"/>
                          </a:rPr>
                          <m:t>3</m:t>
                        </m:r>
                      </m:sub>
                    </m:sSub>
                  </m:oMath>
                </a14:m>
                <a:r>
                  <a:rPr lang="cs-CZ" dirty="0"/>
                  <a:t> pak </a:t>
                </a:r>
              </a:p>
              <a:p>
                <a:r>
                  <a:rPr lang="cs-CZ" dirty="0"/>
                  <a:t>       znázorňuje izotermický děj s kapalinou, při němž je kapalina </a:t>
                </a:r>
              </a:p>
              <a:p>
                <a:r>
                  <a:rPr lang="cs-CZ" dirty="0"/>
                  <a:t>       stlačována, její vnitřní tlak roste.</a:t>
                </a:r>
              </a:p>
              <a:p>
                <a:pPr marL="342900" indent="-342900">
                  <a:buFont typeface="+mj-lt"/>
                  <a:buAutoNum type="alphaLcParenR" startAt="2"/>
                </a:pPr>
                <a:r>
                  <a:rPr lang="cs-CZ" dirty="0"/>
                  <a:t>Přechod po úsečce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𝑆</m:t>
                        </m:r>
                      </m:e>
                      <m:sub>
                        <m:r>
                          <a:rPr lang="cs-CZ" b="0" i="1" smtClean="0">
                            <a:latin typeface="Cambria Math" panose="02040503050406030204" pitchFamily="18" charset="0"/>
                          </a:rPr>
                          <m:t>4</m:t>
                        </m:r>
                      </m:sub>
                    </m:sSub>
                    <m:sSub>
                      <m:sSubPr>
                        <m:ctrlPr>
                          <a:rPr lang="cs-CZ" i="1" smtClean="0">
                            <a:latin typeface="Cambria Math" panose="02040503050406030204" pitchFamily="18" charset="0"/>
                          </a:rPr>
                        </m:ctrlPr>
                      </m:sSubPr>
                      <m:e>
                        <m:r>
                          <a:rPr lang="cs-CZ" b="0" i="1" smtClean="0">
                            <a:latin typeface="Cambria Math" panose="02040503050406030204" pitchFamily="18" charset="0"/>
                          </a:rPr>
                          <m:t>𝑆</m:t>
                        </m:r>
                      </m:e>
                      <m:sub>
                        <m:r>
                          <a:rPr lang="cs-CZ" b="0" i="1" smtClean="0">
                            <a:latin typeface="Cambria Math" panose="02040503050406030204" pitchFamily="18" charset="0"/>
                          </a:rPr>
                          <m:t>6</m:t>
                        </m:r>
                      </m:sub>
                    </m:sSub>
                  </m:oMath>
                </a14:m>
                <a:r>
                  <a:rPr lang="cs-CZ" dirty="0"/>
                  <a:t> odpovídá změně pevného skupenství ve skupenství kapalné. Přechod od bodu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𝑆</m:t>
                        </m:r>
                      </m:e>
                      <m:sub>
                        <m:r>
                          <a:rPr lang="cs-CZ" b="0" i="1" smtClean="0">
                            <a:latin typeface="Cambria Math" panose="02040503050406030204" pitchFamily="18" charset="0"/>
                          </a:rPr>
                          <m:t>4</m:t>
                        </m:r>
                      </m:sub>
                    </m:sSub>
                  </m:oMath>
                </a14:m>
                <a:r>
                  <a:rPr lang="cs-CZ" dirty="0"/>
                  <a:t> k bodu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𝑆</m:t>
                        </m:r>
                      </m:e>
                      <m:sub>
                        <m:r>
                          <a:rPr lang="cs-CZ" b="0" i="1" smtClean="0">
                            <a:latin typeface="Cambria Math" panose="02040503050406030204" pitchFamily="18" charset="0"/>
                          </a:rPr>
                          <m:t>5</m:t>
                        </m:r>
                      </m:sub>
                    </m:sSub>
                  </m:oMath>
                </a14:m>
                <a:r>
                  <a:rPr lang="cs-CZ" dirty="0"/>
                  <a:t> odpovídá vzrůstu teploty pevné látky při stálém tlaku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2</m:t>
                        </m:r>
                      </m:sub>
                    </m:sSub>
                  </m:oMath>
                </a14:m>
                <a:r>
                  <a:rPr lang="cs-CZ" dirty="0"/>
                  <a:t>. Úsečka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𝑆</m:t>
                        </m:r>
                      </m:e>
                      <m:sub>
                        <m:r>
                          <a:rPr lang="cs-CZ" b="0" i="1" smtClean="0">
                            <a:latin typeface="Cambria Math" panose="02040503050406030204" pitchFamily="18" charset="0"/>
                          </a:rPr>
                          <m:t>5</m:t>
                        </m:r>
                      </m:sub>
                    </m:sSub>
                    <m:sSub>
                      <m:sSubPr>
                        <m:ctrlPr>
                          <a:rPr lang="cs-CZ" i="1" smtClean="0">
                            <a:latin typeface="Cambria Math" panose="02040503050406030204" pitchFamily="18" charset="0"/>
                          </a:rPr>
                        </m:ctrlPr>
                      </m:sSubPr>
                      <m:e>
                        <m:r>
                          <a:rPr lang="cs-CZ" b="0" i="1" smtClean="0">
                            <a:latin typeface="Cambria Math" panose="02040503050406030204" pitchFamily="18" charset="0"/>
                          </a:rPr>
                          <m:t>𝑆</m:t>
                        </m:r>
                      </m:e>
                      <m:sub>
                        <m:r>
                          <a:rPr lang="cs-CZ" b="0" i="1" smtClean="0">
                            <a:latin typeface="Cambria Math" panose="02040503050406030204" pitchFamily="18" charset="0"/>
                          </a:rPr>
                          <m:t>6</m:t>
                        </m:r>
                      </m:sub>
                    </m:sSub>
                  </m:oMath>
                </a14:m>
                <a:r>
                  <a:rPr lang="cs-CZ" dirty="0"/>
                  <a:t> pak znázorňuje izobarický děj s kapalinou, při němž se zvyšuje teplota kapaliny a kapalina přejde do stavu znázorněném bodem </a:t>
                </a:r>
                <a14:m>
                  <m:oMath xmlns:m="http://schemas.openxmlformats.org/officeDocument/2006/math">
                    <m:sSub>
                      <m:sSubPr>
                        <m:ctrlPr>
                          <a:rPr lang="cs-CZ" i="1" dirty="0" smtClean="0">
                            <a:latin typeface="Cambria Math" panose="02040503050406030204" pitchFamily="18" charset="0"/>
                          </a:rPr>
                        </m:ctrlPr>
                      </m:sSubPr>
                      <m:e>
                        <m:r>
                          <a:rPr lang="cs-CZ" b="0" i="1" dirty="0" smtClean="0">
                            <a:latin typeface="Cambria Math" panose="02040503050406030204" pitchFamily="18" charset="0"/>
                          </a:rPr>
                          <m:t>𝑆</m:t>
                        </m:r>
                      </m:e>
                      <m:sub>
                        <m:r>
                          <a:rPr lang="cs-CZ" b="0" i="1" dirty="0" smtClean="0">
                            <a:latin typeface="Cambria Math" panose="02040503050406030204" pitchFamily="18" charset="0"/>
                          </a:rPr>
                          <m:t>6</m:t>
                        </m:r>
                      </m:sub>
                    </m:sSub>
                  </m:oMath>
                </a14:m>
                <a:r>
                  <a:rPr lang="cs-CZ" dirty="0"/>
                  <a:t>. </a:t>
                </a:r>
              </a:p>
            </p:txBody>
          </p:sp>
        </mc:Choice>
        <mc:Fallback xmlns="">
          <p:sp>
            <p:nvSpPr>
              <p:cNvPr id="7" name="TextovéPole 6">
                <a:extLst>
                  <a:ext uri="{FF2B5EF4-FFF2-40B4-BE49-F238E27FC236}">
                    <a16:creationId xmlns:a16="http://schemas.microsoft.com/office/drawing/2014/main" id="{53F34E16-B989-38A6-5596-D5B870B881AC}"/>
                  </a:ext>
                </a:extLst>
              </p:cNvPr>
              <p:cNvSpPr txBox="1">
                <a:spLocks noRot="1" noChangeAspect="1" noMove="1" noResize="1" noEditPoints="1" noAdjustHandles="1" noChangeArrowheads="1" noChangeShapeType="1" noTextEdit="1"/>
              </p:cNvSpPr>
              <p:nvPr/>
            </p:nvSpPr>
            <p:spPr>
              <a:xfrm>
                <a:off x="5526157" y="584017"/>
                <a:ext cx="6387547" cy="4822730"/>
              </a:xfrm>
              <a:prstGeom prst="rect">
                <a:avLst/>
              </a:prstGeom>
              <a:blipFill>
                <a:blip r:embed="rId4"/>
                <a:stretch>
                  <a:fillRect l="-860" t="-759" r="-6972" b="-1138"/>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C465EF30-A56F-EC96-DFB7-1AEF6F08F9C8}"/>
                  </a:ext>
                </a:extLst>
              </p:cNvPr>
              <p:cNvSpPr txBox="1"/>
              <p:nvPr/>
            </p:nvSpPr>
            <p:spPr>
              <a:xfrm>
                <a:off x="479728" y="5627652"/>
                <a:ext cx="11433976" cy="646331"/>
              </a:xfrm>
              <a:prstGeom prst="rect">
                <a:avLst/>
              </a:prstGeom>
              <a:noFill/>
            </p:spPr>
            <p:txBody>
              <a:bodyPr wrap="square" rtlCol="0">
                <a:spAutoFit/>
              </a:bodyPr>
              <a:lstStyle/>
              <a:p>
                <a:r>
                  <a:rPr lang="cs-CZ" dirty="0"/>
                  <a:t>Bod </a:t>
                </a:r>
                <a14:m>
                  <m:oMath xmlns:m="http://schemas.openxmlformats.org/officeDocument/2006/math">
                    <m:r>
                      <a:rPr lang="cs-CZ" i="1" dirty="0" smtClean="0">
                        <a:latin typeface="Cambria Math" panose="02040503050406030204" pitchFamily="18" charset="0"/>
                      </a:rPr>
                      <m:t>𝑃</m:t>
                    </m:r>
                  </m:oMath>
                </a14:m>
                <a:r>
                  <a:rPr lang="cs-CZ" dirty="0"/>
                  <a:t> v oblasti IV znázorňuje rovnovážný stav plynného skupenství při teplotě vyšší, než je teplota kritická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𝑇</m:t>
                        </m:r>
                      </m:e>
                      <m:sub>
                        <m:r>
                          <a:rPr lang="cs-CZ" b="0" i="1" smtClean="0">
                            <a:latin typeface="Cambria Math" panose="02040503050406030204" pitchFamily="18" charset="0"/>
                          </a:rPr>
                          <m:t>𝑘</m:t>
                        </m:r>
                      </m:sub>
                    </m:sSub>
                  </m:oMath>
                </a14:m>
                <a:r>
                  <a:rPr lang="cs-CZ" dirty="0"/>
                  <a:t>.</a:t>
                </a:r>
              </a:p>
              <a:p>
                <a:r>
                  <a:rPr lang="cs-CZ" dirty="0"/>
                  <a:t>Má-li být plynná látka zkapalněna je třeba ji před kompresí ochladit pod kritickou teplotu.</a:t>
                </a:r>
              </a:p>
            </p:txBody>
          </p:sp>
        </mc:Choice>
        <mc:Fallback xmlns="">
          <p:sp>
            <p:nvSpPr>
              <p:cNvPr id="8" name="TextovéPole 7">
                <a:extLst>
                  <a:ext uri="{FF2B5EF4-FFF2-40B4-BE49-F238E27FC236}">
                    <a16:creationId xmlns:a16="http://schemas.microsoft.com/office/drawing/2014/main" id="{C465EF30-A56F-EC96-DFB7-1AEF6F08F9C8}"/>
                  </a:ext>
                </a:extLst>
              </p:cNvPr>
              <p:cNvSpPr txBox="1">
                <a:spLocks noRot="1" noChangeAspect="1" noMove="1" noResize="1" noEditPoints="1" noAdjustHandles="1" noChangeArrowheads="1" noChangeShapeType="1" noTextEdit="1"/>
              </p:cNvSpPr>
              <p:nvPr/>
            </p:nvSpPr>
            <p:spPr>
              <a:xfrm>
                <a:off x="479728" y="5627652"/>
                <a:ext cx="11433976" cy="646331"/>
              </a:xfrm>
              <a:prstGeom prst="rect">
                <a:avLst/>
              </a:prstGeom>
              <a:blipFill>
                <a:blip r:embed="rId5"/>
                <a:stretch>
                  <a:fillRect l="-480" t="-4717" b="-14151"/>
                </a:stretch>
              </a:blipFill>
            </p:spPr>
            <p:txBody>
              <a:bodyPr/>
              <a:lstStyle/>
              <a:p>
                <a:r>
                  <a:rPr lang="cs-CZ">
                    <a:noFill/>
                  </a:rPr>
                  <a:t> </a:t>
                </a:r>
              </a:p>
            </p:txBody>
          </p:sp>
        </mc:Fallback>
      </mc:AlternateContent>
      <p:sp>
        <p:nvSpPr>
          <p:cNvPr id="2" name="Zástupný symbol pro číslo snímku 1">
            <a:extLst>
              <a:ext uri="{FF2B5EF4-FFF2-40B4-BE49-F238E27FC236}">
                <a16:creationId xmlns:a16="http://schemas.microsoft.com/office/drawing/2014/main" id="{91E484E1-8C00-F3FD-4525-ADA6F70EA426}"/>
              </a:ext>
            </a:extLst>
          </p:cNvPr>
          <p:cNvSpPr>
            <a:spLocks noGrp="1"/>
          </p:cNvSpPr>
          <p:nvPr>
            <p:ph type="sldNum" sz="quarter" idx="12"/>
          </p:nvPr>
        </p:nvSpPr>
        <p:spPr/>
        <p:txBody>
          <a:bodyPr/>
          <a:lstStyle/>
          <a:p>
            <a:fld id="{16F34EB4-3ED8-4C6F-8F20-E8879CC86920}" type="slidenum">
              <a:rPr lang="cs-CZ" smtClean="0"/>
              <a:t>24</a:t>
            </a:fld>
            <a:endParaRPr lang="cs-CZ"/>
          </a:p>
        </p:txBody>
      </p:sp>
    </p:spTree>
    <p:extLst>
      <p:ext uri="{BB962C8B-B14F-4D97-AF65-F5344CB8AC3E}">
        <p14:creationId xmlns:p14="http://schemas.microsoft.com/office/powerpoint/2010/main" val="29723554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číslo snímku 1">
            <a:extLst>
              <a:ext uri="{FF2B5EF4-FFF2-40B4-BE49-F238E27FC236}">
                <a16:creationId xmlns:a16="http://schemas.microsoft.com/office/drawing/2014/main" id="{EA923B96-307C-EE0C-8BC5-A2CD76C1C3E6}"/>
              </a:ext>
            </a:extLst>
          </p:cNvPr>
          <p:cNvSpPr>
            <a:spLocks noGrp="1"/>
          </p:cNvSpPr>
          <p:nvPr>
            <p:ph type="sldNum" sz="quarter" idx="12"/>
          </p:nvPr>
        </p:nvSpPr>
        <p:spPr/>
        <p:txBody>
          <a:bodyPr/>
          <a:lstStyle/>
          <a:p>
            <a:fld id="{16F34EB4-3ED8-4C6F-8F20-E8879CC86920}" type="slidenum">
              <a:rPr lang="cs-CZ" smtClean="0"/>
              <a:t>25</a:t>
            </a:fld>
            <a:endParaRPr lang="cs-CZ"/>
          </a:p>
        </p:txBody>
      </p:sp>
      <p:sp>
        <p:nvSpPr>
          <p:cNvPr id="3" name="Obdélník 2">
            <a:extLst>
              <a:ext uri="{FF2B5EF4-FFF2-40B4-BE49-F238E27FC236}">
                <a16:creationId xmlns:a16="http://schemas.microsoft.com/office/drawing/2014/main" id="{3B06B643-3E04-9337-229F-9D6050B5C37F}"/>
              </a:ext>
            </a:extLst>
          </p:cNvPr>
          <p:cNvSpPr/>
          <p:nvPr/>
        </p:nvSpPr>
        <p:spPr>
          <a:xfrm>
            <a:off x="2025422" y="5613903"/>
            <a:ext cx="8141155" cy="369332"/>
          </a:xfrm>
          <a:prstGeom prst="rect">
            <a:avLst/>
          </a:prstGeom>
        </p:spPr>
        <p:txBody>
          <a:bodyPr wrap="square">
            <a:spAutoFit/>
          </a:bodyPr>
          <a:lstStyle/>
          <a:p>
            <a:r>
              <a:rPr lang="cs-CZ" b="0" i="0" dirty="0">
                <a:solidFill>
                  <a:srgbClr val="202122"/>
                </a:solidFill>
                <a:effectLst/>
                <a:latin typeface="Arial" panose="020B0604020202020204" pitchFamily="34" charset="0"/>
              </a:rPr>
              <a:t>Porovnání </a:t>
            </a:r>
            <a:r>
              <a:rPr lang="cs-CZ" dirty="0">
                <a:solidFill>
                  <a:srgbClr val="202122"/>
                </a:solidFill>
                <a:latin typeface="Arial" panose="020B0604020202020204" pitchFamily="34" charset="0"/>
              </a:rPr>
              <a:t>fázového diagramu</a:t>
            </a:r>
            <a:r>
              <a:rPr lang="cs-CZ" b="0" i="0" dirty="0">
                <a:solidFill>
                  <a:srgbClr val="202122"/>
                </a:solidFill>
                <a:effectLst/>
                <a:latin typeface="Arial" panose="020B0604020202020204" pitchFamily="34" charset="0"/>
              </a:rPr>
              <a:t> oxidu uhličitého (</a:t>
            </a:r>
            <a:r>
              <a:rPr lang="cs-CZ" b="1" i="0" dirty="0">
                <a:solidFill>
                  <a:srgbClr val="FF0000"/>
                </a:solidFill>
                <a:effectLst/>
                <a:latin typeface="Arial" panose="020B0604020202020204" pitchFamily="34" charset="0"/>
              </a:rPr>
              <a:t>červeně</a:t>
            </a:r>
            <a:r>
              <a:rPr lang="cs-CZ" b="0" i="0" dirty="0">
                <a:solidFill>
                  <a:srgbClr val="202122"/>
                </a:solidFill>
                <a:effectLst/>
                <a:latin typeface="Arial" panose="020B0604020202020204" pitchFamily="34" charset="0"/>
              </a:rPr>
              <a:t>) a </a:t>
            </a:r>
            <a:r>
              <a:rPr lang="cs-CZ" dirty="0">
                <a:solidFill>
                  <a:srgbClr val="202122"/>
                </a:solidFill>
                <a:latin typeface="Arial" panose="020B0604020202020204" pitchFamily="34" charset="0"/>
              </a:rPr>
              <a:t>vody</a:t>
            </a:r>
            <a:r>
              <a:rPr lang="cs-CZ" b="0" i="0" dirty="0">
                <a:solidFill>
                  <a:srgbClr val="202122"/>
                </a:solidFill>
                <a:effectLst/>
                <a:latin typeface="Arial" panose="020B0604020202020204" pitchFamily="34" charset="0"/>
              </a:rPr>
              <a:t> (</a:t>
            </a:r>
            <a:r>
              <a:rPr lang="cs-CZ" b="1" i="0" dirty="0">
                <a:solidFill>
                  <a:srgbClr val="0000FF"/>
                </a:solidFill>
                <a:effectLst/>
                <a:latin typeface="Arial" panose="020B0604020202020204" pitchFamily="34" charset="0"/>
              </a:rPr>
              <a:t>modře</a:t>
            </a:r>
            <a:r>
              <a:rPr lang="cs-CZ" b="0" i="0" dirty="0">
                <a:solidFill>
                  <a:srgbClr val="202122"/>
                </a:solidFill>
                <a:effectLst/>
                <a:latin typeface="Arial" panose="020B0604020202020204" pitchFamily="34" charset="0"/>
              </a:rPr>
              <a:t>)</a:t>
            </a:r>
            <a:endParaRPr lang="cs-CZ" dirty="0"/>
          </a:p>
        </p:txBody>
      </p:sp>
      <p:pic>
        <p:nvPicPr>
          <p:cNvPr id="5" name="Obrázek 4">
            <a:extLst>
              <a:ext uri="{FF2B5EF4-FFF2-40B4-BE49-F238E27FC236}">
                <a16:creationId xmlns:a16="http://schemas.microsoft.com/office/drawing/2014/main" id="{6C558D27-6663-6DBB-E43B-5A0002FCB8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Tree>
    <p:extLst>
      <p:ext uri="{BB962C8B-B14F-4D97-AF65-F5344CB8AC3E}">
        <p14:creationId xmlns:p14="http://schemas.microsoft.com/office/powerpoint/2010/main" val="6092871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827F544-0F79-A610-44A2-A56221D885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2528" y="0"/>
            <a:ext cx="11326943" cy="6858000"/>
          </a:xfrm>
          <a:prstGeom prst="rect">
            <a:avLst/>
          </a:prstGeom>
        </p:spPr>
      </p:pic>
      <p:sp>
        <p:nvSpPr>
          <p:cNvPr id="2" name="Zástupný symbol pro číslo snímku 1">
            <a:extLst>
              <a:ext uri="{FF2B5EF4-FFF2-40B4-BE49-F238E27FC236}">
                <a16:creationId xmlns:a16="http://schemas.microsoft.com/office/drawing/2014/main" id="{DDA24820-F37C-A997-72B4-4E047506B50C}"/>
              </a:ext>
            </a:extLst>
          </p:cNvPr>
          <p:cNvSpPr>
            <a:spLocks noGrp="1"/>
          </p:cNvSpPr>
          <p:nvPr>
            <p:ph type="sldNum" sz="quarter" idx="12"/>
          </p:nvPr>
        </p:nvSpPr>
        <p:spPr/>
        <p:txBody>
          <a:bodyPr/>
          <a:lstStyle/>
          <a:p>
            <a:fld id="{16F34EB4-3ED8-4C6F-8F20-E8879CC86920}" type="slidenum">
              <a:rPr lang="cs-CZ" smtClean="0"/>
              <a:t>26</a:t>
            </a:fld>
            <a:endParaRPr lang="cs-CZ"/>
          </a:p>
        </p:txBody>
      </p:sp>
    </p:spTree>
    <p:extLst>
      <p:ext uri="{BB962C8B-B14F-4D97-AF65-F5344CB8AC3E}">
        <p14:creationId xmlns:p14="http://schemas.microsoft.com/office/powerpoint/2010/main" val="37691136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ovéPole 7">
            <a:extLst>
              <a:ext uri="{FF2B5EF4-FFF2-40B4-BE49-F238E27FC236}">
                <a16:creationId xmlns:a16="http://schemas.microsoft.com/office/drawing/2014/main" id="{E6A2FB90-74B6-6904-0F75-329CB02B4D51}"/>
              </a:ext>
            </a:extLst>
          </p:cNvPr>
          <p:cNvSpPr txBox="1"/>
          <p:nvPr/>
        </p:nvSpPr>
        <p:spPr>
          <a:xfrm>
            <a:off x="5030525" y="2969963"/>
            <a:ext cx="2130950" cy="707886"/>
          </a:xfrm>
          <a:prstGeom prst="rect">
            <a:avLst/>
          </a:prstGeom>
          <a:noFill/>
        </p:spPr>
        <p:txBody>
          <a:bodyPr wrap="square" rtlCol="0">
            <a:spAutoFit/>
          </a:bodyPr>
          <a:lstStyle/>
          <a:p>
            <a:pPr algn="ctr"/>
            <a:r>
              <a:rPr lang="cs-CZ" sz="4000" dirty="0"/>
              <a:t>Konec</a:t>
            </a:r>
          </a:p>
        </p:txBody>
      </p:sp>
      <p:sp>
        <p:nvSpPr>
          <p:cNvPr id="2" name="TextovéPole 1">
            <a:extLst>
              <a:ext uri="{FF2B5EF4-FFF2-40B4-BE49-F238E27FC236}">
                <a16:creationId xmlns:a16="http://schemas.microsoft.com/office/drawing/2014/main" id="{3858D51A-484B-9481-9354-D34780554664}"/>
              </a:ext>
            </a:extLst>
          </p:cNvPr>
          <p:cNvSpPr txBox="1"/>
          <p:nvPr/>
        </p:nvSpPr>
        <p:spPr>
          <a:xfrm>
            <a:off x="8757864" y="4854311"/>
            <a:ext cx="3095625" cy="1200329"/>
          </a:xfrm>
          <a:prstGeom prst="rect">
            <a:avLst/>
          </a:prstGeom>
          <a:noFill/>
        </p:spPr>
        <p:txBody>
          <a:bodyPr wrap="square" rtlCol="0">
            <a:spAutoFit/>
          </a:bodyPr>
          <a:lstStyle/>
          <a:p>
            <a:r>
              <a:rPr lang="cs-CZ" sz="1200" dirty="0"/>
              <a:t>Jestliže se Vám prezentace líbí, řekněte to ostatním.</a:t>
            </a:r>
          </a:p>
          <a:p>
            <a:r>
              <a:rPr lang="cs-CZ" sz="1200" dirty="0"/>
              <a:t>Jestliže máte připomínky, které by mohli prezentaci vylepšit napište to prosím mě</a:t>
            </a:r>
          </a:p>
          <a:p>
            <a:endParaRPr lang="cs-CZ" sz="1200" dirty="0"/>
          </a:p>
          <a:p>
            <a:pPr algn="ctr"/>
            <a:r>
              <a:rPr lang="cs-CZ" sz="1200" dirty="0"/>
              <a:t>karel.sixl@pb.cz</a:t>
            </a:r>
          </a:p>
        </p:txBody>
      </p:sp>
      <p:sp>
        <p:nvSpPr>
          <p:cNvPr id="3" name="Zástupný symbol pro číslo snímku 2">
            <a:extLst>
              <a:ext uri="{FF2B5EF4-FFF2-40B4-BE49-F238E27FC236}">
                <a16:creationId xmlns:a16="http://schemas.microsoft.com/office/drawing/2014/main" id="{D0671360-236F-327D-1DE3-87875F581C59}"/>
              </a:ext>
            </a:extLst>
          </p:cNvPr>
          <p:cNvSpPr>
            <a:spLocks noGrp="1"/>
          </p:cNvSpPr>
          <p:nvPr>
            <p:ph type="sldNum" sz="quarter" idx="12"/>
          </p:nvPr>
        </p:nvSpPr>
        <p:spPr/>
        <p:txBody>
          <a:bodyPr/>
          <a:lstStyle/>
          <a:p>
            <a:fld id="{16F34EB4-3ED8-4C6F-8F20-E8879CC86920}" type="slidenum">
              <a:rPr lang="cs-CZ" smtClean="0"/>
              <a:t>27</a:t>
            </a:fld>
            <a:endParaRPr lang="cs-CZ"/>
          </a:p>
        </p:txBody>
      </p:sp>
    </p:spTree>
    <p:extLst>
      <p:ext uri="{BB962C8B-B14F-4D97-AF65-F5344CB8AC3E}">
        <p14:creationId xmlns:p14="http://schemas.microsoft.com/office/powerpoint/2010/main" val="2180995910"/>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501</TotalTime>
  <Words>3747</Words>
  <Application>Microsoft Office PowerPoint</Application>
  <PresentationFormat>Širokoúhlá obrazovka</PresentationFormat>
  <Paragraphs>324</Paragraphs>
  <Slides>27</Slides>
  <Notes>1</Notes>
  <HiddenSlides>0</HiddenSlides>
  <MMClips>0</MMClips>
  <ScaleCrop>false</ScaleCrop>
  <HeadingPairs>
    <vt:vector size="6" baseType="variant">
      <vt:variant>
        <vt:lpstr>Použitá písma</vt:lpstr>
      </vt:variant>
      <vt:variant>
        <vt:i4>4</vt:i4>
      </vt:variant>
      <vt:variant>
        <vt:lpstr>Motiv</vt:lpstr>
      </vt:variant>
      <vt:variant>
        <vt:i4>1</vt:i4>
      </vt:variant>
      <vt:variant>
        <vt:lpstr>Nadpisy snímků</vt:lpstr>
      </vt:variant>
      <vt:variant>
        <vt:i4>27</vt:i4>
      </vt:variant>
    </vt:vector>
  </HeadingPairs>
  <TitlesOfParts>
    <vt:vector size="32" baseType="lpstr">
      <vt:lpstr>Arial</vt:lpstr>
      <vt:lpstr>Calibri</vt:lpstr>
      <vt:lpstr>Calibri Light</vt:lpstr>
      <vt:lpstr>Cambria Math</vt:lpstr>
      <vt:lpstr>Motiv Office</vt:lpstr>
      <vt:lpstr>Přeměny skupenství Fyz 89</vt:lpstr>
      <vt:lpstr>Skupenství látek</vt:lpstr>
      <vt:lpstr>Graf závislosti teploty krystalické látky na dodávaném teple</vt:lpstr>
      <vt:lpstr>Příklad:</vt:lpstr>
      <vt:lpstr>Graf závislosti teploty krystalické látky na dodávaném teple</vt:lpstr>
      <vt:lpstr>Příklad</vt:lpstr>
      <vt:lpstr>Prezentace aplikace PowerPoint</vt:lpstr>
      <vt:lpstr>Prezentace aplikace PowerPoint</vt:lpstr>
      <vt:lpstr>Sublimace a desublimace</vt:lpstr>
      <vt:lpstr>Vypařování</vt:lpstr>
      <vt:lpstr>Var kapaliny</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Přeměny skupenství Fyz 87</dc:title>
  <dc:creator>Karel Sixl</dc:creator>
  <cp:lastModifiedBy>Učebna Čtrnáctucitel</cp:lastModifiedBy>
  <cp:revision>33</cp:revision>
  <cp:lastPrinted>2026-06-03T06:33:14Z</cp:lastPrinted>
  <dcterms:created xsi:type="dcterms:W3CDTF">2025-07-28T17:58:11Z</dcterms:created>
  <dcterms:modified xsi:type="dcterms:W3CDTF">2026-06-03T09:53:58Z</dcterms:modified>
</cp:coreProperties>
</file>