
<file path=[Content_Types].xml><?xml version="1.0" encoding="utf-8"?>
<Types xmlns="http://schemas.openxmlformats.org/package/2006/content-types">
  <Default Extension="fntdata" ContentType="application/x-fontdata"/>
  <Default Extension="png" ContentType="image/png"/>
  <Default Extension="rels" ContentType="application/vnd.openxmlformats-package.relationships+xml"/>
  <Default Extension="svg" ContentType="image/svg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 saveSubsetFonts="1" autoCompressPictures="0">
  <p:sldMasterIdLst>
    <p:sldMasterId id="2147483648" r:id="rId1"/>
  </p:sldMasterIdLst>
  <p:notesMasterIdLst>
    <p:notesMasterId r:id="rId22"/>
  </p:notes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  <p:sldId id="272" r:id="rId18"/>
    <p:sldId id="273" r:id="rId19"/>
    <p:sldId id="274" r:id="rId20"/>
    <p:sldId id="275" r:id="rId21"/>
  </p:sldIdLst>
  <p:sldSz cx="14630400" cy="8229600"/>
  <p:notesSz cx="8229600" cy="14630400"/>
  <p:embeddedFontLst>
    <p:embeddedFont>
      <p:font typeface="Host Grotesk Medium" panose="020B0604020202020204" charset="-18"/>
      <p:regular r:id="rId23"/>
    </p:embeddedFont>
    <p:embeddedFont>
      <p:font typeface="Roboto" panose="02000000000000000000" pitchFamily="2" charset="0"/>
      <p:regular r:id="rId24"/>
      <p:bold r:id="rId25"/>
    </p:embeddedFont>
  </p:embeddedFontLst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611"/>
    <p:restoredTop sz="94610"/>
  </p:normalViewPr>
  <p:slideViewPr>
    <p:cSldViewPr snapToGrid="0" snapToObjects="1">
      <p:cViewPr varScale="1">
        <p:scale>
          <a:sx n="61" d="100"/>
          <a:sy n="61" d="100"/>
        </p:scale>
        <p:origin x="324" y="6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font" Target="fonts/font3.fntdata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font" Target="fonts/font2.fntdata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font" Target="fonts/font1.fntdata"/><Relationship Id="rId28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notesMaster" Target="notesMasters/notesMaster1.xml"/><Relationship Id="rId27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480099008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20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DEFAULT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Slide 1 master">
    <p:bg>
      <p:bgPr>
        <a:solidFill>
          <a:srgbClr val="000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0" y="0"/>
            <a:ext cx="14630400" cy="8229600"/>
          </a:xfrm>
          <a:prstGeom prst="rect">
            <a:avLst/>
          </a:prstGeom>
          <a:solidFill>
            <a:srgbClr val="C7E0E7"/>
          </a:solidFill>
          <a:ln/>
        </p:spPr>
      </p:sp>
      <p:sp>
        <p:nvSpPr>
          <p:cNvPr id="3" name="Shape 1"/>
          <p:cNvSpPr/>
          <p:nvPr/>
        </p:nvSpPr>
        <p:spPr>
          <a:xfrm>
            <a:off x="0" y="0"/>
            <a:ext cx="14630400" cy="8229600"/>
          </a:xfrm>
          <a:prstGeom prst="rect">
            <a:avLst/>
          </a:prstGeom>
          <a:solidFill>
            <a:srgbClr val="FAF9F5"/>
          </a:solidFill>
          <a:ln/>
        </p:spPr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Slide 2 master">
    <p:bg>
      <p:bgPr>
        <a:solidFill>
          <a:srgbClr val="000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0" y="0"/>
            <a:ext cx="14630400" cy="8229600"/>
          </a:xfrm>
          <a:prstGeom prst="rect">
            <a:avLst/>
          </a:prstGeom>
          <a:solidFill>
            <a:srgbClr val="C7E0E7"/>
          </a:solidFill>
          <a:ln/>
        </p:spPr>
      </p:sp>
      <p:sp>
        <p:nvSpPr>
          <p:cNvPr id="3" name="Shape 1"/>
          <p:cNvSpPr/>
          <p:nvPr/>
        </p:nvSpPr>
        <p:spPr>
          <a:xfrm>
            <a:off x="0" y="0"/>
            <a:ext cx="14630400" cy="8229600"/>
          </a:xfrm>
          <a:prstGeom prst="rect">
            <a:avLst/>
          </a:prstGeom>
          <a:solidFill>
            <a:srgbClr val="FAF9F5"/>
          </a:solidFill>
          <a:ln/>
        </p:spPr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Slide 3 master">
    <p:bg>
      <p:bgPr>
        <a:solidFill>
          <a:srgbClr val="000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0" y="0"/>
            <a:ext cx="14630400" cy="8229600"/>
          </a:xfrm>
          <a:prstGeom prst="rect">
            <a:avLst/>
          </a:prstGeom>
          <a:solidFill>
            <a:srgbClr val="C7E0E7"/>
          </a:solidFill>
          <a:ln/>
        </p:spPr>
      </p:sp>
      <p:sp>
        <p:nvSpPr>
          <p:cNvPr id="3" name="Shape 1"/>
          <p:cNvSpPr/>
          <p:nvPr/>
        </p:nvSpPr>
        <p:spPr>
          <a:xfrm>
            <a:off x="0" y="0"/>
            <a:ext cx="14630400" cy="8229600"/>
          </a:xfrm>
          <a:prstGeom prst="rect">
            <a:avLst/>
          </a:prstGeom>
          <a:solidFill>
            <a:srgbClr val="FAF9F5"/>
          </a:solidFill>
          <a:ln/>
        </p:spPr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Slide 4 master">
    <p:bg>
      <p:bgPr>
        <a:solidFill>
          <a:srgbClr val="000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0" y="0"/>
            <a:ext cx="14630400" cy="8229600"/>
          </a:xfrm>
          <a:prstGeom prst="rect">
            <a:avLst/>
          </a:prstGeom>
          <a:solidFill>
            <a:srgbClr val="C7E0E7"/>
          </a:solidFill>
          <a:ln/>
        </p:spPr>
      </p:sp>
      <p:sp>
        <p:nvSpPr>
          <p:cNvPr id="3" name="Shape 1"/>
          <p:cNvSpPr/>
          <p:nvPr/>
        </p:nvSpPr>
        <p:spPr>
          <a:xfrm>
            <a:off x="0" y="0"/>
            <a:ext cx="14630400" cy="8229600"/>
          </a:xfrm>
          <a:prstGeom prst="rect">
            <a:avLst/>
          </a:prstGeom>
          <a:solidFill>
            <a:srgbClr val="FAF9F5"/>
          </a:solidFill>
          <a:ln/>
        </p:spPr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Slide 5 master">
    <p:bg>
      <p:bgPr>
        <a:solidFill>
          <a:srgbClr val="000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0" y="0"/>
            <a:ext cx="14630400" cy="8229600"/>
          </a:xfrm>
          <a:prstGeom prst="rect">
            <a:avLst/>
          </a:prstGeom>
          <a:solidFill>
            <a:srgbClr val="C7E0E7"/>
          </a:solidFill>
          <a:ln/>
        </p:spPr>
      </p:sp>
      <p:sp>
        <p:nvSpPr>
          <p:cNvPr id="3" name="Shape 1"/>
          <p:cNvSpPr/>
          <p:nvPr/>
        </p:nvSpPr>
        <p:spPr>
          <a:xfrm>
            <a:off x="0" y="0"/>
            <a:ext cx="14630400" cy="8229600"/>
          </a:xfrm>
          <a:prstGeom prst="rect">
            <a:avLst/>
          </a:prstGeom>
          <a:solidFill>
            <a:srgbClr val="FAF9F5"/>
          </a:solidFill>
          <a:ln/>
        </p:spPr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Slide 6 master">
    <p:bg>
      <p:bgPr>
        <a:solidFill>
          <a:srgbClr val="000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0" y="0"/>
            <a:ext cx="14630400" cy="8229600"/>
          </a:xfrm>
          <a:prstGeom prst="rect">
            <a:avLst/>
          </a:prstGeom>
          <a:solidFill>
            <a:srgbClr val="C7E0E7"/>
          </a:solidFill>
          <a:ln/>
        </p:spPr>
      </p:sp>
      <p:sp>
        <p:nvSpPr>
          <p:cNvPr id="3" name="Shape 1"/>
          <p:cNvSpPr/>
          <p:nvPr/>
        </p:nvSpPr>
        <p:spPr>
          <a:xfrm>
            <a:off x="0" y="0"/>
            <a:ext cx="14630400" cy="8229600"/>
          </a:xfrm>
          <a:prstGeom prst="rect">
            <a:avLst/>
          </a:prstGeom>
          <a:solidFill>
            <a:srgbClr val="FAF9F5"/>
          </a:solidFill>
          <a:ln/>
        </p:spPr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Slide 7 master">
    <p:bg>
      <p:bgPr>
        <a:solidFill>
          <a:srgbClr val="000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0" y="0"/>
            <a:ext cx="14630400" cy="8229600"/>
          </a:xfrm>
          <a:prstGeom prst="rect">
            <a:avLst/>
          </a:prstGeom>
          <a:solidFill>
            <a:srgbClr val="C7E0E7"/>
          </a:solidFill>
          <a:ln/>
        </p:spPr>
      </p:sp>
      <p:sp>
        <p:nvSpPr>
          <p:cNvPr id="3" name="Shape 1"/>
          <p:cNvSpPr/>
          <p:nvPr/>
        </p:nvSpPr>
        <p:spPr>
          <a:xfrm>
            <a:off x="0" y="0"/>
            <a:ext cx="14630400" cy="8229600"/>
          </a:xfrm>
          <a:prstGeom prst="rect">
            <a:avLst/>
          </a:prstGeom>
          <a:solidFill>
            <a:srgbClr val="FAF9F5"/>
          </a:solidFill>
          <a:ln/>
        </p:spPr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Slide 8 master">
    <p:bg>
      <p:bgPr>
        <a:solidFill>
          <a:srgbClr val="000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0" y="0"/>
            <a:ext cx="14630400" cy="8229600"/>
          </a:xfrm>
          <a:prstGeom prst="rect">
            <a:avLst/>
          </a:prstGeom>
          <a:solidFill>
            <a:srgbClr val="C7E0E7"/>
          </a:solidFill>
          <a:ln/>
        </p:spPr>
      </p:sp>
      <p:sp>
        <p:nvSpPr>
          <p:cNvPr id="3" name="Shape 1"/>
          <p:cNvSpPr/>
          <p:nvPr/>
        </p:nvSpPr>
        <p:spPr>
          <a:xfrm>
            <a:off x="0" y="0"/>
            <a:ext cx="14630400" cy="8229600"/>
          </a:xfrm>
          <a:prstGeom prst="rect">
            <a:avLst/>
          </a:prstGeom>
          <a:solidFill>
            <a:srgbClr val="FAF9F5"/>
          </a:solidFill>
          <a:ln/>
        </p:spPr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Slide 9 master">
    <p:bg>
      <p:bgPr>
        <a:solidFill>
          <a:srgbClr val="000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0" y="0"/>
            <a:ext cx="14630400" cy="8229600"/>
          </a:xfrm>
          <a:prstGeom prst="rect">
            <a:avLst/>
          </a:prstGeom>
          <a:solidFill>
            <a:srgbClr val="C7E0E7"/>
          </a:solidFill>
          <a:ln/>
        </p:spPr>
      </p:sp>
      <p:sp>
        <p:nvSpPr>
          <p:cNvPr id="3" name="Shape 1"/>
          <p:cNvSpPr/>
          <p:nvPr/>
        </p:nvSpPr>
        <p:spPr>
          <a:xfrm>
            <a:off x="0" y="0"/>
            <a:ext cx="14630400" cy="8229600"/>
          </a:xfrm>
          <a:prstGeom prst="rect">
            <a:avLst/>
          </a:prstGeom>
          <a:solidFill>
            <a:srgbClr val="FAF9F5"/>
          </a:solidFill>
          <a:ln/>
        </p:spPr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Slide 10 master">
    <p:bg>
      <p:bgPr>
        <a:solidFill>
          <a:srgbClr val="000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0" y="0"/>
            <a:ext cx="14630400" cy="8229600"/>
          </a:xfrm>
          <a:prstGeom prst="rect">
            <a:avLst/>
          </a:prstGeom>
          <a:solidFill>
            <a:srgbClr val="C7E0E7"/>
          </a:solidFill>
          <a:ln/>
        </p:spPr>
      </p:sp>
      <p:sp>
        <p:nvSpPr>
          <p:cNvPr id="3" name="Shape 1"/>
          <p:cNvSpPr/>
          <p:nvPr/>
        </p:nvSpPr>
        <p:spPr>
          <a:xfrm>
            <a:off x="0" y="0"/>
            <a:ext cx="14630400" cy="8229600"/>
          </a:xfrm>
          <a:prstGeom prst="rect">
            <a:avLst/>
          </a:prstGeom>
          <a:solidFill>
            <a:srgbClr val="FAF9F5"/>
          </a:solidFill>
          <a:ln/>
        </p:spPr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Slide 11 master">
    <p:bg>
      <p:bgPr>
        <a:solidFill>
          <a:srgbClr val="000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0" y="0"/>
            <a:ext cx="14630400" cy="8229600"/>
          </a:xfrm>
          <a:prstGeom prst="rect">
            <a:avLst/>
          </a:prstGeom>
          <a:solidFill>
            <a:srgbClr val="C7E0E7"/>
          </a:solidFill>
          <a:ln/>
        </p:spPr>
      </p:sp>
      <p:sp>
        <p:nvSpPr>
          <p:cNvPr id="3" name="Shape 1"/>
          <p:cNvSpPr/>
          <p:nvPr/>
        </p:nvSpPr>
        <p:spPr>
          <a:xfrm>
            <a:off x="0" y="0"/>
            <a:ext cx="14630400" cy="8229600"/>
          </a:xfrm>
          <a:prstGeom prst="rect">
            <a:avLst/>
          </a:prstGeom>
          <a:solidFill>
            <a:srgbClr val="FAF9F5"/>
          </a:solidFill>
          <a:ln/>
        </p:spPr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Slide 12 master">
    <p:bg>
      <p:bgPr>
        <a:solidFill>
          <a:srgbClr val="000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0" y="0"/>
            <a:ext cx="14630400" cy="8229600"/>
          </a:xfrm>
          <a:prstGeom prst="rect">
            <a:avLst/>
          </a:prstGeom>
          <a:solidFill>
            <a:srgbClr val="C7E0E7"/>
          </a:solidFill>
          <a:ln/>
        </p:spPr>
      </p:sp>
      <p:sp>
        <p:nvSpPr>
          <p:cNvPr id="3" name="Shape 1"/>
          <p:cNvSpPr/>
          <p:nvPr/>
        </p:nvSpPr>
        <p:spPr>
          <a:xfrm>
            <a:off x="0" y="0"/>
            <a:ext cx="14630400" cy="8229600"/>
          </a:xfrm>
          <a:prstGeom prst="rect">
            <a:avLst/>
          </a:prstGeom>
          <a:solidFill>
            <a:srgbClr val="FAF9F5"/>
          </a:solidFill>
          <a:ln/>
        </p:spPr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Slide 13 master">
    <p:bg>
      <p:bgPr>
        <a:solidFill>
          <a:srgbClr val="000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0" y="0"/>
            <a:ext cx="14630400" cy="8229600"/>
          </a:xfrm>
          <a:prstGeom prst="rect">
            <a:avLst/>
          </a:prstGeom>
          <a:solidFill>
            <a:srgbClr val="C7E0E7"/>
          </a:solidFill>
          <a:ln/>
        </p:spPr>
      </p:sp>
      <p:sp>
        <p:nvSpPr>
          <p:cNvPr id="3" name="Shape 1"/>
          <p:cNvSpPr/>
          <p:nvPr/>
        </p:nvSpPr>
        <p:spPr>
          <a:xfrm>
            <a:off x="0" y="0"/>
            <a:ext cx="14630400" cy="8229600"/>
          </a:xfrm>
          <a:prstGeom prst="rect">
            <a:avLst/>
          </a:prstGeom>
          <a:solidFill>
            <a:srgbClr val="FAF9F5"/>
          </a:solidFill>
          <a:ln/>
        </p:spPr>
      </p:sp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Slide 14 master">
    <p:bg>
      <p:bgPr>
        <a:solidFill>
          <a:srgbClr val="000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0" y="0"/>
            <a:ext cx="14630400" cy="8229600"/>
          </a:xfrm>
          <a:prstGeom prst="rect">
            <a:avLst/>
          </a:prstGeom>
          <a:solidFill>
            <a:srgbClr val="C7E0E7"/>
          </a:solidFill>
          <a:ln/>
        </p:spPr>
      </p:sp>
      <p:sp>
        <p:nvSpPr>
          <p:cNvPr id="3" name="Shape 1"/>
          <p:cNvSpPr/>
          <p:nvPr/>
        </p:nvSpPr>
        <p:spPr>
          <a:xfrm>
            <a:off x="0" y="0"/>
            <a:ext cx="14630400" cy="8229600"/>
          </a:xfrm>
          <a:prstGeom prst="rect">
            <a:avLst/>
          </a:prstGeom>
          <a:solidFill>
            <a:srgbClr val="FAF9F5"/>
          </a:solidFill>
          <a:ln/>
        </p:spPr>
      </p:sp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Slide 15 master">
    <p:bg>
      <p:bgPr>
        <a:solidFill>
          <a:srgbClr val="000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0" y="0"/>
            <a:ext cx="14630400" cy="8229600"/>
          </a:xfrm>
          <a:prstGeom prst="rect">
            <a:avLst/>
          </a:prstGeom>
          <a:solidFill>
            <a:srgbClr val="C7E0E7"/>
          </a:solidFill>
          <a:ln/>
        </p:spPr>
      </p:sp>
      <p:sp>
        <p:nvSpPr>
          <p:cNvPr id="3" name="Shape 1"/>
          <p:cNvSpPr/>
          <p:nvPr/>
        </p:nvSpPr>
        <p:spPr>
          <a:xfrm>
            <a:off x="0" y="0"/>
            <a:ext cx="14630400" cy="8229600"/>
          </a:xfrm>
          <a:prstGeom prst="rect">
            <a:avLst/>
          </a:prstGeom>
          <a:solidFill>
            <a:srgbClr val="FAF9F5"/>
          </a:solidFill>
          <a:ln/>
        </p:spPr>
      </p:sp>
    </p:spTree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Slide 16 master">
    <p:bg>
      <p:bgPr>
        <a:solidFill>
          <a:srgbClr val="000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0" y="0"/>
            <a:ext cx="14630400" cy="8229600"/>
          </a:xfrm>
          <a:prstGeom prst="rect">
            <a:avLst/>
          </a:prstGeom>
          <a:solidFill>
            <a:srgbClr val="C7E0E7"/>
          </a:solidFill>
          <a:ln/>
        </p:spPr>
      </p:sp>
      <p:sp>
        <p:nvSpPr>
          <p:cNvPr id="3" name="Shape 1"/>
          <p:cNvSpPr/>
          <p:nvPr/>
        </p:nvSpPr>
        <p:spPr>
          <a:xfrm>
            <a:off x="0" y="0"/>
            <a:ext cx="14630400" cy="8229600"/>
          </a:xfrm>
          <a:prstGeom prst="rect">
            <a:avLst/>
          </a:prstGeom>
          <a:solidFill>
            <a:srgbClr val="FAF9F5"/>
          </a:solidFill>
          <a:ln/>
        </p:spPr>
      </p:sp>
    </p:spTree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Slide 17 master">
    <p:bg>
      <p:bgPr>
        <a:solidFill>
          <a:srgbClr val="000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0" y="0"/>
            <a:ext cx="14630400" cy="8229600"/>
          </a:xfrm>
          <a:prstGeom prst="rect">
            <a:avLst/>
          </a:prstGeom>
          <a:solidFill>
            <a:srgbClr val="C7E0E7"/>
          </a:solidFill>
          <a:ln/>
        </p:spPr>
      </p:sp>
      <p:sp>
        <p:nvSpPr>
          <p:cNvPr id="3" name="Shape 1"/>
          <p:cNvSpPr/>
          <p:nvPr/>
        </p:nvSpPr>
        <p:spPr>
          <a:xfrm>
            <a:off x="0" y="0"/>
            <a:ext cx="14630400" cy="8229600"/>
          </a:xfrm>
          <a:prstGeom prst="rect">
            <a:avLst/>
          </a:prstGeom>
          <a:solidFill>
            <a:srgbClr val="FAF9F5"/>
          </a:solidFill>
          <a:ln/>
        </p:spPr>
      </p:sp>
    </p:spTree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Slide 18 master">
    <p:bg>
      <p:bgPr>
        <a:solidFill>
          <a:srgbClr val="000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0" y="0"/>
            <a:ext cx="14630400" cy="8229600"/>
          </a:xfrm>
          <a:prstGeom prst="rect">
            <a:avLst/>
          </a:prstGeom>
          <a:solidFill>
            <a:srgbClr val="C7E0E7"/>
          </a:solidFill>
          <a:ln/>
        </p:spPr>
      </p:sp>
      <p:sp>
        <p:nvSpPr>
          <p:cNvPr id="3" name="Shape 1"/>
          <p:cNvSpPr/>
          <p:nvPr/>
        </p:nvSpPr>
        <p:spPr>
          <a:xfrm>
            <a:off x="0" y="0"/>
            <a:ext cx="14630400" cy="8229600"/>
          </a:xfrm>
          <a:prstGeom prst="rect">
            <a:avLst/>
          </a:prstGeom>
          <a:solidFill>
            <a:srgbClr val="FAF9F5"/>
          </a:solidFill>
          <a:ln/>
        </p:spPr>
      </p:sp>
    </p:spTree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Slide 19 master">
    <p:bg>
      <p:bgPr>
        <a:solidFill>
          <a:srgbClr val="000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0" y="0"/>
            <a:ext cx="14630400" cy="8229600"/>
          </a:xfrm>
          <a:prstGeom prst="rect">
            <a:avLst/>
          </a:prstGeom>
          <a:solidFill>
            <a:srgbClr val="C7E0E7"/>
          </a:solidFill>
          <a:ln/>
        </p:spPr>
      </p:sp>
      <p:sp>
        <p:nvSpPr>
          <p:cNvPr id="3" name="Shape 1"/>
          <p:cNvSpPr/>
          <p:nvPr/>
        </p:nvSpPr>
        <p:spPr>
          <a:xfrm>
            <a:off x="0" y="0"/>
            <a:ext cx="14630400" cy="8229600"/>
          </a:xfrm>
          <a:prstGeom prst="rect">
            <a:avLst/>
          </a:prstGeom>
          <a:solidFill>
            <a:srgbClr val="FAF9F5"/>
          </a:solidFill>
          <a:ln/>
        </p:spPr>
      </p:sp>
    </p:spTree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Slide 20 master">
    <p:bg>
      <p:bgPr>
        <a:solidFill>
          <a:srgbClr val="000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0" y="0"/>
            <a:ext cx="14630400" cy="8229600"/>
          </a:xfrm>
          <a:prstGeom prst="rect">
            <a:avLst/>
          </a:prstGeom>
          <a:solidFill>
            <a:srgbClr val="C7E0E7"/>
          </a:solidFill>
          <a:ln/>
        </p:spPr>
      </p:sp>
      <p:sp>
        <p:nvSpPr>
          <p:cNvPr id="3" name="Shape 1"/>
          <p:cNvSpPr/>
          <p:nvPr/>
        </p:nvSpPr>
        <p:spPr>
          <a:xfrm>
            <a:off x="0" y="0"/>
            <a:ext cx="14630400" cy="8229600"/>
          </a:xfrm>
          <a:prstGeom prst="rect">
            <a:avLst/>
          </a:prstGeom>
          <a:solidFill>
            <a:srgbClr val="FAF9F5"/>
          </a:solidFill>
          <a:ln/>
        </p:spPr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slideLayout" Target="../slideLayouts/slideLayout18.xml"/><Relationship Id="rId3" Type="http://schemas.openxmlformats.org/officeDocument/2006/relationships/slideLayout" Target="../slideLayouts/slideLayout3.xml"/><Relationship Id="rId21" Type="http://schemas.openxmlformats.org/officeDocument/2006/relationships/slideLayout" Target="../slideLayouts/slideLayout21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20" Type="http://schemas.openxmlformats.org/officeDocument/2006/relationships/slideLayout" Target="../slideLayouts/slideLayout20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19" Type="http://schemas.openxmlformats.org/officeDocument/2006/relationships/slideLayout" Target="../slideLayouts/slideLayout19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Relationship Id="rId22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  <p:sldLayoutId id="2147483661" r:id="rId13"/>
    <p:sldLayoutId id="2147483662" r:id="rId14"/>
    <p:sldLayoutId id="2147483663" r:id="rId15"/>
    <p:sldLayoutId id="2147483664" r:id="rId16"/>
    <p:sldLayoutId id="2147483665" r:id="rId17"/>
    <p:sldLayoutId id="2147483666" r:id="rId18"/>
    <p:sldLayoutId id="2147483667" r:id="rId19"/>
    <p:sldLayoutId id="2147483668" r:id="rId20"/>
    <p:sldLayoutId id="2147483669" r:id="rId21"/>
  </p:sldLayoutIdLst>
  <p:hf sldNum="0" hdr="0" ftr="0" dt="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svg"/><Relationship Id="rId13" Type="http://schemas.openxmlformats.org/officeDocument/2006/relationships/image" Target="../media/image12.png"/><Relationship Id="rId3" Type="http://schemas.openxmlformats.org/officeDocument/2006/relationships/image" Target="../media/image2.png"/><Relationship Id="rId7" Type="http://schemas.openxmlformats.org/officeDocument/2006/relationships/image" Target="../media/image6.png"/><Relationship Id="rId12" Type="http://schemas.openxmlformats.org/officeDocument/2006/relationships/image" Target="../media/image11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5.png"/><Relationship Id="rId11" Type="http://schemas.openxmlformats.org/officeDocument/2006/relationships/image" Target="../media/image10.svg"/><Relationship Id="rId5" Type="http://schemas.openxmlformats.org/officeDocument/2006/relationships/image" Target="../media/image4.svg"/><Relationship Id="rId10" Type="http://schemas.openxmlformats.org/officeDocument/2006/relationships/image" Target="../media/image9.png"/><Relationship Id="rId4" Type="http://schemas.openxmlformats.org/officeDocument/2006/relationships/image" Target="../media/image3.png"/><Relationship Id="rId9" Type="http://schemas.openxmlformats.org/officeDocument/2006/relationships/image" Target="../media/image8.png"/><Relationship Id="rId14" Type="http://schemas.openxmlformats.org/officeDocument/2006/relationships/image" Target="../media/image13.sv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4.xml"/><Relationship Id="rId4" Type="http://schemas.openxmlformats.org/officeDocument/2006/relationships/image" Target="../media/image15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5.xml"/><Relationship Id="rId6" Type="http://schemas.openxmlformats.org/officeDocument/2006/relationships/image" Target="../media/image19.png"/><Relationship Id="rId5" Type="http://schemas.openxmlformats.org/officeDocument/2006/relationships/image" Target="../media/image18.png"/><Relationship Id="rId4" Type="http://schemas.openxmlformats.org/officeDocument/2006/relationships/image" Target="../media/image17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21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8.xml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image" Target="../media/image28.png"/><Relationship Id="rId3" Type="http://schemas.openxmlformats.org/officeDocument/2006/relationships/image" Target="../media/image23.png"/><Relationship Id="rId7" Type="http://schemas.openxmlformats.org/officeDocument/2006/relationships/image" Target="../media/image27.sv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9.xml"/><Relationship Id="rId6" Type="http://schemas.openxmlformats.org/officeDocument/2006/relationships/image" Target="../media/image26.png"/><Relationship Id="rId5" Type="http://schemas.openxmlformats.org/officeDocument/2006/relationships/image" Target="../media/image25.png"/><Relationship Id="rId4" Type="http://schemas.openxmlformats.org/officeDocument/2006/relationships/image" Target="../media/image24.png"/><Relationship Id="rId9" Type="http://schemas.openxmlformats.org/officeDocument/2006/relationships/image" Target="../media/image29.sv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0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3.xml"/><Relationship Id="rId4" Type="http://schemas.openxmlformats.org/officeDocument/2006/relationships/image" Target="../media/image32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4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5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6.xml"/><Relationship Id="rId4" Type="http://schemas.openxmlformats.org/officeDocument/2006/relationships/image" Target="../media/image35.pn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17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6.png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18.xml"/><Relationship Id="rId4" Type="http://schemas.openxmlformats.org/officeDocument/2006/relationships/image" Target="../media/image21.pn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7.png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19.xml"/></Relationships>
</file>

<file path=ppt/slides/_rels/slide19.xml.rels><?xml version="1.0" encoding="UTF-8" standalone="yes"?>
<Relationships xmlns="http://schemas.openxmlformats.org/package/2006/relationships"><Relationship Id="rId8" Type="http://schemas.openxmlformats.org/officeDocument/2006/relationships/image" Target="../media/image43.svg"/><Relationship Id="rId3" Type="http://schemas.openxmlformats.org/officeDocument/2006/relationships/image" Target="../media/image38.png"/><Relationship Id="rId7" Type="http://schemas.openxmlformats.org/officeDocument/2006/relationships/image" Target="../media/image42.png"/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20.xml"/><Relationship Id="rId6" Type="http://schemas.openxmlformats.org/officeDocument/2006/relationships/image" Target="../media/image41.svg"/><Relationship Id="rId5" Type="http://schemas.openxmlformats.org/officeDocument/2006/relationships/image" Target="../media/image40.png"/><Relationship Id="rId10" Type="http://schemas.openxmlformats.org/officeDocument/2006/relationships/image" Target="../media/image45.svg"/><Relationship Id="rId4" Type="http://schemas.openxmlformats.org/officeDocument/2006/relationships/image" Target="../media/image39.svg"/><Relationship Id="rId9" Type="http://schemas.openxmlformats.org/officeDocument/2006/relationships/image" Target="../media/image44.png"/></Relationships>
</file>

<file path=ppt/slides/_rels/slide20.xml.rels><?xml version="1.0" encoding="UTF-8" standalone="yes"?>
<Relationships xmlns="http://schemas.openxmlformats.org/package/2006/relationships"><Relationship Id="rId8" Type="http://schemas.openxmlformats.org/officeDocument/2006/relationships/image" Target="../media/image51.svg"/><Relationship Id="rId3" Type="http://schemas.openxmlformats.org/officeDocument/2006/relationships/image" Target="../media/image46.png"/><Relationship Id="rId7" Type="http://schemas.openxmlformats.org/officeDocument/2006/relationships/image" Target="../media/image50.png"/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21.xml"/><Relationship Id="rId6" Type="http://schemas.openxmlformats.org/officeDocument/2006/relationships/image" Target="../media/image49.svg"/><Relationship Id="rId5" Type="http://schemas.openxmlformats.org/officeDocument/2006/relationships/image" Target="../media/image48.png"/><Relationship Id="rId10" Type="http://schemas.openxmlformats.org/officeDocument/2006/relationships/image" Target="../media/image53.svg"/><Relationship Id="rId4" Type="http://schemas.openxmlformats.org/officeDocument/2006/relationships/image" Target="../media/image47.svg"/><Relationship Id="rId9" Type="http://schemas.openxmlformats.org/officeDocument/2006/relationships/image" Target="../media/image52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0" descr="preencoded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5760720" cy="8229600"/>
          </a:xfrm>
          <a:prstGeom prst="rect">
            <a:avLst/>
          </a:prstGeom>
        </p:spPr>
      </p:pic>
      <p:sp>
        <p:nvSpPr>
          <p:cNvPr id="3" name="Text 0"/>
          <p:cNvSpPr/>
          <p:nvPr/>
        </p:nvSpPr>
        <p:spPr>
          <a:xfrm>
            <a:off x="6280190" y="3358277"/>
            <a:ext cx="7240191" cy="620078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4850"/>
              </a:lnSpc>
              <a:buNone/>
            </a:pPr>
            <a:r>
              <a:rPr lang="en-US" sz="3900" dirty="0">
                <a:solidFill>
                  <a:srgbClr val="2E3C4E"/>
                </a:solidFill>
                <a:latin typeface="Host Grotesk Medium" pitchFamily="34" charset="0"/>
                <a:ea typeface="Host Grotesk Medium" pitchFamily="34" charset="-122"/>
                <a:cs typeface="Host Grotesk Medium" pitchFamily="34" charset="-120"/>
              </a:rPr>
              <a:t>Zobrazovací metody v medicíně</a:t>
            </a:r>
            <a:endParaRPr lang="en-US" sz="3900" dirty="0"/>
          </a:p>
        </p:txBody>
      </p:sp>
      <p:sp>
        <p:nvSpPr>
          <p:cNvPr id="4" name="Text 1"/>
          <p:cNvSpPr/>
          <p:nvPr/>
        </p:nvSpPr>
        <p:spPr>
          <a:xfrm>
            <a:off x="6280190" y="4276011"/>
            <a:ext cx="7556421" cy="595313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l">
              <a:lnSpc>
                <a:spcPts val="2300"/>
              </a:lnSpc>
              <a:buNone/>
            </a:pPr>
            <a:r>
              <a:rPr lang="en-US" sz="1550" dirty="0">
                <a:solidFill>
                  <a:srgbClr val="384653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Přehled moderních diagnostických postupů využívajících rentgenové záření, ultrazvuk, magnetickou rezonanci a nukleární medicínu</a:t>
            </a:r>
            <a:endParaRPr lang="en-US" sz="1550" dirty="0"/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793790" y="1338977"/>
            <a:ext cx="5406509" cy="496133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3900"/>
              </a:lnSpc>
              <a:buNone/>
            </a:pPr>
            <a:r>
              <a:rPr lang="en-US" sz="3100" dirty="0">
                <a:solidFill>
                  <a:srgbClr val="2E3C4E"/>
                </a:solidFill>
                <a:latin typeface="Host Grotesk Medium" pitchFamily="34" charset="0"/>
                <a:ea typeface="Host Grotesk Medium" pitchFamily="34" charset="-122"/>
                <a:cs typeface="Host Grotesk Medium" pitchFamily="34" charset="-120"/>
              </a:rPr>
              <a:t>Základní zobrazovací techniky</a:t>
            </a:r>
            <a:endParaRPr lang="en-US" sz="3100" dirty="0"/>
          </a:p>
        </p:txBody>
      </p:sp>
      <p:sp>
        <p:nvSpPr>
          <p:cNvPr id="3" name="Shape 1"/>
          <p:cNvSpPr/>
          <p:nvPr/>
        </p:nvSpPr>
        <p:spPr>
          <a:xfrm>
            <a:off x="793790" y="2231946"/>
            <a:ext cx="6422231" cy="2230160"/>
          </a:xfrm>
          <a:prstGeom prst="roundRect">
            <a:avLst>
              <a:gd name="adj" fmla="val 3738"/>
            </a:avLst>
          </a:prstGeom>
          <a:solidFill>
            <a:srgbClr val="D9EDF2"/>
          </a:solidFill>
          <a:ln w="7620">
            <a:solidFill>
              <a:srgbClr val="BFD3D8"/>
            </a:solidFill>
            <a:prstDash val="solid"/>
          </a:ln>
        </p:spPr>
      </p:sp>
      <p:pic>
        <p:nvPicPr>
          <p:cNvPr id="4" name="Image 0" descr="preencoded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99768" y="2437924"/>
            <a:ext cx="595313" cy="595313"/>
          </a:xfrm>
          <a:prstGeom prst="rect">
            <a:avLst/>
          </a:prstGeom>
        </p:spPr>
      </p:pic>
      <p:pic>
        <p:nvPicPr>
          <p:cNvPr id="5" name="Image 1" descr="preencoded.png"/>
          <p:cNvPicPr>
            <a:picLocks noChangeAspect="1"/>
          </p:cNvPicPr>
          <p:nvPr/>
        </p:nvPicPr>
        <p:blipFill>
          <a:blip r:embed="rId4">
            <a:extLs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>
            <a:off x="1163479" y="2601516"/>
            <a:ext cx="267891" cy="267891"/>
          </a:xfrm>
          <a:prstGeom prst="rect">
            <a:avLst/>
          </a:prstGeom>
        </p:spPr>
      </p:pic>
      <p:sp>
        <p:nvSpPr>
          <p:cNvPr id="6" name="Text 2"/>
          <p:cNvSpPr/>
          <p:nvPr/>
        </p:nvSpPr>
        <p:spPr>
          <a:xfrm>
            <a:off x="999768" y="3231594"/>
            <a:ext cx="2480905" cy="310158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2400"/>
              </a:lnSpc>
              <a:buNone/>
            </a:pPr>
            <a:r>
              <a:rPr lang="en-US" sz="1950" dirty="0">
                <a:solidFill>
                  <a:srgbClr val="384653"/>
                </a:solidFill>
                <a:latin typeface="Host Grotesk Medium" pitchFamily="34" charset="0"/>
                <a:ea typeface="Host Grotesk Medium" pitchFamily="34" charset="-122"/>
                <a:cs typeface="Host Grotesk Medium" pitchFamily="34" charset="-120"/>
              </a:rPr>
              <a:t>Rentgenové vyšetření</a:t>
            </a:r>
            <a:endParaRPr lang="en-US" sz="1950" dirty="0"/>
          </a:p>
        </p:txBody>
      </p:sp>
      <p:sp>
        <p:nvSpPr>
          <p:cNvPr id="7" name="Text 3"/>
          <p:cNvSpPr/>
          <p:nvPr/>
        </p:nvSpPr>
        <p:spPr>
          <a:xfrm>
            <a:off x="999768" y="3660815"/>
            <a:ext cx="6010275" cy="595313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l">
              <a:lnSpc>
                <a:spcPts val="2300"/>
              </a:lnSpc>
              <a:buNone/>
            </a:pPr>
            <a:r>
              <a:rPr lang="en-US" sz="1550" dirty="0">
                <a:solidFill>
                  <a:srgbClr val="384653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Nativní snímkování, tomografie, skiaskopie a výpočetní tomografie využívající RTG záření</a:t>
            </a:r>
            <a:endParaRPr lang="en-US" sz="1550" dirty="0"/>
          </a:p>
        </p:txBody>
      </p:sp>
      <p:sp>
        <p:nvSpPr>
          <p:cNvPr id="8" name="Shape 4"/>
          <p:cNvSpPr/>
          <p:nvPr/>
        </p:nvSpPr>
        <p:spPr>
          <a:xfrm>
            <a:off x="7414379" y="2231946"/>
            <a:ext cx="6422231" cy="2230160"/>
          </a:xfrm>
          <a:prstGeom prst="roundRect">
            <a:avLst>
              <a:gd name="adj" fmla="val 3738"/>
            </a:avLst>
          </a:prstGeom>
          <a:solidFill>
            <a:srgbClr val="D9EDF2"/>
          </a:solidFill>
          <a:ln w="7620">
            <a:solidFill>
              <a:srgbClr val="BFD3D8"/>
            </a:solidFill>
            <a:prstDash val="solid"/>
          </a:ln>
        </p:spPr>
      </p:sp>
      <p:pic>
        <p:nvPicPr>
          <p:cNvPr id="9" name="Image 2" descr="preencoded.png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7620357" y="2437924"/>
            <a:ext cx="595313" cy="595313"/>
          </a:xfrm>
          <a:prstGeom prst="rect">
            <a:avLst/>
          </a:prstGeom>
        </p:spPr>
      </p:pic>
      <p:pic>
        <p:nvPicPr>
          <p:cNvPr id="10" name="Image 3" descr="preencoded.png"/>
          <p:cNvPicPr>
            <a:picLocks noChangeAspect="1"/>
          </p:cNvPicPr>
          <p:nvPr/>
        </p:nvPicPr>
        <p:blipFill>
          <a:blip r:embed="rId7">
            <a:extLst>
              <a:ext uri="{96DAC541-7B7A-43D3-8B79-37D633B846F1}">
                <asvg:svgBlip xmlns:asvg="http://schemas.microsoft.com/office/drawing/2016/SVG/main" r:embed="rId8"/>
              </a:ext>
            </a:extLst>
          </a:blip>
          <a:stretch>
            <a:fillRect/>
          </a:stretch>
        </p:blipFill>
        <p:spPr>
          <a:xfrm>
            <a:off x="7784068" y="2601516"/>
            <a:ext cx="267891" cy="267891"/>
          </a:xfrm>
          <a:prstGeom prst="rect">
            <a:avLst/>
          </a:prstGeom>
        </p:spPr>
      </p:pic>
      <p:sp>
        <p:nvSpPr>
          <p:cNvPr id="11" name="Text 5"/>
          <p:cNvSpPr/>
          <p:nvPr/>
        </p:nvSpPr>
        <p:spPr>
          <a:xfrm>
            <a:off x="7620357" y="3231594"/>
            <a:ext cx="2530197" cy="310158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2400"/>
              </a:lnSpc>
              <a:buNone/>
            </a:pPr>
            <a:r>
              <a:rPr lang="en-US" sz="1950" dirty="0">
                <a:solidFill>
                  <a:srgbClr val="384653"/>
                </a:solidFill>
                <a:latin typeface="Host Grotesk Medium" pitchFamily="34" charset="0"/>
                <a:ea typeface="Host Grotesk Medium" pitchFamily="34" charset="-122"/>
                <a:cs typeface="Host Grotesk Medium" pitchFamily="34" charset="-120"/>
              </a:rPr>
              <a:t>Ultrazvukové vyšetření</a:t>
            </a:r>
            <a:endParaRPr lang="en-US" sz="1950" dirty="0"/>
          </a:p>
        </p:txBody>
      </p:sp>
      <p:sp>
        <p:nvSpPr>
          <p:cNvPr id="12" name="Text 6"/>
          <p:cNvSpPr/>
          <p:nvPr/>
        </p:nvSpPr>
        <p:spPr>
          <a:xfrm>
            <a:off x="7620357" y="3660815"/>
            <a:ext cx="6010275" cy="595313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l">
              <a:lnSpc>
                <a:spcPts val="2300"/>
              </a:lnSpc>
              <a:buNone/>
            </a:pPr>
            <a:r>
              <a:rPr lang="en-US" sz="1550" dirty="0">
                <a:solidFill>
                  <a:srgbClr val="384653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Neinvazivní metoda využívající zvukové vlny pro zobrazení měkkých tkání a orgánů</a:t>
            </a:r>
            <a:endParaRPr lang="en-US" sz="1550" dirty="0"/>
          </a:p>
        </p:txBody>
      </p:sp>
      <p:sp>
        <p:nvSpPr>
          <p:cNvPr id="13" name="Shape 7"/>
          <p:cNvSpPr/>
          <p:nvPr/>
        </p:nvSpPr>
        <p:spPr>
          <a:xfrm>
            <a:off x="793790" y="4660463"/>
            <a:ext cx="6422231" cy="2230160"/>
          </a:xfrm>
          <a:prstGeom prst="roundRect">
            <a:avLst>
              <a:gd name="adj" fmla="val 3738"/>
            </a:avLst>
          </a:prstGeom>
          <a:solidFill>
            <a:srgbClr val="D9EDF2"/>
          </a:solidFill>
          <a:ln w="7620">
            <a:solidFill>
              <a:srgbClr val="BFD3D8"/>
            </a:solidFill>
            <a:prstDash val="solid"/>
          </a:ln>
        </p:spPr>
      </p:sp>
      <p:pic>
        <p:nvPicPr>
          <p:cNvPr id="14" name="Image 4" descr="preencoded.png"/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999768" y="4866442"/>
            <a:ext cx="595313" cy="595313"/>
          </a:xfrm>
          <a:prstGeom prst="rect">
            <a:avLst/>
          </a:prstGeom>
        </p:spPr>
      </p:pic>
      <p:pic>
        <p:nvPicPr>
          <p:cNvPr id="15" name="Image 5" descr="preencoded.png"/>
          <p:cNvPicPr>
            <a:picLocks noChangeAspect="1"/>
          </p:cNvPicPr>
          <p:nvPr/>
        </p:nvPicPr>
        <p:blipFill>
          <a:blip r:embed="rId10">
            <a:extLst>
              <a:ext uri="{96DAC541-7B7A-43D3-8B79-37D633B846F1}">
                <asvg:svgBlip xmlns:asvg="http://schemas.microsoft.com/office/drawing/2016/SVG/main" r:embed="rId11"/>
              </a:ext>
            </a:extLst>
          </a:blip>
          <a:stretch>
            <a:fillRect/>
          </a:stretch>
        </p:blipFill>
        <p:spPr>
          <a:xfrm>
            <a:off x="1163479" y="5030033"/>
            <a:ext cx="267891" cy="267891"/>
          </a:xfrm>
          <a:prstGeom prst="rect">
            <a:avLst/>
          </a:prstGeom>
        </p:spPr>
      </p:pic>
      <p:sp>
        <p:nvSpPr>
          <p:cNvPr id="16" name="Text 8"/>
          <p:cNvSpPr/>
          <p:nvPr/>
        </p:nvSpPr>
        <p:spPr>
          <a:xfrm>
            <a:off x="999768" y="5660112"/>
            <a:ext cx="2567226" cy="310158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2400"/>
              </a:lnSpc>
              <a:buNone/>
            </a:pPr>
            <a:r>
              <a:rPr lang="en-US" sz="1950" dirty="0">
                <a:solidFill>
                  <a:srgbClr val="384653"/>
                </a:solidFill>
                <a:latin typeface="Host Grotesk Medium" pitchFamily="34" charset="0"/>
                <a:ea typeface="Host Grotesk Medium" pitchFamily="34" charset="-122"/>
                <a:cs typeface="Host Grotesk Medium" pitchFamily="34" charset="-120"/>
              </a:rPr>
              <a:t>Magnetická rezonance</a:t>
            </a:r>
            <a:endParaRPr lang="en-US" sz="1950" dirty="0"/>
          </a:p>
        </p:txBody>
      </p:sp>
      <p:sp>
        <p:nvSpPr>
          <p:cNvPr id="17" name="Text 9"/>
          <p:cNvSpPr/>
          <p:nvPr/>
        </p:nvSpPr>
        <p:spPr>
          <a:xfrm>
            <a:off x="999768" y="6089333"/>
            <a:ext cx="6010275" cy="595313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l">
              <a:lnSpc>
                <a:spcPts val="2300"/>
              </a:lnSpc>
              <a:buNone/>
            </a:pPr>
            <a:r>
              <a:rPr lang="en-US" sz="1550" dirty="0">
                <a:solidFill>
                  <a:srgbClr val="384653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Vysoce detailní zobrazení využívající silné magnetické pole a rádiové vlny</a:t>
            </a:r>
            <a:endParaRPr lang="en-US" sz="1550" dirty="0"/>
          </a:p>
        </p:txBody>
      </p:sp>
      <p:sp>
        <p:nvSpPr>
          <p:cNvPr id="18" name="Shape 10"/>
          <p:cNvSpPr/>
          <p:nvPr/>
        </p:nvSpPr>
        <p:spPr>
          <a:xfrm>
            <a:off x="7414379" y="4660463"/>
            <a:ext cx="6422231" cy="2230160"/>
          </a:xfrm>
          <a:prstGeom prst="roundRect">
            <a:avLst>
              <a:gd name="adj" fmla="val 3738"/>
            </a:avLst>
          </a:prstGeom>
          <a:solidFill>
            <a:srgbClr val="D9EDF2"/>
          </a:solidFill>
          <a:ln w="7620">
            <a:solidFill>
              <a:srgbClr val="BFD3D8"/>
            </a:solidFill>
            <a:prstDash val="solid"/>
          </a:ln>
        </p:spPr>
      </p:sp>
      <p:pic>
        <p:nvPicPr>
          <p:cNvPr id="19" name="Image 6" descr="preencoded.png"/>
          <p:cNvPicPr>
            <a:picLocks noChangeAspect="1"/>
          </p:cNvPicPr>
          <p:nvPr/>
        </p:nvPicPr>
        <p:blipFill>
          <a:blip r:embed="rId12"/>
          <a:stretch>
            <a:fillRect/>
          </a:stretch>
        </p:blipFill>
        <p:spPr>
          <a:xfrm>
            <a:off x="7620357" y="4866442"/>
            <a:ext cx="595313" cy="595313"/>
          </a:xfrm>
          <a:prstGeom prst="rect">
            <a:avLst/>
          </a:prstGeom>
        </p:spPr>
      </p:pic>
      <p:pic>
        <p:nvPicPr>
          <p:cNvPr id="20" name="Image 7" descr="preencoded.png"/>
          <p:cNvPicPr>
            <a:picLocks noChangeAspect="1"/>
          </p:cNvPicPr>
          <p:nvPr/>
        </p:nvPicPr>
        <p:blipFill>
          <a:blip r:embed="rId13">
            <a:extLst>
              <a:ext uri="{96DAC541-7B7A-43D3-8B79-37D633B846F1}">
                <asvg:svgBlip xmlns:asvg="http://schemas.microsoft.com/office/drawing/2016/SVG/main" r:embed="rId14"/>
              </a:ext>
            </a:extLst>
          </a:blip>
          <a:stretch>
            <a:fillRect/>
          </a:stretch>
        </p:blipFill>
        <p:spPr>
          <a:xfrm>
            <a:off x="7784068" y="5030033"/>
            <a:ext cx="267891" cy="267891"/>
          </a:xfrm>
          <a:prstGeom prst="rect">
            <a:avLst/>
          </a:prstGeom>
        </p:spPr>
      </p:pic>
      <p:sp>
        <p:nvSpPr>
          <p:cNvPr id="21" name="Text 11"/>
          <p:cNvSpPr/>
          <p:nvPr/>
        </p:nvSpPr>
        <p:spPr>
          <a:xfrm>
            <a:off x="7620357" y="5660112"/>
            <a:ext cx="2480905" cy="310158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2400"/>
              </a:lnSpc>
              <a:buNone/>
            </a:pPr>
            <a:r>
              <a:rPr lang="en-US" sz="1950" dirty="0">
                <a:solidFill>
                  <a:srgbClr val="384653"/>
                </a:solidFill>
                <a:latin typeface="Host Grotesk Medium" pitchFamily="34" charset="0"/>
                <a:ea typeface="Host Grotesk Medium" pitchFamily="34" charset="-122"/>
                <a:cs typeface="Host Grotesk Medium" pitchFamily="34" charset="-120"/>
              </a:rPr>
              <a:t>Nukleární medicína</a:t>
            </a:r>
            <a:endParaRPr lang="en-US" sz="1950" dirty="0"/>
          </a:p>
        </p:txBody>
      </p:sp>
      <p:sp>
        <p:nvSpPr>
          <p:cNvPr id="22" name="Text 12"/>
          <p:cNvSpPr/>
          <p:nvPr/>
        </p:nvSpPr>
        <p:spPr>
          <a:xfrm>
            <a:off x="7620357" y="6089333"/>
            <a:ext cx="6010275" cy="595313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l">
              <a:lnSpc>
                <a:spcPts val="2300"/>
              </a:lnSpc>
              <a:buNone/>
            </a:pPr>
            <a:r>
              <a:rPr lang="en-US" sz="1550" dirty="0">
                <a:solidFill>
                  <a:srgbClr val="384653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Funkční zobrazení využívající radioaktivní izotopy pro diagnostiku a terapii</a:t>
            </a:r>
            <a:endParaRPr lang="en-US" sz="1550" dirty="0"/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3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0" descr="preencoded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869680" y="0"/>
            <a:ext cx="5760720" cy="8229600"/>
          </a:xfrm>
          <a:prstGeom prst="rect">
            <a:avLst/>
          </a:prstGeom>
        </p:spPr>
      </p:pic>
      <p:sp>
        <p:nvSpPr>
          <p:cNvPr id="3" name="Text 0"/>
          <p:cNvSpPr/>
          <p:nvPr/>
        </p:nvSpPr>
        <p:spPr>
          <a:xfrm>
            <a:off x="793790" y="979527"/>
            <a:ext cx="7556421" cy="992267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l">
              <a:lnSpc>
                <a:spcPts val="3900"/>
              </a:lnSpc>
              <a:buNone/>
            </a:pPr>
            <a:r>
              <a:rPr lang="en-US" sz="3100" dirty="0">
                <a:solidFill>
                  <a:srgbClr val="2E3C4E"/>
                </a:solidFill>
                <a:latin typeface="Host Grotesk Medium" pitchFamily="34" charset="0"/>
                <a:ea typeface="Host Grotesk Medium" pitchFamily="34" charset="-122"/>
                <a:cs typeface="Host Grotesk Medium" pitchFamily="34" charset="-120"/>
              </a:rPr>
              <a:t>Rentgenové záření – základní charakteristika</a:t>
            </a:r>
            <a:endParaRPr lang="en-US" sz="3100" dirty="0"/>
          </a:p>
        </p:txBody>
      </p:sp>
      <p:sp>
        <p:nvSpPr>
          <p:cNvPr id="4" name="Text 1"/>
          <p:cNvSpPr/>
          <p:nvPr/>
        </p:nvSpPr>
        <p:spPr>
          <a:xfrm>
            <a:off x="793790" y="2448044"/>
            <a:ext cx="4340185" cy="1488281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l">
              <a:lnSpc>
                <a:spcPts val="2300"/>
              </a:lnSpc>
              <a:buNone/>
            </a:pPr>
            <a:r>
              <a:rPr lang="en-US" sz="1550" dirty="0">
                <a:solidFill>
                  <a:srgbClr val="384653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RTG záření představuje </a:t>
            </a:r>
            <a:r>
              <a:rPr lang="en-US" sz="1550" b="1" dirty="0">
                <a:solidFill>
                  <a:srgbClr val="384653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elektromagnetické ionizující záření</a:t>
            </a:r>
            <a:r>
              <a:rPr lang="en-US" sz="1550" dirty="0">
                <a:solidFill>
                  <a:srgbClr val="384653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 s jedinečnými vlastnostmi pro medicínské zobrazování. Jeho schopnost dobře pronikat tkáněmi umožňuje vytváření diagnostických obrazů vnitřních struktur těla.</a:t>
            </a:r>
            <a:endParaRPr lang="en-US" sz="1550" dirty="0"/>
          </a:p>
        </p:txBody>
      </p:sp>
      <p:sp>
        <p:nvSpPr>
          <p:cNvPr id="5" name="Text 2"/>
          <p:cNvSpPr/>
          <p:nvPr/>
        </p:nvSpPr>
        <p:spPr>
          <a:xfrm>
            <a:off x="793790" y="4114919"/>
            <a:ext cx="4340185" cy="1190625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l">
              <a:lnSpc>
                <a:spcPts val="2300"/>
              </a:lnSpc>
              <a:buNone/>
            </a:pPr>
            <a:r>
              <a:rPr lang="en-US" sz="1550" dirty="0">
                <a:solidFill>
                  <a:srgbClr val="384653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Zároveň má významné </a:t>
            </a:r>
            <a:r>
              <a:rPr lang="en-US" sz="1550" b="1" dirty="0">
                <a:solidFill>
                  <a:srgbClr val="384653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biologické účinky</a:t>
            </a:r>
            <a:r>
              <a:rPr lang="en-US" sz="1550" dirty="0">
                <a:solidFill>
                  <a:srgbClr val="384653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, které vyžadují pečlivé zvážení rizik a přínosů při každém vyšetření. Ionizující záření interaguje s buňkami a může způsobit:</a:t>
            </a:r>
            <a:endParaRPr lang="en-US" sz="1550" dirty="0"/>
          </a:p>
        </p:txBody>
      </p:sp>
      <p:sp>
        <p:nvSpPr>
          <p:cNvPr id="6" name="Text 3"/>
          <p:cNvSpPr/>
          <p:nvPr/>
        </p:nvSpPr>
        <p:spPr>
          <a:xfrm>
            <a:off x="793790" y="5484138"/>
            <a:ext cx="4340185" cy="297656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342900" indent="-342900" algn="l">
              <a:lnSpc>
                <a:spcPts val="2300"/>
              </a:lnSpc>
              <a:buSzPct val="100000"/>
              <a:buChar char="•"/>
            </a:pPr>
            <a:r>
              <a:rPr lang="en-US" sz="1550" dirty="0">
                <a:solidFill>
                  <a:srgbClr val="384653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Přímé poškození buněk až jejich zánik</a:t>
            </a:r>
            <a:endParaRPr lang="en-US" sz="1550" dirty="0"/>
          </a:p>
        </p:txBody>
      </p:sp>
      <p:sp>
        <p:nvSpPr>
          <p:cNvPr id="7" name="Text 4"/>
          <p:cNvSpPr/>
          <p:nvPr/>
        </p:nvSpPr>
        <p:spPr>
          <a:xfrm>
            <a:off x="793790" y="5851208"/>
            <a:ext cx="4340185" cy="297656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342900" indent="-342900" algn="l">
              <a:lnSpc>
                <a:spcPts val="2300"/>
              </a:lnSpc>
              <a:buSzPct val="100000"/>
              <a:buChar char="•"/>
            </a:pPr>
            <a:r>
              <a:rPr lang="en-US" sz="1550" dirty="0">
                <a:solidFill>
                  <a:srgbClr val="384653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Mutace DNA vedoucí k nádorovému bujení</a:t>
            </a:r>
            <a:endParaRPr lang="en-US" sz="1550" dirty="0"/>
          </a:p>
        </p:txBody>
      </p:sp>
      <p:sp>
        <p:nvSpPr>
          <p:cNvPr id="8" name="Text 5"/>
          <p:cNvSpPr/>
          <p:nvPr/>
        </p:nvSpPr>
        <p:spPr>
          <a:xfrm>
            <a:off x="793790" y="6218277"/>
            <a:ext cx="4340185" cy="297656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342900" indent="-342900" algn="l">
              <a:lnSpc>
                <a:spcPts val="2300"/>
              </a:lnSpc>
              <a:buSzPct val="100000"/>
              <a:buChar char="•"/>
            </a:pPr>
            <a:r>
              <a:rPr lang="en-US" sz="1550" dirty="0">
                <a:solidFill>
                  <a:srgbClr val="384653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Poškození pohlavních buněk – neplodnost</a:t>
            </a:r>
            <a:endParaRPr lang="en-US" sz="1550" dirty="0"/>
          </a:p>
        </p:txBody>
      </p:sp>
      <p:sp>
        <p:nvSpPr>
          <p:cNvPr id="9" name="Text 6"/>
          <p:cNvSpPr/>
          <p:nvPr/>
        </p:nvSpPr>
        <p:spPr>
          <a:xfrm>
            <a:off x="793790" y="6585347"/>
            <a:ext cx="4340185" cy="595313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342900" indent="-342900" algn="l">
              <a:lnSpc>
                <a:spcPts val="2300"/>
              </a:lnSpc>
              <a:buSzPct val="100000"/>
              <a:buChar char="•"/>
            </a:pPr>
            <a:r>
              <a:rPr lang="en-US" sz="1550" dirty="0">
                <a:solidFill>
                  <a:srgbClr val="384653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Teratogenní účinek na plod (nejrizikovější 3.–10. týden)</a:t>
            </a:r>
            <a:endParaRPr lang="en-US" sz="1550" dirty="0"/>
          </a:p>
        </p:txBody>
      </p:sp>
      <p:sp>
        <p:nvSpPr>
          <p:cNvPr id="10" name="Shape 7"/>
          <p:cNvSpPr/>
          <p:nvPr/>
        </p:nvSpPr>
        <p:spPr>
          <a:xfrm>
            <a:off x="5625703" y="2492693"/>
            <a:ext cx="2732008" cy="3693081"/>
          </a:xfrm>
          <a:prstGeom prst="roundRect">
            <a:avLst>
              <a:gd name="adj" fmla="val 3051"/>
            </a:avLst>
          </a:prstGeom>
          <a:solidFill>
            <a:srgbClr val="C6E4EB"/>
          </a:solidFill>
          <a:ln/>
        </p:spPr>
      </p:sp>
      <p:pic>
        <p:nvPicPr>
          <p:cNvPr id="11" name="Image 1" descr="preencoded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824061" y="2759750"/>
            <a:ext cx="310039" cy="248007"/>
          </a:xfrm>
          <a:prstGeom prst="rect">
            <a:avLst/>
          </a:prstGeom>
        </p:spPr>
      </p:pic>
      <p:sp>
        <p:nvSpPr>
          <p:cNvPr id="12" name="Text 8"/>
          <p:cNvSpPr/>
          <p:nvPr/>
        </p:nvSpPr>
        <p:spPr>
          <a:xfrm>
            <a:off x="6332458" y="2740581"/>
            <a:ext cx="1826895" cy="310158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2400"/>
              </a:lnSpc>
              <a:buNone/>
            </a:pPr>
            <a:r>
              <a:rPr lang="en-US" sz="1950" dirty="0">
                <a:solidFill>
                  <a:srgbClr val="000000"/>
                </a:solidFill>
                <a:latin typeface="Host Grotesk Medium" pitchFamily="34" charset="0"/>
                <a:ea typeface="Host Grotesk Medium" pitchFamily="34" charset="-122"/>
                <a:cs typeface="Host Grotesk Medium" pitchFamily="34" charset="-120"/>
              </a:rPr>
              <a:t>Citlivost tkání</a:t>
            </a:r>
            <a:endParaRPr lang="en-US" sz="1950" dirty="0"/>
          </a:p>
        </p:txBody>
      </p:sp>
      <p:sp>
        <p:nvSpPr>
          <p:cNvPr id="13" name="Text 9"/>
          <p:cNvSpPr/>
          <p:nvPr/>
        </p:nvSpPr>
        <p:spPr>
          <a:xfrm>
            <a:off x="6332458" y="3249097"/>
            <a:ext cx="1826895" cy="595313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l">
              <a:lnSpc>
                <a:spcPts val="2300"/>
              </a:lnSpc>
              <a:buNone/>
            </a:pPr>
            <a:r>
              <a:rPr lang="en-US" sz="1550" dirty="0">
                <a:solidFill>
                  <a:srgbClr val="000000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Nejcitlivější na záření:</a:t>
            </a:r>
            <a:endParaRPr lang="en-US" sz="1550" dirty="0"/>
          </a:p>
        </p:txBody>
      </p:sp>
      <p:sp>
        <p:nvSpPr>
          <p:cNvPr id="14" name="Text 10"/>
          <p:cNvSpPr/>
          <p:nvPr/>
        </p:nvSpPr>
        <p:spPr>
          <a:xfrm>
            <a:off x="6332458" y="4023003"/>
            <a:ext cx="1826895" cy="297656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342900" indent="-342900" algn="l">
              <a:lnSpc>
                <a:spcPts val="2300"/>
              </a:lnSpc>
              <a:buSzPct val="100000"/>
              <a:buFont typeface="+mj-lt"/>
              <a:buAutoNum type="arabicPeriod"/>
            </a:pPr>
            <a:r>
              <a:rPr lang="en-US" sz="1550" dirty="0">
                <a:solidFill>
                  <a:srgbClr val="000000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Lymfatická tkáň</a:t>
            </a:r>
            <a:endParaRPr lang="en-US" sz="1550" dirty="0"/>
          </a:p>
        </p:txBody>
      </p:sp>
      <p:sp>
        <p:nvSpPr>
          <p:cNvPr id="15" name="Text 11"/>
          <p:cNvSpPr/>
          <p:nvPr/>
        </p:nvSpPr>
        <p:spPr>
          <a:xfrm>
            <a:off x="6332458" y="4390073"/>
            <a:ext cx="1826895" cy="297656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342900" indent="-342900" algn="l">
              <a:lnSpc>
                <a:spcPts val="2300"/>
              </a:lnSpc>
              <a:buSzPct val="100000"/>
              <a:buFont typeface="+mj-lt"/>
              <a:buAutoNum type="arabicPeriod" startAt="2"/>
            </a:pPr>
            <a:r>
              <a:rPr lang="en-US" sz="1550" dirty="0">
                <a:solidFill>
                  <a:srgbClr val="000000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Pohlavní buňky</a:t>
            </a:r>
            <a:endParaRPr lang="en-US" sz="1550" dirty="0"/>
          </a:p>
        </p:txBody>
      </p:sp>
      <p:sp>
        <p:nvSpPr>
          <p:cNvPr id="16" name="Text 12"/>
          <p:cNvSpPr/>
          <p:nvPr/>
        </p:nvSpPr>
        <p:spPr>
          <a:xfrm>
            <a:off x="6332458" y="4757142"/>
            <a:ext cx="1826895" cy="595313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342900" indent="-342900" algn="l">
              <a:lnSpc>
                <a:spcPts val="2300"/>
              </a:lnSpc>
              <a:buSzPct val="100000"/>
              <a:buFont typeface="+mj-lt"/>
              <a:buAutoNum type="arabicPeriod" startAt="3"/>
            </a:pPr>
            <a:r>
              <a:rPr lang="en-US" sz="1550" dirty="0">
                <a:solidFill>
                  <a:srgbClr val="000000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Epitel sliznic a kůže</a:t>
            </a:r>
            <a:endParaRPr lang="en-US" sz="1550" dirty="0"/>
          </a:p>
        </p:txBody>
      </p:sp>
      <p:sp>
        <p:nvSpPr>
          <p:cNvPr id="17" name="Text 13"/>
          <p:cNvSpPr/>
          <p:nvPr/>
        </p:nvSpPr>
        <p:spPr>
          <a:xfrm>
            <a:off x="6332458" y="5421868"/>
            <a:ext cx="1826895" cy="595313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342900" indent="-342900" algn="l">
              <a:lnSpc>
                <a:spcPts val="2300"/>
              </a:lnSpc>
              <a:buSzPct val="100000"/>
              <a:buFont typeface="+mj-lt"/>
              <a:buAutoNum type="arabicPeriod" startAt="4"/>
            </a:pPr>
            <a:r>
              <a:rPr lang="en-US" sz="1550" dirty="0">
                <a:solidFill>
                  <a:srgbClr val="000000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Parenchymové orgány</a:t>
            </a:r>
            <a:endParaRPr lang="en-US" sz="1550" dirty="0"/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4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793790" y="1479352"/>
            <a:ext cx="6272451" cy="496133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3900"/>
              </a:lnSpc>
              <a:buNone/>
            </a:pPr>
            <a:r>
              <a:rPr lang="en-US" sz="3100" dirty="0">
                <a:solidFill>
                  <a:srgbClr val="2E3C4E"/>
                </a:solidFill>
                <a:latin typeface="Host Grotesk Medium" pitchFamily="34" charset="0"/>
                <a:ea typeface="Host Grotesk Medium" pitchFamily="34" charset="-122"/>
                <a:cs typeface="Host Grotesk Medium" pitchFamily="34" charset="-120"/>
              </a:rPr>
              <a:t>Ochrana zdravotnického personálu</a:t>
            </a:r>
            <a:endParaRPr lang="en-US" sz="3100" dirty="0"/>
          </a:p>
        </p:txBody>
      </p:sp>
      <p:sp>
        <p:nvSpPr>
          <p:cNvPr id="3" name="Text 1"/>
          <p:cNvSpPr/>
          <p:nvPr/>
        </p:nvSpPr>
        <p:spPr>
          <a:xfrm>
            <a:off x="793790" y="2372320"/>
            <a:ext cx="13042821" cy="297656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2300"/>
              </a:lnSpc>
              <a:buNone/>
            </a:pPr>
            <a:r>
              <a:rPr lang="en-US" sz="1550" dirty="0">
                <a:solidFill>
                  <a:srgbClr val="384653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Zdravotničtí pracovníci vystavení RTG záření musí dodržovat tři základní principy ochrany, které společně minimalizují radiační zátěž.</a:t>
            </a:r>
            <a:endParaRPr lang="en-US" sz="1550" dirty="0"/>
          </a:p>
        </p:txBody>
      </p:sp>
      <p:pic>
        <p:nvPicPr>
          <p:cNvPr id="4" name="Image 0" descr="preencoded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93790" y="2893219"/>
            <a:ext cx="4347567" cy="793790"/>
          </a:xfrm>
          <a:prstGeom prst="rect">
            <a:avLst/>
          </a:prstGeom>
        </p:spPr>
      </p:pic>
      <p:sp>
        <p:nvSpPr>
          <p:cNvPr id="5" name="Text 2"/>
          <p:cNvSpPr/>
          <p:nvPr/>
        </p:nvSpPr>
        <p:spPr>
          <a:xfrm>
            <a:off x="992148" y="3885367"/>
            <a:ext cx="2480905" cy="310158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2400"/>
              </a:lnSpc>
              <a:buNone/>
            </a:pPr>
            <a:r>
              <a:rPr lang="en-US" sz="1950" dirty="0">
                <a:solidFill>
                  <a:srgbClr val="384653"/>
                </a:solidFill>
                <a:latin typeface="Host Grotesk Medium" pitchFamily="34" charset="0"/>
                <a:ea typeface="Host Grotesk Medium" pitchFamily="34" charset="-122"/>
                <a:cs typeface="Host Grotesk Medium" pitchFamily="34" charset="-120"/>
              </a:rPr>
              <a:t>Stínění</a:t>
            </a:r>
            <a:endParaRPr lang="en-US" sz="1950" dirty="0"/>
          </a:p>
        </p:txBody>
      </p:sp>
      <p:sp>
        <p:nvSpPr>
          <p:cNvPr id="6" name="Text 3"/>
          <p:cNvSpPr/>
          <p:nvPr/>
        </p:nvSpPr>
        <p:spPr>
          <a:xfrm>
            <a:off x="992148" y="4314587"/>
            <a:ext cx="3950851" cy="1190625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l">
              <a:lnSpc>
                <a:spcPts val="2300"/>
              </a:lnSpc>
              <a:buNone/>
            </a:pPr>
            <a:r>
              <a:rPr lang="en-US" sz="1550" dirty="0">
                <a:solidFill>
                  <a:srgbClr val="384653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Materiály s vysokým atomovým číslem (olovo, barium) – zástěry z olovnaté gumy, rukavice, nákrčníky pro štítnou žlázu, olovnaté sklo a baryové omítky</a:t>
            </a:r>
            <a:endParaRPr lang="en-US" sz="1550" dirty="0"/>
          </a:p>
        </p:txBody>
      </p:sp>
      <p:pic>
        <p:nvPicPr>
          <p:cNvPr id="7" name="Image 1" descr="preencoded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141357" y="2893219"/>
            <a:ext cx="4347567" cy="793790"/>
          </a:xfrm>
          <a:prstGeom prst="rect">
            <a:avLst/>
          </a:prstGeom>
        </p:spPr>
      </p:pic>
      <p:sp>
        <p:nvSpPr>
          <p:cNvPr id="8" name="Text 4"/>
          <p:cNvSpPr/>
          <p:nvPr/>
        </p:nvSpPr>
        <p:spPr>
          <a:xfrm>
            <a:off x="5339715" y="3885367"/>
            <a:ext cx="2480905" cy="310158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2400"/>
              </a:lnSpc>
              <a:buNone/>
            </a:pPr>
            <a:r>
              <a:rPr lang="en-US" sz="1950" dirty="0">
                <a:solidFill>
                  <a:srgbClr val="384653"/>
                </a:solidFill>
                <a:latin typeface="Host Grotesk Medium" pitchFamily="34" charset="0"/>
                <a:ea typeface="Host Grotesk Medium" pitchFamily="34" charset="-122"/>
                <a:cs typeface="Host Grotesk Medium" pitchFamily="34" charset="-120"/>
              </a:rPr>
              <a:t>Vzdálenost</a:t>
            </a:r>
            <a:endParaRPr lang="en-US" sz="1950" dirty="0"/>
          </a:p>
        </p:txBody>
      </p:sp>
      <p:sp>
        <p:nvSpPr>
          <p:cNvPr id="9" name="Text 5"/>
          <p:cNvSpPr/>
          <p:nvPr/>
        </p:nvSpPr>
        <p:spPr>
          <a:xfrm>
            <a:off x="5339715" y="4314587"/>
            <a:ext cx="3950851" cy="1190625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l">
              <a:lnSpc>
                <a:spcPts val="2300"/>
              </a:lnSpc>
              <a:buNone/>
            </a:pPr>
            <a:r>
              <a:rPr lang="en-US" sz="1550" dirty="0">
                <a:solidFill>
                  <a:srgbClr val="384653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Záření klesá s druhou mocninou vzdálenosti – </a:t>
            </a:r>
            <a:r>
              <a:rPr lang="en-US" sz="1550" b="1" dirty="0">
                <a:solidFill>
                  <a:srgbClr val="384653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nejjednodušší a nejúčinnější ochrana!</a:t>
            </a:r>
            <a:r>
              <a:rPr lang="en-US" sz="1550" dirty="0">
                <a:solidFill>
                  <a:srgbClr val="384653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 Udržování maximální možné vzdálenosti od zdroje záření</a:t>
            </a:r>
            <a:endParaRPr lang="en-US" sz="1550" dirty="0"/>
          </a:p>
        </p:txBody>
      </p:sp>
      <p:pic>
        <p:nvPicPr>
          <p:cNvPr id="10" name="Image 2" descr="preencoded.png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9488924" y="2893219"/>
            <a:ext cx="4347567" cy="793790"/>
          </a:xfrm>
          <a:prstGeom prst="rect">
            <a:avLst/>
          </a:prstGeom>
        </p:spPr>
      </p:pic>
      <p:sp>
        <p:nvSpPr>
          <p:cNvPr id="11" name="Text 6"/>
          <p:cNvSpPr/>
          <p:nvPr/>
        </p:nvSpPr>
        <p:spPr>
          <a:xfrm>
            <a:off x="9687282" y="3885367"/>
            <a:ext cx="2480905" cy="310158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2400"/>
              </a:lnSpc>
              <a:buNone/>
            </a:pPr>
            <a:r>
              <a:rPr lang="en-US" sz="1950" dirty="0">
                <a:solidFill>
                  <a:srgbClr val="384653"/>
                </a:solidFill>
                <a:latin typeface="Host Grotesk Medium" pitchFamily="34" charset="0"/>
                <a:ea typeface="Host Grotesk Medium" pitchFamily="34" charset="-122"/>
                <a:cs typeface="Host Grotesk Medium" pitchFamily="34" charset="-120"/>
              </a:rPr>
              <a:t>Čas</a:t>
            </a:r>
            <a:endParaRPr lang="en-US" sz="1950" dirty="0"/>
          </a:p>
        </p:txBody>
      </p:sp>
      <p:sp>
        <p:nvSpPr>
          <p:cNvPr id="12" name="Text 7"/>
          <p:cNvSpPr/>
          <p:nvPr/>
        </p:nvSpPr>
        <p:spPr>
          <a:xfrm>
            <a:off x="9687282" y="4314587"/>
            <a:ext cx="3950851" cy="892969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l">
              <a:lnSpc>
                <a:spcPts val="2300"/>
              </a:lnSpc>
              <a:buNone/>
            </a:pPr>
            <a:r>
              <a:rPr lang="en-US" sz="1550" dirty="0">
                <a:solidFill>
                  <a:srgbClr val="384653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Minimalizace doby expozice záření – čím kratší doba vystavení, tím nižší celková dávka absorbovaného záření</a:t>
            </a:r>
            <a:endParaRPr lang="en-US" sz="1550" dirty="0"/>
          </a:p>
        </p:txBody>
      </p:sp>
      <p:sp>
        <p:nvSpPr>
          <p:cNvPr id="13" name="Shape 8"/>
          <p:cNvSpPr/>
          <p:nvPr/>
        </p:nvSpPr>
        <p:spPr>
          <a:xfrm>
            <a:off x="793790" y="5926812"/>
            <a:ext cx="13042821" cy="823317"/>
          </a:xfrm>
          <a:prstGeom prst="roundRect">
            <a:avLst>
              <a:gd name="adj" fmla="val 10125"/>
            </a:avLst>
          </a:prstGeom>
          <a:solidFill>
            <a:srgbClr val="C6E4EB"/>
          </a:solidFill>
          <a:ln/>
        </p:spPr>
      </p:sp>
      <p:pic>
        <p:nvPicPr>
          <p:cNvPr id="14" name="Image 3" descr="preencoded.png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992148" y="6214467"/>
            <a:ext cx="248007" cy="198358"/>
          </a:xfrm>
          <a:prstGeom prst="rect">
            <a:avLst/>
          </a:prstGeom>
        </p:spPr>
      </p:pic>
      <p:sp>
        <p:nvSpPr>
          <p:cNvPr id="15" name="Text 9"/>
          <p:cNvSpPr/>
          <p:nvPr/>
        </p:nvSpPr>
        <p:spPr>
          <a:xfrm>
            <a:off x="1438513" y="6174700"/>
            <a:ext cx="12199739" cy="297656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2300"/>
              </a:lnSpc>
              <a:buNone/>
            </a:pPr>
            <a:r>
              <a:rPr lang="en-US" sz="1550" b="1" dirty="0">
                <a:solidFill>
                  <a:srgbClr val="000000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Osobní dozimetry</a:t>
            </a:r>
            <a:r>
              <a:rPr lang="en-US" sz="1550" dirty="0">
                <a:solidFill>
                  <a:srgbClr val="000000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 – povinné pro všechny pracovníky na RTG odděleních, měří kumulativní dávku ionizujícího záření</a:t>
            </a:r>
            <a:endParaRPr lang="en-US" sz="1550" dirty="0"/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5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0" descr="preencoded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14630400" cy="2604849"/>
          </a:xfrm>
          <a:prstGeom prst="rect">
            <a:avLst/>
          </a:prstGeom>
        </p:spPr>
      </p:pic>
      <p:sp>
        <p:nvSpPr>
          <p:cNvPr id="3" name="Text 0"/>
          <p:cNvSpPr/>
          <p:nvPr/>
        </p:nvSpPr>
        <p:spPr>
          <a:xfrm>
            <a:off x="793790" y="3226594"/>
            <a:ext cx="5496163" cy="496133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3900"/>
              </a:lnSpc>
              <a:buNone/>
            </a:pPr>
            <a:r>
              <a:rPr lang="en-US" sz="3100" dirty="0">
                <a:solidFill>
                  <a:srgbClr val="2E3C4E"/>
                </a:solidFill>
                <a:latin typeface="Host Grotesk Medium" pitchFamily="34" charset="0"/>
                <a:ea typeface="Host Grotesk Medium" pitchFamily="34" charset="-122"/>
                <a:cs typeface="Host Grotesk Medium" pitchFamily="34" charset="-120"/>
              </a:rPr>
              <a:t>Ochrana pacientů před radiací</a:t>
            </a:r>
            <a:endParaRPr lang="en-US" sz="3100" dirty="0"/>
          </a:p>
        </p:txBody>
      </p:sp>
      <p:sp>
        <p:nvSpPr>
          <p:cNvPr id="4" name="Text 1"/>
          <p:cNvSpPr/>
          <p:nvPr/>
        </p:nvSpPr>
        <p:spPr>
          <a:xfrm>
            <a:off x="793790" y="4020383"/>
            <a:ext cx="198358" cy="248007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2300"/>
              </a:lnSpc>
              <a:buNone/>
            </a:pPr>
            <a:r>
              <a:rPr lang="en-US" sz="1550" dirty="0">
                <a:solidFill>
                  <a:srgbClr val="384653"/>
                </a:solidFill>
                <a:latin typeface="Host Grotesk Light" pitchFamily="34" charset="0"/>
                <a:ea typeface="Host Grotesk Light" pitchFamily="34" charset="-122"/>
                <a:cs typeface="Host Grotesk Light" pitchFamily="34" charset="-120"/>
              </a:rPr>
              <a:t>01</a:t>
            </a:r>
            <a:endParaRPr lang="en-US" sz="1550" dirty="0"/>
          </a:p>
        </p:txBody>
      </p:sp>
      <p:pic>
        <p:nvPicPr>
          <p:cNvPr id="5" name="Image 1" descr="preencoded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93790" y="4334708"/>
            <a:ext cx="6422231" cy="22860"/>
          </a:xfrm>
          <a:prstGeom prst="rect">
            <a:avLst/>
          </a:prstGeom>
        </p:spPr>
      </p:pic>
      <p:sp>
        <p:nvSpPr>
          <p:cNvPr id="6" name="Text 2"/>
          <p:cNvSpPr/>
          <p:nvPr/>
        </p:nvSpPr>
        <p:spPr>
          <a:xfrm>
            <a:off x="793790" y="4479608"/>
            <a:ext cx="3029426" cy="310158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2400"/>
              </a:lnSpc>
              <a:buNone/>
            </a:pPr>
            <a:r>
              <a:rPr lang="en-US" sz="1950" dirty="0">
                <a:solidFill>
                  <a:srgbClr val="384653"/>
                </a:solidFill>
                <a:latin typeface="Host Grotesk Medium" pitchFamily="34" charset="0"/>
                <a:ea typeface="Host Grotesk Medium" pitchFamily="34" charset="-122"/>
                <a:cs typeface="Host Grotesk Medium" pitchFamily="34" charset="-120"/>
              </a:rPr>
              <a:t>Správná indikace vyšetření</a:t>
            </a:r>
            <a:endParaRPr lang="en-US" sz="1950" dirty="0"/>
          </a:p>
        </p:txBody>
      </p:sp>
      <p:sp>
        <p:nvSpPr>
          <p:cNvPr id="7" name="Text 3"/>
          <p:cNvSpPr/>
          <p:nvPr/>
        </p:nvSpPr>
        <p:spPr>
          <a:xfrm>
            <a:off x="793790" y="4908828"/>
            <a:ext cx="6422231" cy="595313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l">
              <a:lnSpc>
                <a:spcPts val="2300"/>
              </a:lnSpc>
              <a:buNone/>
            </a:pPr>
            <a:r>
              <a:rPr lang="en-US" sz="1550" dirty="0">
                <a:solidFill>
                  <a:srgbClr val="384653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Posouzení lékaře o nezbytnosti vyšetření – zdravotnický asistent nesmí samostatně indikovat RTG</a:t>
            </a:r>
            <a:endParaRPr lang="en-US" sz="1550" dirty="0"/>
          </a:p>
        </p:txBody>
      </p:sp>
      <p:sp>
        <p:nvSpPr>
          <p:cNvPr id="8" name="Text 4"/>
          <p:cNvSpPr/>
          <p:nvPr/>
        </p:nvSpPr>
        <p:spPr>
          <a:xfrm>
            <a:off x="7414379" y="4020383"/>
            <a:ext cx="198358" cy="248007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2300"/>
              </a:lnSpc>
              <a:buNone/>
            </a:pPr>
            <a:r>
              <a:rPr lang="en-US" sz="1550" dirty="0">
                <a:solidFill>
                  <a:srgbClr val="384653"/>
                </a:solidFill>
                <a:latin typeface="Host Grotesk Light" pitchFamily="34" charset="0"/>
                <a:ea typeface="Host Grotesk Light" pitchFamily="34" charset="-122"/>
                <a:cs typeface="Host Grotesk Light" pitchFamily="34" charset="-120"/>
              </a:rPr>
              <a:t>02</a:t>
            </a:r>
            <a:endParaRPr lang="en-US" sz="1550" dirty="0"/>
          </a:p>
        </p:txBody>
      </p:sp>
      <p:pic>
        <p:nvPicPr>
          <p:cNvPr id="9" name="Image 2" descr="preencoded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414379" y="4334708"/>
            <a:ext cx="6422231" cy="22860"/>
          </a:xfrm>
          <a:prstGeom prst="rect">
            <a:avLst/>
          </a:prstGeom>
        </p:spPr>
      </p:pic>
      <p:sp>
        <p:nvSpPr>
          <p:cNvPr id="10" name="Text 5"/>
          <p:cNvSpPr/>
          <p:nvPr/>
        </p:nvSpPr>
        <p:spPr>
          <a:xfrm>
            <a:off x="7414379" y="4479608"/>
            <a:ext cx="2821662" cy="310158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2400"/>
              </a:lnSpc>
              <a:buNone/>
            </a:pPr>
            <a:r>
              <a:rPr lang="en-US" sz="1950" dirty="0">
                <a:solidFill>
                  <a:srgbClr val="384653"/>
                </a:solidFill>
                <a:latin typeface="Host Grotesk Medium" pitchFamily="34" charset="0"/>
                <a:ea typeface="Host Grotesk Medium" pitchFamily="34" charset="-122"/>
                <a:cs typeface="Host Grotesk Medium" pitchFamily="34" charset="-120"/>
              </a:rPr>
              <a:t>Kvalitní příprava pacienta</a:t>
            </a:r>
            <a:endParaRPr lang="en-US" sz="1950" dirty="0"/>
          </a:p>
        </p:txBody>
      </p:sp>
      <p:sp>
        <p:nvSpPr>
          <p:cNvPr id="11" name="Text 6"/>
          <p:cNvSpPr/>
          <p:nvPr/>
        </p:nvSpPr>
        <p:spPr>
          <a:xfrm>
            <a:off x="7414379" y="4908828"/>
            <a:ext cx="6422231" cy="595313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l">
              <a:lnSpc>
                <a:spcPts val="2300"/>
              </a:lnSpc>
              <a:buNone/>
            </a:pPr>
            <a:r>
              <a:rPr lang="en-US" sz="1550" dirty="0">
                <a:solidFill>
                  <a:srgbClr val="384653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Správná příprava významně ovlivňuje výpovědní hodnotu vyšetření a minimalizuje nutnost opakování</a:t>
            </a:r>
            <a:endParaRPr lang="en-US" sz="1550" dirty="0"/>
          </a:p>
        </p:txBody>
      </p:sp>
      <p:sp>
        <p:nvSpPr>
          <p:cNvPr id="12" name="Text 7"/>
          <p:cNvSpPr/>
          <p:nvPr/>
        </p:nvSpPr>
        <p:spPr>
          <a:xfrm>
            <a:off x="793790" y="5851327"/>
            <a:ext cx="198358" cy="248007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2300"/>
              </a:lnSpc>
              <a:buNone/>
            </a:pPr>
            <a:r>
              <a:rPr lang="en-US" sz="1550" dirty="0">
                <a:solidFill>
                  <a:srgbClr val="384653"/>
                </a:solidFill>
                <a:latin typeface="Host Grotesk Light" pitchFamily="34" charset="0"/>
                <a:ea typeface="Host Grotesk Light" pitchFamily="34" charset="-122"/>
                <a:cs typeface="Host Grotesk Light" pitchFamily="34" charset="-120"/>
              </a:rPr>
              <a:t>03</a:t>
            </a:r>
            <a:endParaRPr lang="en-US" sz="1550" dirty="0"/>
          </a:p>
        </p:txBody>
      </p:sp>
      <p:pic>
        <p:nvPicPr>
          <p:cNvPr id="13" name="Image 3" descr="preencoded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93790" y="6145768"/>
            <a:ext cx="6422231" cy="22860"/>
          </a:xfrm>
          <a:prstGeom prst="rect">
            <a:avLst/>
          </a:prstGeom>
        </p:spPr>
      </p:pic>
      <p:sp>
        <p:nvSpPr>
          <p:cNvPr id="14" name="Text 8"/>
          <p:cNvSpPr/>
          <p:nvPr/>
        </p:nvSpPr>
        <p:spPr>
          <a:xfrm>
            <a:off x="793790" y="6310551"/>
            <a:ext cx="3533656" cy="310158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2400"/>
              </a:lnSpc>
              <a:buNone/>
            </a:pPr>
            <a:r>
              <a:rPr lang="en-US" sz="1950" dirty="0">
                <a:solidFill>
                  <a:srgbClr val="384653"/>
                </a:solidFill>
                <a:latin typeface="Host Grotesk Medium" pitchFamily="34" charset="0"/>
                <a:ea typeface="Host Grotesk Medium" pitchFamily="34" charset="-122"/>
                <a:cs typeface="Host Grotesk Medium" pitchFamily="34" charset="-120"/>
              </a:rPr>
              <a:t>Zamezení duplicitních vyšetření</a:t>
            </a:r>
            <a:endParaRPr lang="en-US" sz="1950" dirty="0"/>
          </a:p>
        </p:txBody>
      </p:sp>
      <p:sp>
        <p:nvSpPr>
          <p:cNvPr id="15" name="Text 9"/>
          <p:cNvSpPr/>
          <p:nvPr/>
        </p:nvSpPr>
        <p:spPr>
          <a:xfrm>
            <a:off x="793790" y="6739771"/>
            <a:ext cx="6422231" cy="595313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l">
              <a:lnSpc>
                <a:spcPts val="2300"/>
              </a:lnSpc>
              <a:buNone/>
            </a:pPr>
            <a:r>
              <a:rPr lang="en-US" sz="1550" dirty="0">
                <a:solidFill>
                  <a:srgbClr val="384653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Předcházení zbytečné radiační zátěži koordinací vyšetření a sdílením předchozích snímků</a:t>
            </a:r>
            <a:endParaRPr lang="en-US" sz="1550" dirty="0"/>
          </a:p>
        </p:txBody>
      </p:sp>
      <p:sp>
        <p:nvSpPr>
          <p:cNvPr id="16" name="Text 10"/>
          <p:cNvSpPr/>
          <p:nvPr/>
        </p:nvSpPr>
        <p:spPr>
          <a:xfrm>
            <a:off x="7414379" y="5851327"/>
            <a:ext cx="198358" cy="248007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2300"/>
              </a:lnSpc>
              <a:buNone/>
            </a:pPr>
            <a:r>
              <a:rPr lang="en-US" sz="1550" dirty="0">
                <a:solidFill>
                  <a:srgbClr val="384653"/>
                </a:solidFill>
                <a:latin typeface="Host Grotesk Light" pitchFamily="34" charset="0"/>
                <a:ea typeface="Host Grotesk Light" pitchFamily="34" charset="-122"/>
                <a:cs typeface="Host Grotesk Light" pitchFamily="34" charset="-120"/>
              </a:rPr>
              <a:t>04</a:t>
            </a:r>
            <a:endParaRPr lang="en-US" sz="1550" dirty="0"/>
          </a:p>
        </p:txBody>
      </p:sp>
      <p:pic>
        <p:nvPicPr>
          <p:cNvPr id="17" name="Image 4" descr="preencoded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414379" y="6145768"/>
            <a:ext cx="6422231" cy="22860"/>
          </a:xfrm>
          <a:prstGeom prst="rect">
            <a:avLst/>
          </a:prstGeom>
        </p:spPr>
      </p:pic>
      <p:sp>
        <p:nvSpPr>
          <p:cNvPr id="18" name="Text 11"/>
          <p:cNvSpPr/>
          <p:nvPr/>
        </p:nvSpPr>
        <p:spPr>
          <a:xfrm>
            <a:off x="7414379" y="6310551"/>
            <a:ext cx="3518297" cy="310158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2400"/>
              </a:lnSpc>
              <a:buNone/>
            </a:pPr>
            <a:r>
              <a:rPr lang="en-US" sz="1950" dirty="0">
                <a:solidFill>
                  <a:srgbClr val="384653"/>
                </a:solidFill>
                <a:latin typeface="Host Grotesk Medium" pitchFamily="34" charset="0"/>
                <a:ea typeface="Host Grotesk Medium" pitchFamily="34" charset="-122"/>
                <a:cs typeface="Host Grotesk Medium" pitchFamily="34" charset="-120"/>
              </a:rPr>
              <a:t>Ochrana reprodukčních orgánů</a:t>
            </a:r>
            <a:endParaRPr lang="en-US" sz="1950" dirty="0"/>
          </a:p>
        </p:txBody>
      </p:sp>
      <p:sp>
        <p:nvSpPr>
          <p:cNvPr id="19" name="Text 12"/>
          <p:cNvSpPr/>
          <p:nvPr/>
        </p:nvSpPr>
        <p:spPr>
          <a:xfrm>
            <a:off x="7414379" y="6739771"/>
            <a:ext cx="6422231" cy="595313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l">
              <a:lnSpc>
                <a:spcPts val="2300"/>
              </a:lnSpc>
              <a:buNone/>
            </a:pPr>
            <a:r>
              <a:rPr lang="en-US" sz="1550" dirty="0">
                <a:solidFill>
                  <a:srgbClr val="384653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U žen v plodném věku RTG břicha pouze do 10. dne cyklu, stínění vaječníků a varlat mimo vyšetřovanou oblast</a:t>
            </a:r>
            <a:endParaRPr lang="en-US" sz="1550" dirty="0"/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6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793790" y="1911072"/>
            <a:ext cx="7586305" cy="496133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3900"/>
              </a:lnSpc>
              <a:buNone/>
            </a:pPr>
            <a:r>
              <a:rPr lang="en-US" sz="3100" dirty="0">
                <a:solidFill>
                  <a:srgbClr val="2E3C4E"/>
                </a:solidFill>
                <a:latin typeface="Host Grotesk Medium" pitchFamily="34" charset="0"/>
                <a:ea typeface="Host Grotesk Medium" pitchFamily="34" charset="-122"/>
                <a:cs typeface="Host Grotesk Medium" pitchFamily="34" charset="-120"/>
              </a:rPr>
              <a:t>Úkoly zdravotnického asistenta – žádanka</a:t>
            </a:r>
            <a:endParaRPr lang="en-US" sz="3100" dirty="0"/>
          </a:p>
        </p:txBody>
      </p:sp>
      <p:sp>
        <p:nvSpPr>
          <p:cNvPr id="3" name="Text 1"/>
          <p:cNvSpPr/>
          <p:nvPr/>
        </p:nvSpPr>
        <p:spPr>
          <a:xfrm>
            <a:off x="793790" y="2903220"/>
            <a:ext cx="4045506" cy="310158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2400"/>
              </a:lnSpc>
              <a:buNone/>
            </a:pPr>
            <a:r>
              <a:rPr lang="en-US" sz="1950" dirty="0">
                <a:solidFill>
                  <a:srgbClr val="2E3C4E"/>
                </a:solidFill>
                <a:latin typeface="Host Grotesk Medium" pitchFamily="34" charset="0"/>
                <a:ea typeface="Host Grotesk Medium" pitchFamily="34" charset="-122"/>
                <a:cs typeface="Host Grotesk Medium" pitchFamily="34" charset="-120"/>
              </a:rPr>
              <a:t>Správné vyplnění žádanky zahrnuje:</a:t>
            </a:r>
            <a:endParaRPr lang="en-US" sz="1950" dirty="0"/>
          </a:p>
        </p:txBody>
      </p:sp>
      <p:sp>
        <p:nvSpPr>
          <p:cNvPr id="4" name="Text 2"/>
          <p:cNvSpPr/>
          <p:nvPr/>
        </p:nvSpPr>
        <p:spPr>
          <a:xfrm>
            <a:off x="793790" y="3411736"/>
            <a:ext cx="6279356" cy="595313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342900" indent="-342900" algn="l">
              <a:lnSpc>
                <a:spcPts val="2300"/>
              </a:lnSpc>
              <a:buSzPct val="100000"/>
              <a:buChar char="•"/>
            </a:pPr>
            <a:r>
              <a:rPr lang="en-US" sz="1550" b="1" dirty="0">
                <a:solidFill>
                  <a:srgbClr val="384653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Přesné osobní údaje</a:t>
            </a:r>
            <a:r>
              <a:rPr lang="en-US" sz="1550" dirty="0">
                <a:solidFill>
                  <a:srgbClr val="384653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 – čitelně uvedené jméno, datum narození, rodné číslo</a:t>
            </a:r>
            <a:endParaRPr lang="en-US" sz="1550" dirty="0"/>
          </a:p>
        </p:txBody>
      </p:sp>
      <p:sp>
        <p:nvSpPr>
          <p:cNvPr id="5" name="Text 3"/>
          <p:cNvSpPr/>
          <p:nvPr/>
        </p:nvSpPr>
        <p:spPr>
          <a:xfrm>
            <a:off x="793790" y="4076462"/>
            <a:ext cx="6279356" cy="595313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342900" indent="-342900" algn="l">
              <a:lnSpc>
                <a:spcPts val="2300"/>
              </a:lnSpc>
              <a:buSzPct val="100000"/>
              <a:buChar char="•"/>
            </a:pPr>
            <a:r>
              <a:rPr lang="en-US" sz="1550" b="1" dirty="0">
                <a:solidFill>
                  <a:srgbClr val="384653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Specifikace vyšetření</a:t>
            </a:r>
            <a:r>
              <a:rPr lang="en-US" sz="1550" dirty="0">
                <a:solidFill>
                  <a:srgbClr val="384653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 – konkrétní popis (ne pouze "hrudník", ale "plíce", "žebra", "páteř")</a:t>
            </a:r>
            <a:endParaRPr lang="en-US" sz="1550" dirty="0"/>
          </a:p>
        </p:txBody>
      </p:sp>
      <p:sp>
        <p:nvSpPr>
          <p:cNvPr id="6" name="Text 4"/>
          <p:cNvSpPr/>
          <p:nvPr/>
        </p:nvSpPr>
        <p:spPr>
          <a:xfrm>
            <a:off x="793790" y="4741188"/>
            <a:ext cx="6279356" cy="595313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342900" indent="-342900" algn="l">
              <a:lnSpc>
                <a:spcPts val="2300"/>
              </a:lnSpc>
              <a:buSzPct val="100000"/>
              <a:buChar char="•"/>
            </a:pPr>
            <a:r>
              <a:rPr lang="en-US" sz="1550" b="1" dirty="0">
                <a:solidFill>
                  <a:srgbClr val="384653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Číselný kód diagnózy</a:t>
            </a:r>
            <a:r>
              <a:rPr lang="en-US" sz="1550" dirty="0">
                <a:solidFill>
                  <a:srgbClr val="384653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 dle MKN – nemusí odpovídat příjmové diagnóze</a:t>
            </a:r>
            <a:endParaRPr lang="en-US" sz="1550" dirty="0"/>
          </a:p>
        </p:txBody>
      </p:sp>
      <p:sp>
        <p:nvSpPr>
          <p:cNvPr id="7" name="Text 5"/>
          <p:cNvSpPr/>
          <p:nvPr/>
        </p:nvSpPr>
        <p:spPr>
          <a:xfrm>
            <a:off x="793790" y="5405914"/>
            <a:ext cx="6279356" cy="297656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342900" indent="-342900" algn="l">
              <a:lnSpc>
                <a:spcPts val="2300"/>
              </a:lnSpc>
              <a:buSzPct val="100000"/>
              <a:buChar char="•"/>
            </a:pPr>
            <a:r>
              <a:rPr lang="en-US" sz="1550" b="1" dirty="0">
                <a:solidFill>
                  <a:srgbClr val="384653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Anamnestická data</a:t>
            </a:r>
            <a:r>
              <a:rPr lang="en-US" sz="1550" dirty="0">
                <a:solidFill>
                  <a:srgbClr val="384653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 – relevantní informace o zdravotním stavu</a:t>
            </a:r>
            <a:endParaRPr lang="en-US" sz="1550" dirty="0"/>
          </a:p>
        </p:txBody>
      </p:sp>
      <p:sp>
        <p:nvSpPr>
          <p:cNvPr id="8" name="Text 6"/>
          <p:cNvSpPr/>
          <p:nvPr/>
        </p:nvSpPr>
        <p:spPr>
          <a:xfrm>
            <a:off x="793790" y="5772983"/>
            <a:ext cx="6279356" cy="297656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342900" indent="-342900" algn="l">
              <a:lnSpc>
                <a:spcPts val="2300"/>
              </a:lnSpc>
              <a:buSzPct val="100000"/>
              <a:buChar char="•"/>
            </a:pPr>
            <a:r>
              <a:rPr lang="en-US" sz="1550" b="1" dirty="0">
                <a:solidFill>
                  <a:srgbClr val="384653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Podpis lékaře</a:t>
            </a:r>
            <a:r>
              <a:rPr lang="en-US" sz="1550" dirty="0">
                <a:solidFill>
                  <a:srgbClr val="384653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 – indikujícího lékaře s razítkem</a:t>
            </a:r>
            <a:endParaRPr lang="en-US" sz="1550" dirty="0"/>
          </a:p>
        </p:txBody>
      </p:sp>
      <p:sp>
        <p:nvSpPr>
          <p:cNvPr id="9" name="Shape 7"/>
          <p:cNvSpPr/>
          <p:nvPr/>
        </p:nvSpPr>
        <p:spPr>
          <a:xfrm>
            <a:off x="7564874" y="2928104"/>
            <a:ext cx="6279356" cy="3167182"/>
          </a:xfrm>
          <a:prstGeom prst="roundRect">
            <a:avLst>
              <a:gd name="adj" fmla="val 2632"/>
            </a:avLst>
          </a:prstGeom>
          <a:solidFill>
            <a:srgbClr val="C6E4EB"/>
          </a:solidFill>
          <a:ln/>
        </p:spPr>
      </p:sp>
      <p:pic>
        <p:nvPicPr>
          <p:cNvPr id="10" name="Image 0" descr="preencoded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763232" y="3195161"/>
            <a:ext cx="310039" cy="248007"/>
          </a:xfrm>
          <a:prstGeom prst="rect">
            <a:avLst/>
          </a:prstGeom>
        </p:spPr>
      </p:pic>
      <p:sp>
        <p:nvSpPr>
          <p:cNvPr id="11" name="Text 8"/>
          <p:cNvSpPr/>
          <p:nvPr/>
        </p:nvSpPr>
        <p:spPr>
          <a:xfrm>
            <a:off x="8271629" y="3175992"/>
            <a:ext cx="3234809" cy="310158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2400"/>
              </a:lnSpc>
              <a:buNone/>
            </a:pPr>
            <a:r>
              <a:rPr lang="en-US" sz="1950" dirty="0">
                <a:solidFill>
                  <a:srgbClr val="000000"/>
                </a:solidFill>
                <a:latin typeface="Host Grotesk Medium" pitchFamily="34" charset="0"/>
                <a:ea typeface="Host Grotesk Medium" pitchFamily="34" charset="-122"/>
                <a:cs typeface="Host Grotesk Medium" pitchFamily="34" charset="-120"/>
              </a:rPr>
              <a:t>Důležité doplňující informace</a:t>
            </a:r>
            <a:endParaRPr lang="en-US" sz="1950" dirty="0"/>
          </a:p>
        </p:txBody>
      </p:sp>
      <p:sp>
        <p:nvSpPr>
          <p:cNvPr id="12" name="Text 9"/>
          <p:cNvSpPr/>
          <p:nvPr/>
        </p:nvSpPr>
        <p:spPr>
          <a:xfrm>
            <a:off x="8271629" y="3684508"/>
            <a:ext cx="5374243" cy="297656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2300"/>
              </a:lnSpc>
              <a:buNone/>
            </a:pPr>
            <a:r>
              <a:rPr lang="en-US" sz="1550" dirty="0">
                <a:solidFill>
                  <a:srgbClr val="000000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Vždy uvést:</a:t>
            </a:r>
            <a:endParaRPr lang="en-US" sz="1550" dirty="0"/>
          </a:p>
        </p:txBody>
      </p:sp>
      <p:sp>
        <p:nvSpPr>
          <p:cNvPr id="13" name="Text 10"/>
          <p:cNvSpPr/>
          <p:nvPr/>
        </p:nvSpPr>
        <p:spPr>
          <a:xfrm>
            <a:off x="8271629" y="4160758"/>
            <a:ext cx="5374243" cy="297656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342900" indent="-342900" algn="l">
              <a:lnSpc>
                <a:spcPts val="2300"/>
              </a:lnSpc>
              <a:buSzPct val="100000"/>
              <a:buChar char="•"/>
            </a:pPr>
            <a:r>
              <a:rPr lang="en-US" sz="1550" dirty="0">
                <a:solidFill>
                  <a:srgbClr val="000000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Graviditu</a:t>
            </a:r>
            <a:endParaRPr lang="en-US" sz="1550" dirty="0"/>
          </a:p>
        </p:txBody>
      </p:sp>
      <p:sp>
        <p:nvSpPr>
          <p:cNvPr id="14" name="Text 11"/>
          <p:cNvSpPr/>
          <p:nvPr/>
        </p:nvSpPr>
        <p:spPr>
          <a:xfrm>
            <a:off x="8271629" y="4527828"/>
            <a:ext cx="5374243" cy="297656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342900" indent="-342900" algn="l">
              <a:lnSpc>
                <a:spcPts val="2300"/>
              </a:lnSpc>
              <a:buSzPct val="100000"/>
              <a:buChar char="•"/>
            </a:pPr>
            <a:r>
              <a:rPr lang="en-US" sz="1550" dirty="0">
                <a:solidFill>
                  <a:srgbClr val="000000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Diabetes mellitus</a:t>
            </a:r>
            <a:endParaRPr lang="en-US" sz="1550" dirty="0"/>
          </a:p>
        </p:txBody>
      </p:sp>
      <p:sp>
        <p:nvSpPr>
          <p:cNvPr id="15" name="Text 12"/>
          <p:cNvSpPr/>
          <p:nvPr/>
        </p:nvSpPr>
        <p:spPr>
          <a:xfrm>
            <a:off x="8271629" y="4894897"/>
            <a:ext cx="5374243" cy="297656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342900" indent="-342900" algn="l">
              <a:lnSpc>
                <a:spcPts val="2300"/>
              </a:lnSpc>
              <a:buSzPct val="100000"/>
              <a:buChar char="•"/>
            </a:pPr>
            <a:r>
              <a:rPr lang="en-US" sz="1550" dirty="0">
                <a:solidFill>
                  <a:srgbClr val="000000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Lačnění pacienta</a:t>
            </a:r>
            <a:endParaRPr lang="en-US" sz="1550" dirty="0"/>
          </a:p>
        </p:txBody>
      </p:sp>
      <p:sp>
        <p:nvSpPr>
          <p:cNvPr id="16" name="Text 13"/>
          <p:cNvSpPr/>
          <p:nvPr/>
        </p:nvSpPr>
        <p:spPr>
          <a:xfrm>
            <a:off x="8271629" y="5261967"/>
            <a:ext cx="5374243" cy="297656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342900" indent="-342900" algn="l">
              <a:lnSpc>
                <a:spcPts val="2300"/>
              </a:lnSpc>
              <a:buSzPct val="100000"/>
              <a:buChar char="•"/>
            </a:pPr>
            <a:r>
              <a:rPr lang="en-US" sz="1550" dirty="0">
                <a:solidFill>
                  <a:srgbClr val="000000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Premedikaci</a:t>
            </a:r>
            <a:endParaRPr lang="en-US" sz="1550" dirty="0"/>
          </a:p>
        </p:txBody>
      </p:sp>
      <p:sp>
        <p:nvSpPr>
          <p:cNvPr id="17" name="Text 14"/>
          <p:cNvSpPr/>
          <p:nvPr/>
        </p:nvSpPr>
        <p:spPr>
          <a:xfrm>
            <a:off x="8271629" y="5629037"/>
            <a:ext cx="5374243" cy="297656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342900" indent="-342900" algn="l">
              <a:lnSpc>
                <a:spcPts val="2300"/>
              </a:lnSpc>
              <a:buSzPct val="100000"/>
              <a:buChar char="•"/>
            </a:pPr>
            <a:r>
              <a:rPr lang="en-US" sz="1550" dirty="0">
                <a:solidFill>
                  <a:srgbClr val="000000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Připojit předchozí snímky</a:t>
            </a:r>
            <a:endParaRPr lang="en-US" sz="1550" dirty="0"/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7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793790" y="1950125"/>
            <a:ext cx="5926336" cy="496133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3900"/>
              </a:lnSpc>
              <a:buNone/>
            </a:pPr>
            <a:r>
              <a:rPr lang="en-US" sz="3100" dirty="0">
                <a:solidFill>
                  <a:srgbClr val="2E3C4E"/>
                </a:solidFill>
                <a:latin typeface="Host Grotesk Medium" pitchFamily="34" charset="0"/>
                <a:ea typeface="Host Grotesk Medium" pitchFamily="34" charset="-122"/>
                <a:cs typeface="Host Grotesk Medium" pitchFamily="34" charset="-120"/>
              </a:rPr>
              <a:t>Plánování a koordinace vyšetření</a:t>
            </a:r>
            <a:endParaRPr lang="en-US" sz="3100" dirty="0"/>
          </a:p>
        </p:txBody>
      </p:sp>
      <p:sp>
        <p:nvSpPr>
          <p:cNvPr id="3" name="Text 1"/>
          <p:cNvSpPr/>
          <p:nvPr/>
        </p:nvSpPr>
        <p:spPr>
          <a:xfrm>
            <a:off x="793790" y="2843093"/>
            <a:ext cx="13042821" cy="297656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2300"/>
              </a:lnSpc>
              <a:buNone/>
            </a:pPr>
            <a:r>
              <a:rPr lang="en-US" sz="1550" dirty="0">
                <a:solidFill>
                  <a:srgbClr val="384653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Správné časové plánování vyšetření je klíčové pro kvalitní diagnostiku a bezpečnost pacienta, zejména u hospitalizovaných pacientů.</a:t>
            </a:r>
            <a:endParaRPr lang="en-US" sz="1550" dirty="0"/>
          </a:p>
        </p:txBody>
      </p:sp>
      <p:sp>
        <p:nvSpPr>
          <p:cNvPr id="4" name="Shape 2"/>
          <p:cNvSpPr/>
          <p:nvPr/>
        </p:nvSpPr>
        <p:spPr>
          <a:xfrm>
            <a:off x="793790" y="3363992"/>
            <a:ext cx="4215289" cy="2915483"/>
          </a:xfrm>
          <a:prstGeom prst="roundRect">
            <a:avLst>
              <a:gd name="adj" fmla="val 3764"/>
            </a:avLst>
          </a:prstGeom>
          <a:solidFill>
            <a:srgbClr val="FAF9F5"/>
          </a:solidFill>
          <a:ln w="22860">
            <a:solidFill>
              <a:srgbClr val="BFD3D8"/>
            </a:solidFill>
            <a:prstDash val="solid"/>
          </a:ln>
        </p:spPr>
      </p:sp>
      <p:pic>
        <p:nvPicPr>
          <p:cNvPr id="5" name="Image 0" descr="preencoded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70930" y="3363992"/>
            <a:ext cx="91440" cy="2915483"/>
          </a:xfrm>
          <a:prstGeom prst="rect">
            <a:avLst/>
          </a:prstGeom>
        </p:spPr>
      </p:pic>
      <p:sp>
        <p:nvSpPr>
          <p:cNvPr id="6" name="Text 3"/>
          <p:cNvSpPr/>
          <p:nvPr/>
        </p:nvSpPr>
        <p:spPr>
          <a:xfrm>
            <a:off x="1083588" y="3585210"/>
            <a:ext cx="3574852" cy="310158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2400"/>
              </a:lnSpc>
              <a:buNone/>
            </a:pPr>
            <a:r>
              <a:rPr lang="en-US" sz="1950" dirty="0">
                <a:solidFill>
                  <a:srgbClr val="384653"/>
                </a:solidFill>
                <a:latin typeface="Host Grotesk Medium" pitchFamily="34" charset="0"/>
                <a:ea typeface="Host Grotesk Medium" pitchFamily="34" charset="-122"/>
                <a:cs typeface="Host Grotesk Medium" pitchFamily="34" charset="-120"/>
              </a:rPr>
              <a:t>Vyšetření nalačno pro diabetiky</a:t>
            </a:r>
            <a:endParaRPr lang="en-US" sz="1950" dirty="0"/>
          </a:p>
        </p:txBody>
      </p:sp>
      <p:sp>
        <p:nvSpPr>
          <p:cNvPr id="7" name="Text 4"/>
          <p:cNvSpPr/>
          <p:nvPr/>
        </p:nvSpPr>
        <p:spPr>
          <a:xfrm>
            <a:off x="1083588" y="4014430"/>
            <a:ext cx="3704273" cy="1190625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l">
              <a:lnSpc>
                <a:spcPts val="2300"/>
              </a:lnSpc>
              <a:buNone/>
            </a:pPr>
            <a:r>
              <a:rPr lang="en-US" sz="1550" dirty="0">
                <a:solidFill>
                  <a:srgbClr val="384653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CT a ultrazvuk břicha vždy objednávejte na ranní nebo dopolední hodiny – diabetici nesmí dlouho lačnit kvůli riziku hypoglykémie</a:t>
            </a:r>
            <a:endParaRPr lang="en-US" sz="1550" dirty="0"/>
          </a:p>
        </p:txBody>
      </p:sp>
      <p:sp>
        <p:nvSpPr>
          <p:cNvPr id="8" name="Shape 5"/>
          <p:cNvSpPr/>
          <p:nvPr/>
        </p:nvSpPr>
        <p:spPr>
          <a:xfrm>
            <a:off x="5207437" y="3363992"/>
            <a:ext cx="4215408" cy="2915483"/>
          </a:xfrm>
          <a:prstGeom prst="roundRect">
            <a:avLst>
              <a:gd name="adj" fmla="val 3764"/>
            </a:avLst>
          </a:prstGeom>
          <a:solidFill>
            <a:srgbClr val="FAF9F5"/>
          </a:solidFill>
          <a:ln w="22860">
            <a:solidFill>
              <a:srgbClr val="BFD3D8"/>
            </a:solidFill>
            <a:prstDash val="solid"/>
          </a:ln>
        </p:spPr>
      </p:sp>
      <p:pic>
        <p:nvPicPr>
          <p:cNvPr id="9" name="Image 1" descr="preencoded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184577" y="3363992"/>
            <a:ext cx="91440" cy="2915483"/>
          </a:xfrm>
          <a:prstGeom prst="rect">
            <a:avLst/>
          </a:prstGeom>
        </p:spPr>
      </p:pic>
      <p:sp>
        <p:nvSpPr>
          <p:cNvPr id="10" name="Text 6"/>
          <p:cNvSpPr/>
          <p:nvPr/>
        </p:nvSpPr>
        <p:spPr>
          <a:xfrm>
            <a:off x="5497235" y="3585210"/>
            <a:ext cx="2816900" cy="310158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2400"/>
              </a:lnSpc>
              <a:buNone/>
            </a:pPr>
            <a:r>
              <a:rPr lang="en-US" sz="1950" dirty="0">
                <a:solidFill>
                  <a:srgbClr val="384653"/>
                </a:solidFill>
                <a:latin typeface="Host Grotesk Medium" pitchFamily="34" charset="0"/>
                <a:ea typeface="Host Grotesk Medium" pitchFamily="34" charset="-122"/>
                <a:cs typeface="Host Grotesk Medium" pitchFamily="34" charset="-120"/>
              </a:rPr>
              <a:t>Správné pořadí vyšetření</a:t>
            </a:r>
            <a:endParaRPr lang="en-US" sz="1950" dirty="0"/>
          </a:p>
        </p:txBody>
      </p:sp>
      <p:sp>
        <p:nvSpPr>
          <p:cNvPr id="11" name="Text 7"/>
          <p:cNvSpPr/>
          <p:nvPr/>
        </p:nvSpPr>
        <p:spPr>
          <a:xfrm>
            <a:off x="5497235" y="4014430"/>
            <a:ext cx="3704392" cy="595313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l">
              <a:lnSpc>
                <a:spcPts val="2300"/>
              </a:lnSpc>
              <a:buNone/>
            </a:pPr>
            <a:r>
              <a:rPr lang="en-US" sz="1550" dirty="0">
                <a:solidFill>
                  <a:srgbClr val="384653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Plánujte tak, aby jedno vyšetření nevylučovalo druhé:</a:t>
            </a:r>
            <a:endParaRPr lang="en-US" sz="1550" dirty="0"/>
          </a:p>
        </p:txBody>
      </p:sp>
      <p:sp>
        <p:nvSpPr>
          <p:cNvPr id="12" name="Text 8"/>
          <p:cNvSpPr/>
          <p:nvPr/>
        </p:nvSpPr>
        <p:spPr>
          <a:xfrm>
            <a:off x="5497235" y="4728805"/>
            <a:ext cx="3704392" cy="297656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342900" indent="-342900" algn="l">
              <a:lnSpc>
                <a:spcPts val="2300"/>
              </a:lnSpc>
              <a:buSzPct val="100000"/>
              <a:buFont typeface="+mj-lt"/>
              <a:buAutoNum type="arabicPeriod"/>
            </a:pPr>
            <a:r>
              <a:rPr lang="en-US" sz="1550" dirty="0">
                <a:solidFill>
                  <a:srgbClr val="384653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Nejprve prosté snímky a SONO</a:t>
            </a:r>
            <a:endParaRPr lang="en-US" sz="1550" dirty="0"/>
          </a:p>
        </p:txBody>
      </p:sp>
      <p:sp>
        <p:nvSpPr>
          <p:cNvPr id="13" name="Text 9"/>
          <p:cNvSpPr/>
          <p:nvPr/>
        </p:nvSpPr>
        <p:spPr>
          <a:xfrm>
            <a:off x="5497235" y="5095875"/>
            <a:ext cx="3704392" cy="297656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342900" indent="-342900" algn="l">
              <a:lnSpc>
                <a:spcPts val="2300"/>
              </a:lnSpc>
              <a:buSzPct val="100000"/>
              <a:buFont typeface="+mj-lt"/>
              <a:buAutoNum type="arabicPeriod" startAt="2"/>
            </a:pPr>
            <a:r>
              <a:rPr lang="en-US" sz="1550" dirty="0">
                <a:solidFill>
                  <a:srgbClr val="384653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Poté CT vyšetření</a:t>
            </a:r>
            <a:endParaRPr lang="en-US" sz="1550" dirty="0"/>
          </a:p>
        </p:txBody>
      </p:sp>
      <p:sp>
        <p:nvSpPr>
          <p:cNvPr id="14" name="Text 10"/>
          <p:cNvSpPr/>
          <p:nvPr/>
        </p:nvSpPr>
        <p:spPr>
          <a:xfrm>
            <a:off x="5497235" y="5462945"/>
            <a:ext cx="3704392" cy="595313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342900" indent="-342900" algn="l">
              <a:lnSpc>
                <a:spcPts val="2300"/>
              </a:lnSpc>
              <a:buSzPct val="100000"/>
              <a:buFont typeface="+mj-lt"/>
              <a:buAutoNum type="arabicPeriod" startAt="3"/>
            </a:pPr>
            <a:r>
              <a:rPr lang="en-US" sz="1550" dirty="0">
                <a:solidFill>
                  <a:srgbClr val="384653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Nakonec vyšetření GIT s kontrastní látkou</a:t>
            </a:r>
            <a:endParaRPr lang="en-US" sz="1550" dirty="0"/>
          </a:p>
        </p:txBody>
      </p:sp>
      <p:sp>
        <p:nvSpPr>
          <p:cNvPr id="15" name="Shape 11"/>
          <p:cNvSpPr/>
          <p:nvPr/>
        </p:nvSpPr>
        <p:spPr>
          <a:xfrm>
            <a:off x="9621203" y="3363992"/>
            <a:ext cx="4215289" cy="2915483"/>
          </a:xfrm>
          <a:prstGeom prst="roundRect">
            <a:avLst>
              <a:gd name="adj" fmla="val 3764"/>
            </a:avLst>
          </a:prstGeom>
          <a:solidFill>
            <a:srgbClr val="FAF9F5"/>
          </a:solidFill>
          <a:ln w="22860">
            <a:solidFill>
              <a:srgbClr val="BFD3D8"/>
            </a:solidFill>
            <a:prstDash val="solid"/>
          </a:ln>
        </p:spPr>
      </p:sp>
      <p:pic>
        <p:nvPicPr>
          <p:cNvPr id="16" name="Image 2" descr="preencoded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598343" y="3363992"/>
            <a:ext cx="91440" cy="2915483"/>
          </a:xfrm>
          <a:prstGeom prst="rect">
            <a:avLst/>
          </a:prstGeom>
        </p:spPr>
      </p:pic>
      <p:sp>
        <p:nvSpPr>
          <p:cNvPr id="17" name="Text 12"/>
          <p:cNvSpPr/>
          <p:nvPr/>
        </p:nvSpPr>
        <p:spPr>
          <a:xfrm>
            <a:off x="9911001" y="3585210"/>
            <a:ext cx="3478054" cy="310158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2400"/>
              </a:lnSpc>
              <a:buNone/>
            </a:pPr>
            <a:r>
              <a:rPr lang="en-US" sz="1950" dirty="0">
                <a:solidFill>
                  <a:srgbClr val="384653"/>
                </a:solidFill>
                <a:latin typeface="Host Grotesk Medium" pitchFamily="34" charset="0"/>
                <a:ea typeface="Host Grotesk Medium" pitchFamily="34" charset="-122"/>
                <a:cs typeface="Host Grotesk Medium" pitchFamily="34" charset="-120"/>
              </a:rPr>
              <a:t>Koordinace s RTG pracovištěm</a:t>
            </a:r>
            <a:endParaRPr lang="en-US" sz="1950" dirty="0"/>
          </a:p>
        </p:txBody>
      </p:sp>
      <p:sp>
        <p:nvSpPr>
          <p:cNvPr id="18" name="Text 13"/>
          <p:cNvSpPr/>
          <p:nvPr/>
        </p:nvSpPr>
        <p:spPr>
          <a:xfrm>
            <a:off x="9911001" y="4014430"/>
            <a:ext cx="3704273" cy="1190625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l">
              <a:lnSpc>
                <a:spcPts val="2300"/>
              </a:lnSpc>
              <a:buNone/>
            </a:pPr>
            <a:r>
              <a:rPr lang="en-US" sz="1550" dirty="0">
                <a:solidFill>
                  <a:srgbClr val="384653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Včasné objednání, komunikace speciálních požadavků a zajištění všech potřebných informací pro hladký průběh vyšetření</a:t>
            </a:r>
            <a:endParaRPr lang="en-US" sz="1550" dirty="0"/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8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0" descr="preencoded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869680" y="0"/>
            <a:ext cx="5760720" cy="8229600"/>
          </a:xfrm>
          <a:prstGeom prst="rect">
            <a:avLst/>
          </a:prstGeom>
        </p:spPr>
      </p:pic>
      <p:sp>
        <p:nvSpPr>
          <p:cNvPr id="3" name="Text 0"/>
          <p:cNvSpPr/>
          <p:nvPr/>
        </p:nvSpPr>
        <p:spPr>
          <a:xfrm>
            <a:off x="793790" y="641509"/>
            <a:ext cx="4368641" cy="396835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3100"/>
              </a:lnSpc>
              <a:buNone/>
            </a:pPr>
            <a:r>
              <a:rPr lang="en-US" sz="2500" dirty="0">
                <a:solidFill>
                  <a:srgbClr val="2E3C4E"/>
                </a:solidFill>
                <a:latin typeface="Host Grotesk Medium" pitchFamily="34" charset="0"/>
                <a:ea typeface="Host Grotesk Medium" pitchFamily="34" charset="-122"/>
                <a:cs typeface="Host Grotesk Medium" pitchFamily="34" charset="-120"/>
              </a:rPr>
              <a:t>Příprava pacienta na vyšetření</a:t>
            </a:r>
            <a:endParaRPr lang="en-US" sz="2500" dirty="0"/>
          </a:p>
        </p:txBody>
      </p:sp>
      <p:sp>
        <p:nvSpPr>
          <p:cNvPr id="4" name="Shape 1"/>
          <p:cNvSpPr/>
          <p:nvPr/>
        </p:nvSpPr>
        <p:spPr>
          <a:xfrm>
            <a:off x="793790" y="1276469"/>
            <a:ext cx="3698796" cy="1628894"/>
          </a:xfrm>
          <a:prstGeom prst="roundRect">
            <a:avLst>
              <a:gd name="adj" fmla="val 4094"/>
            </a:avLst>
          </a:prstGeom>
          <a:solidFill>
            <a:srgbClr val="D9EDF2"/>
          </a:solidFill>
          <a:ln w="7620">
            <a:solidFill>
              <a:srgbClr val="BFD3D8"/>
            </a:solidFill>
            <a:prstDash val="solid"/>
          </a:ln>
        </p:spPr>
      </p:sp>
      <p:sp>
        <p:nvSpPr>
          <p:cNvPr id="5" name="Text 2"/>
          <p:cNvSpPr/>
          <p:nvPr/>
        </p:nvSpPr>
        <p:spPr>
          <a:xfrm>
            <a:off x="960120" y="1442799"/>
            <a:ext cx="1984653" cy="248007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1950"/>
              </a:lnSpc>
              <a:buNone/>
            </a:pPr>
            <a:r>
              <a:rPr lang="en-US" sz="1550" dirty="0">
                <a:solidFill>
                  <a:srgbClr val="384653"/>
                </a:solidFill>
                <a:latin typeface="Host Grotesk Medium" pitchFamily="34" charset="0"/>
                <a:ea typeface="Host Grotesk Medium" pitchFamily="34" charset="-122"/>
                <a:cs typeface="Host Grotesk Medium" pitchFamily="34" charset="-120"/>
              </a:rPr>
              <a:t>Psychická příprava</a:t>
            </a:r>
            <a:endParaRPr lang="en-US" sz="1550" dirty="0"/>
          </a:p>
        </p:txBody>
      </p:sp>
      <p:sp>
        <p:nvSpPr>
          <p:cNvPr id="6" name="Text 3"/>
          <p:cNvSpPr/>
          <p:nvPr/>
        </p:nvSpPr>
        <p:spPr>
          <a:xfrm>
            <a:off x="960120" y="1786057"/>
            <a:ext cx="3366135" cy="714732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l">
              <a:lnSpc>
                <a:spcPts val="1850"/>
              </a:lnSpc>
              <a:buNone/>
            </a:pPr>
            <a:r>
              <a:rPr lang="en-US" sz="1250" dirty="0">
                <a:solidFill>
                  <a:srgbClr val="384653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Podání základních informací o vyšetření, jeho přínosu a průběhu. Odstranění strachu vede k lepší spolupráci pacienta.</a:t>
            </a:r>
            <a:endParaRPr lang="en-US" sz="1250" dirty="0"/>
          </a:p>
        </p:txBody>
      </p:sp>
      <p:sp>
        <p:nvSpPr>
          <p:cNvPr id="7" name="Shape 4"/>
          <p:cNvSpPr/>
          <p:nvPr/>
        </p:nvSpPr>
        <p:spPr>
          <a:xfrm>
            <a:off x="4651296" y="1276469"/>
            <a:ext cx="3698915" cy="1628894"/>
          </a:xfrm>
          <a:prstGeom prst="roundRect">
            <a:avLst>
              <a:gd name="adj" fmla="val 4094"/>
            </a:avLst>
          </a:prstGeom>
          <a:solidFill>
            <a:srgbClr val="D9EDF2"/>
          </a:solidFill>
          <a:ln w="7620">
            <a:solidFill>
              <a:srgbClr val="BFD3D8"/>
            </a:solidFill>
            <a:prstDash val="solid"/>
          </a:ln>
        </p:spPr>
      </p:sp>
      <p:sp>
        <p:nvSpPr>
          <p:cNvPr id="8" name="Text 5"/>
          <p:cNvSpPr/>
          <p:nvPr/>
        </p:nvSpPr>
        <p:spPr>
          <a:xfrm>
            <a:off x="4817626" y="1442799"/>
            <a:ext cx="1984653" cy="248007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1950"/>
              </a:lnSpc>
              <a:buNone/>
            </a:pPr>
            <a:r>
              <a:rPr lang="en-US" sz="1550" dirty="0">
                <a:solidFill>
                  <a:srgbClr val="384653"/>
                </a:solidFill>
                <a:latin typeface="Host Grotesk Medium" pitchFamily="34" charset="0"/>
                <a:ea typeface="Host Grotesk Medium" pitchFamily="34" charset="-122"/>
                <a:cs typeface="Host Grotesk Medium" pitchFamily="34" charset="-120"/>
              </a:rPr>
              <a:t>Premedikace</a:t>
            </a:r>
            <a:endParaRPr lang="en-US" sz="1550" dirty="0"/>
          </a:p>
        </p:txBody>
      </p:sp>
      <p:sp>
        <p:nvSpPr>
          <p:cNvPr id="9" name="Text 6"/>
          <p:cNvSpPr/>
          <p:nvPr/>
        </p:nvSpPr>
        <p:spPr>
          <a:xfrm>
            <a:off x="4817626" y="1786057"/>
            <a:ext cx="3366254" cy="952976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l">
              <a:lnSpc>
                <a:spcPts val="1850"/>
              </a:lnSpc>
              <a:buNone/>
            </a:pPr>
            <a:r>
              <a:rPr lang="en-US" sz="1250" b="1" dirty="0">
                <a:solidFill>
                  <a:srgbClr val="384653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Před každým vyšetřením s kontrastní látkou:</a:t>
            </a:r>
            <a:r>
              <a:rPr lang="en-US" sz="1250" dirty="0">
                <a:solidFill>
                  <a:srgbClr val="384653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 antihistaminika (1–2 tbl. Dithiaden) 1 hodinu před vyšetřením u nealergiků. U polyvalentní alergie: kortikoidy + přítomnost lékaře ARO.</a:t>
            </a:r>
            <a:endParaRPr lang="en-US" sz="1250" dirty="0"/>
          </a:p>
        </p:txBody>
      </p:sp>
      <p:sp>
        <p:nvSpPr>
          <p:cNvPr id="10" name="Shape 7"/>
          <p:cNvSpPr/>
          <p:nvPr/>
        </p:nvSpPr>
        <p:spPr>
          <a:xfrm>
            <a:off x="793790" y="3064073"/>
            <a:ext cx="7556421" cy="1152406"/>
          </a:xfrm>
          <a:prstGeom prst="roundRect">
            <a:avLst>
              <a:gd name="adj" fmla="val 5787"/>
            </a:avLst>
          </a:prstGeom>
          <a:solidFill>
            <a:srgbClr val="D9EDF2"/>
          </a:solidFill>
          <a:ln w="7620">
            <a:solidFill>
              <a:srgbClr val="BFD3D8"/>
            </a:solidFill>
            <a:prstDash val="solid"/>
          </a:ln>
        </p:spPr>
      </p:sp>
      <p:sp>
        <p:nvSpPr>
          <p:cNvPr id="11" name="Text 8"/>
          <p:cNvSpPr/>
          <p:nvPr/>
        </p:nvSpPr>
        <p:spPr>
          <a:xfrm>
            <a:off x="960120" y="3230404"/>
            <a:ext cx="1984653" cy="248007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1950"/>
              </a:lnSpc>
              <a:buNone/>
            </a:pPr>
            <a:r>
              <a:rPr lang="en-US" sz="1550" dirty="0">
                <a:solidFill>
                  <a:srgbClr val="384653"/>
                </a:solidFill>
                <a:latin typeface="Host Grotesk Medium" pitchFamily="34" charset="0"/>
                <a:ea typeface="Host Grotesk Medium" pitchFamily="34" charset="-122"/>
                <a:cs typeface="Host Grotesk Medium" pitchFamily="34" charset="-120"/>
              </a:rPr>
              <a:t>Prevence artefaktů</a:t>
            </a:r>
            <a:endParaRPr lang="en-US" sz="1550" dirty="0"/>
          </a:p>
        </p:txBody>
      </p:sp>
      <p:sp>
        <p:nvSpPr>
          <p:cNvPr id="12" name="Text 9"/>
          <p:cNvSpPr/>
          <p:nvPr/>
        </p:nvSpPr>
        <p:spPr>
          <a:xfrm>
            <a:off x="960120" y="3573661"/>
            <a:ext cx="7223760" cy="476488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l">
              <a:lnSpc>
                <a:spcPts val="1850"/>
              </a:lnSpc>
              <a:buNone/>
            </a:pPr>
            <a:r>
              <a:rPr lang="en-US" sz="1250" dirty="0">
                <a:solidFill>
                  <a:srgbClr val="384653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Odstranění šperků, náušnic, obvazů, náplastí, mastí. Před UZ břicha: 2–3 dny nenadýmavá strava, event. Espumisan.</a:t>
            </a:r>
            <a:endParaRPr lang="en-US" sz="1250" dirty="0"/>
          </a:p>
        </p:txBody>
      </p:sp>
      <p:sp>
        <p:nvSpPr>
          <p:cNvPr id="13" name="Shape 10"/>
          <p:cNvSpPr/>
          <p:nvPr/>
        </p:nvSpPr>
        <p:spPr>
          <a:xfrm>
            <a:off x="793790" y="4633198"/>
            <a:ext cx="7556421" cy="1159907"/>
          </a:xfrm>
          <a:prstGeom prst="roundRect">
            <a:avLst>
              <a:gd name="adj" fmla="val 9460"/>
            </a:avLst>
          </a:prstGeom>
          <a:solidFill>
            <a:srgbClr val="FAF9F5"/>
          </a:solidFill>
          <a:ln/>
        </p:spPr>
      </p:sp>
      <p:pic>
        <p:nvPicPr>
          <p:cNvPr id="14" name="Image 1" descr="preencoded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93790" y="4610338"/>
            <a:ext cx="7556421" cy="91440"/>
          </a:xfrm>
          <a:prstGeom prst="rect">
            <a:avLst/>
          </a:prstGeom>
        </p:spPr>
      </p:pic>
      <p:pic>
        <p:nvPicPr>
          <p:cNvPr id="15" name="Image 2" descr="preencoded.png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4333875" y="4395073"/>
            <a:ext cx="476250" cy="476250"/>
          </a:xfrm>
          <a:prstGeom prst="rect">
            <a:avLst/>
          </a:prstGeom>
        </p:spPr>
      </p:pic>
      <p:pic>
        <p:nvPicPr>
          <p:cNvPr id="16" name="Image 3" descr="preencoded.png"/>
          <p:cNvPicPr>
            <a:picLocks noChangeAspect="1"/>
          </p:cNvPicPr>
          <p:nvPr/>
        </p:nvPicPr>
        <p:blipFill>
          <a:blip r:embed="rId6">
            <a:extLst>
              <a:ext uri="{96DAC541-7B7A-43D3-8B79-37D633B846F1}">
                <asvg:svgBlip xmlns:asvg="http://schemas.microsoft.com/office/drawing/2016/SVG/main" r:embed="rId7"/>
              </a:ext>
            </a:extLst>
          </a:blip>
          <a:stretch>
            <a:fillRect/>
          </a:stretch>
        </p:blipFill>
        <p:spPr>
          <a:xfrm>
            <a:off x="4476750" y="4537948"/>
            <a:ext cx="190500" cy="190500"/>
          </a:xfrm>
          <a:prstGeom prst="rect">
            <a:avLst/>
          </a:prstGeom>
        </p:spPr>
      </p:pic>
      <p:sp>
        <p:nvSpPr>
          <p:cNvPr id="17" name="Text 11"/>
          <p:cNvSpPr/>
          <p:nvPr/>
        </p:nvSpPr>
        <p:spPr>
          <a:xfrm>
            <a:off x="975360" y="5030033"/>
            <a:ext cx="1984653" cy="248007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1950"/>
              </a:lnSpc>
              <a:buNone/>
            </a:pPr>
            <a:r>
              <a:rPr lang="en-US" sz="1550" dirty="0">
                <a:solidFill>
                  <a:srgbClr val="384653"/>
                </a:solidFill>
                <a:latin typeface="Host Grotesk Medium" pitchFamily="34" charset="0"/>
                <a:ea typeface="Host Grotesk Medium" pitchFamily="34" charset="-122"/>
                <a:cs typeface="Host Grotesk Medium" pitchFamily="34" charset="-120"/>
              </a:rPr>
              <a:t>Lačnění</a:t>
            </a:r>
            <a:endParaRPr lang="en-US" sz="1550" dirty="0"/>
          </a:p>
        </p:txBody>
      </p:sp>
      <p:sp>
        <p:nvSpPr>
          <p:cNvPr id="18" name="Text 12"/>
          <p:cNvSpPr/>
          <p:nvPr/>
        </p:nvSpPr>
        <p:spPr>
          <a:xfrm>
            <a:off x="975360" y="5373291"/>
            <a:ext cx="7193280" cy="238244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1850"/>
              </a:lnSpc>
              <a:buNone/>
            </a:pPr>
            <a:r>
              <a:rPr lang="en-US" sz="1250" dirty="0">
                <a:solidFill>
                  <a:srgbClr val="384653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Dodržení předepsané doby lačnění podle typu vyšetření</a:t>
            </a:r>
            <a:endParaRPr lang="en-US" sz="1250" dirty="0"/>
          </a:p>
        </p:txBody>
      </p:sp>
      <p:sp>
        <p:nvSpPr>
          <p:cNvPr id="19" name="Shape 13"/>
          <p:cNvSpPr/>
          <p:nvPr/>
        </p:nvSpPr>
        <p:spPr>
          <a:xfrm>
            <a:off x="793790" y="6189940"/>
            <a:ext cx="7556421" cy="1398151"/>
          </a:xfrm>
          <a:prstGeom prst="roundRect">
            <a:avLst>
              <a:gd name="adj" fmla="val 7848"/>
            </a:avLst>
          </a:prstGeom>
          <a:solidFill>
            <a:srgbClr val="FAF9F5"/>
          </a:solidFill>
          <a:ln/>
        </p:spPr>
      </p:sp>
      <p:pic>
        <p:nvPicPr>
          <p:cNvPr id="20" name="Image 4" descr="preencoded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93790" y="6167080"/>
            <a:ext cx="7556421" cy="91440"/>
          </a:xfrm>
          <a:prstGeom prst="rect">
            <a:avLst/>
          </a:prstGeom>
        </p:spPr>
      </p:pic>
      <p:pic>
        <p:nvPicPr>
          <p:cNvPr id="21" name="Image 5" descr="preencoded.png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4333875" y="5951815"/>
            <a:ext cx="476250" cy="476250"/>
          </a:xfrm>
          <a:prstGeom prst="rect">
            <a:avLst/>
          </a:prstGeom>
        </p:spPr>
      </p:pic>
      <p:pic>
        <p:nvPicPr>
          <p:cNvPr id="22" name="Image 6" descr="preencoded.png"/>
          <p:cNvPicPr>
            <a:picLocks noChangeAspect="1"/>
          </p:cNvPicPr>
          <p:nvPr/>
        </p:nvPicPr>
        <p:blipFill>
          <a:blip r:embed="rId8">
            <a:extLst>
              <a:ext uri="{96DAC541-7B7A-43D3-8B79-37D633B846F1}">
                <asvg:svgBlip xmlns:asvg="http://schemas.microsoft.com/office/drawing/2016/SVG/main" r:embed="rId9"/>
              </a:ext>
            </a:extLst>
          </a:blip>
          <a:stretch>
            <a:fillRect/>
          </a:stretch>
        </p:blipFill>
        <p:spPr>
          <a:xfrm>
            <a:off x="4476750" y="6094690"/>
            <a:ext cx="190500" cy="190500"/>
          </a:xfrm>
          <a:prstGeom prst="rect">
            <a:avLst/>
          </a:prstGeom>
        </p:spPr>
      </p:pic>
      <p:sp>
        <p:nvSpPr>
          <p:cNvPr id="23" name="Text 14"/>
          <p:cNvSpPr/>
          <p:nvPr/>
        </p:nvSpPr>
        <p:spPr>
          <a:xfrm>
            <a:off x="975360" y="6586776"/>
            <a:ext cx="1984653" cy="248007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1950"/>
              </a:lnSpc>
              <a:buNone/>
            </a:pPr>
            <a:r>
              <a:rPr lang="en-US" sz="1550" dirty="0">
                <a:solidFill>
                  <a:srgbClr val="384653"/>
                </a:solidFill>
                <a:latin typeface="Host Grotesk Medium" pitchFamily="34" charset="0"/>
                <a:ea typeface="Host Grotesk Medium" pitchFamily="34" charset="-122"/>
                <a:cs typeface="Host Grotesk Medium" pitchFamily="34" charset="-120"/>
              </a:rPr>
              <a:t>Vyprázdnění střev</a:t>
            </a:r>
            <a:endParaRPr lang="en-US" sz="1550" dirty="0"/>
          </a:p>
        </p:txBody>
      </p:sp>
      <p:sp>
        <p:nvSpPr>
          <p:cNvPr id="24" name="Text 15"/>
          <p:cNvSpPr/>
          <p:nvPr/>
        </p:nvSpPr>
        <p:spPr>
          <a:xfrm>
            <a:off x="975360" y="6930033"/>
            <a:ext cx="7193280" cy="476488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l">
              <a:lnSpc>
                <a:spcPts val="1850"/>
              </a:lnSpc>
              <a:buNone/>
            </a:pPr>
            <a:r>
              <a:rPr lang="en-US" sz="1250" dirty="0">
                <a:solidFill>
                  <a:srgbClr val="384653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Před vyšetřením GIT: fosfátové sole nebo Fortrans. </a:t>
            </a:r>
            <a:r>
              <a:rPr lang="en-US" sz="1250" b="1" dirty="0">
                <a:solidFill>
                  <a:srgbClr val="384653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Pozor:</a:t>
            </a:r>
            <a:r>
              <a:rPr lang="en-US" sz="1250" dirty="0">
                <a:solidFill>
                  <a:srgbClr val="384653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 u náhlých příhod břišních se vyprázdnění neprovádí!</a:t>
            </a:r>
            <a:endParaRPr lang="en-US" sz="1250" dirty="0"/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9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793790" y="1315998"/>
            <a:ext cx="4364831" cy="496133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3900"/>
              </a:lnSpc>
              <a:buNone/>
            </a:pPr>
            <a:r>
              <a:rPr lang="en-US" sz="3100" dirty="0">
                <a:solidFill>
                  <a:srgbClr val="2E3C4E"/>
                </a:solidFill>
                <a:latin typeface="Host Grotesk Medium" pitchFamily="34" charset="0"/>
                <a:ea typeface="Host Grotesk Medium" pitchFamily="34" charset="-122"/>
                <a:cs typeface="Host Grotesk Medium" pitchFamily="34" charset="-120"/>
              </a:rPr>
              <a:t>Princip RTG zobrazování</a:t>
            </a:r>
            <a:endParaRPr lang="en-US" sz="3100" dirty="0"/>
          </a:p>
        </p:txBody>
      </p:sp>
      <p:sp>
        <p:nvSpPr>
          <p:cNvPr id="3" name="Text 1"/>
          <p:cNvSpPr/>
          <p:nvPr/>
        </p:nvSpPr>
        <p:spPr>
          <a:xfrm>
            <a:off x="793790" y="2288381"/>
            <a:ext cx="6955631" cy="892969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l">
              <a:lnSpc>
                <a:spcPts val="2300"/>
              </a:lnSpc>
              <a:buNone/>
            </a:pPr>
            <a:r>
              <a:rPr lang="en-US" sz="1550" dirty="0">
                <a:solidFill>
                  <a:srgbClr val="384653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Homogenní svazek RTG záření vychází z rentgenky a prochází vyšetřovaným objektem – tělem pacienta. V těle je záření </a:t>
            </a:r>
            <a:r>
              <a:rPr lang="en-US" sz="1550" b="1" dirty="0">
                <a:solidFill>
                  <a:srgbClr val="384653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nerovnoměrně absorbováno</a:t>
            </a:r>
            <a:r>
              <a:rPr lang="en-US" sz="1550" dirty="0">
                <a:solidFill>
                  <a:srgbClr val="384653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 podle hustoty a složení tkání.</a:t>
            </a:r>
            <a:endParaRPr lang="en-US" sz="1550" dirty="0"/>
          </a:p>
        </p:txBody>
      </p:sp>
      <p:sp>
        <p:nvSpPr>
          <p:cNvPr id="4" name="Text 2"/>
          <p:cNvSpPr/>
          <p:nvPr/>
        </p:nvSpPr>
        <p:spPr>
          <a:xfrm>
            <a:off x="793790" y="3359944"/>
            <a:ext cx="6955631" cy="595313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l">
              <a:lnSpc>
                <a:spcPts val="2300"/>
              </a:lnSpc>
              <a:buNone/>
            </a:pPr>
            <a:r>
              <a:rPr lang="en-US" sz="1550" dirty="0">
                <a:solidFill>
                  <a:srgbClr val="384653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Paprsek vystupující z pacienta je proto nehomogenní a vytváří obraz detekovaný na film nebo digitální detektor.</a:t>
            </a:r>
            <a:endParaRPr lang="en-US" sz="1550" dirty="0"/>
          </a:p>
        </p:txBody>
      </p:sp>
      <p:sp>
        <p:nvSpPr>
          <p:cNvPr id="5" name="Text 3"/>
          <p:cNvSpPr/>
          <p:nvPr/>
        </p:nvSpPr>
        <p:spPr>
          <a:xfrm>
            <a:off x="793790" y="4153614"/>
            <a:ext cx="2480905" cy="310158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2400"/>
              </a:lnSpc>
              <a:buNone/>
            </a:pPr>
            <a:r>
              <a:rPr lang="en-US" sz="1950" dirty="0">
                <a:solidFill>
                  <a:srgbClr val="2E3C4E"/>
                </a:solidFill>
                <a:latin typeface="Host Grotesk Medium" pitchFamily="34" charset="0"/>
                <a:ea typeface="Host Grotesk Medium" pitchFamily="34" charset="-122"/>
                <a:cs typeface="Host Grotesk Medium" pitchFamily="34" charset="-120"/>
              </a:rPr>
              <a:t>Vznik obrazu:</a:t>
            </a:r>
            <a:endParaRPr lang="en-US" sz="1950" dirty="0"/>
          </a:p>
        </p:txBody>
      </p:sp>
      <p:sp>
        <p:nvSpPr>
          <p:cNvPr id="6" name="Text 4"/>
          <p:cNvSpPr/>
          <p:nvPr/>
        </p:nvSpPr>
        <p:spPr>
          <a:xfrm>
            <a:off x="793790" y="4662130"/>
            <a:ext cx="6955631" cy="595313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342900" indent="-342900" algn="l">
              <a:lnSpc>
                <a:spcPts val="2300"/>
              </a:lnSpc>
              <a:buSzPct val="100000"/>
              <a:buChar char="•"/>
            </a:pPr>
            <a:r>
              <a:rPr lang="en-US" sz="1550" b="1" dirty="0">
                <a:solidFill>
                  <a:srgbClr val="384653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Nízká absorpce</a:t>
            </a:r>
            <a:r>
              <a:rPr lang="en-US" sz="1550" dirty="0">
                <a:solidFill>
                  <a:srgbClr val="384653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 (vzduch v plicích) → vysoká intenzita záření → </a:t>
            </a:r>
            <a:r>
              <a:rPr lang="en-US" sz="1550" dirty="0">
                <a:solidFill>
                  <a:srgbClr val="384653"/>
                </a:solidFill>
                <a:highlight>
                  <a:srgbClr val="64B8CE"/>
                </a:highlight>
                <a:latin typeface="Roboto" pitchFamily="34" charset="0"/>
                <a:ea typeface="Roboto" pitchFamily="34" charset="-122"/>
                <a:cs typeface="Roboto" pitchFamily="34" charset="-120"/>
              </a:rPr>
              <a:t>tmavé zčernání</a:t>
            </a:r>
            <a:r>
              <a:rPr lang="en-US" sz="1550" dirty="0">
                <a:solidFill>
                  <a:srgbClr val="384653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 na filmu</a:t>
            </a:r>
            <a:endParaRPr lang="en-US" sz="1550" dirty="0"/>
          </a:p>
        </p:txBody>
      </p:sp>
      <p:sp>
        <p:nvSpPr>
          <p:cNvPr id="7" name="Text 5"/>
          <p:cNvSpPr/>
          <p:nvPr/>
        </p:nvSpPr>
        <p:spPr>
          <a:xfrm>
            <a:off x="793790" y="5326856"/>
            <a:ext cx="6955631" cy="595313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342900" indent="-342900" algn="l">
              <a:lnSpc>
                <a:spcPts val="2300"/>
              </a:lnSpc>
              <a:buSzPct val="100000"/>
              <a:buChar char="•"/>
            </a:pPr>
            <a:r>
              <a:rPr lang="en-US" sz="1550" b="1" dirty="0">
                <a:solidFill>
                  <a:srgbClr val="384653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Vysoká absorpce</a:t>
            </a:r>
            <a:r>
              <a:rPr lang="en-US" sz="1550" dirty="0">
                <a:solidFill>
                  <a:srgbClr val="384653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 (kosti) → nízká intenzita záření → </a:t>
            </a:r>
            <a:r>
              <a:rPr lang="en-US" sz="1550" dirty="0">
                <a:solidFill>
                  <a:srgbClr val="384653"/>
                </a:solidFill>
                <a:highlight>
                  <a:srgbClr val="E9CFC9"/>
                </a:highlight>
                <a:latin typeface="Roboto" pitchFamily="34" charset="0"/>
                <a:ea typeface="Roboto" pitchFamily="34" charset="-122"/>
                <a:cs typeface="Roboto" pitchFamily="34" charset="-120"/>
              </a:rPr>
              <a:t>světlé zobrazení</a:t>
            </a:r>
            <a:r>
              <a:rPr lang="en-US" sz="1550" dirty="0">
                <a:solidFill>
                  <a:srgbClr val="384653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 na filmu</a:t>
            </a:r>
            <a:endParaRPr lang="en-US" sz="1550" dirty="0"/>
          </a:p>
        </p:txBody>
      </p:sp>
      <p:sp>
        <p:nvSpPr>
          <p:cNvPr id="8" name="Text 6"/>
          <p:cNvSpPr/>
          <p:nvPr/>
        </p:nvSpPr>
        <p:spPr>
          <a:xfrm>
            <a:off x="793790" y="6100763"/>
            <a:ext cx="6955631" cy="297656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2300"/>
              </a:lnSpc>
              <a:buNone/>
            </a:pPr>
            <a:r>
              <a:rPr lang="en-US" sz="1550" i="1" dirty="0">
                <a:solidFill>
                  <a:srgbClr val="384653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RTG snímky jsou tedy negativy – světlé struktury odpovídají hustým tkáním.</a:t>
            </a:r>
            <a:endParaRPr lang="en-US" sz="1550" dirty="0"/>
          </a:p>
        </p:txBody>
      </p:sp>
      <p:pic>
        <p:nvPicPr>
          <p:cNvPr id="9" name="Image 0" descr="preencoded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241149" y="2333030"/>
            <a:ext cx="5602962" cy="4357211"/>
          </a:xfrm>
          <a:prstGeom prst="rect">
            <a:avLst/>
          </a:prstGeom>
        </p:spPr>
      </p:pic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0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793790" y="2012394"/>
            <a:ext cx="5417225" cy="496133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3900"/>
              </a:lnSpc>
              <a:buNone/>
            </a:pPr>
            <a:r>
              <a:rPr lang="en-US" sz="3100" dirty="0">
                <a:solidFill>
                  <a:srgbClr val="2E3C4E"/>
                </a:solidFill>
                <a:latin typeface="Host Grotesk Medium" pitchFamily="34" charset="0"/>
                <a:ea typeface="Host Grotesk Medium" pitchFamily="34" charset="-122"/>
                <a:cs typeface="Host Grotesk Medium" pitchFamily="34" charset="-120"/>
              </a:rPr>
              <a:t>Kontrastní látky v zobrazování</a:t>
            </a:r>
            <a:endParaRPr lang="en-US" sz="3100" dirty="0"/>
          </a:p>
        </p:txBody>
      </p:sp>
      <p:sp>
        <p:nvSpPr>
          <p:cNvPr id="3" name="Text 1"/>
          <p:cNvSpPr/>
          <p:nvPr/>
        </p:nvSpPr>
        <p:spPr>
          <a:xfrm>
            <a:off x="793790" y="2905363"/>
            <a:ext cx="13042821" cy="297656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2300"/>
              </a:lnSpc>
              <a:buNone/>
            </a:pPr>
            <a:r>
              <a:rPr lang="en-US" sz="1550" dirty="0">
                <a:solidFill>
                  <a:srgbClr val="384653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Kontrastní látky umožňují odlišit vyšetřovanou tkáň od okolí v případech, kdy je rozdíl absorpce RTG záření příliš malý pro nativní zobrazení.</a:t>
            </a:r>
            <a:endParaRPr lang="en-US" sz="1550" dirty="0"/>
          </a:p>
        </p:txBody>
      </p:sp>
      <p:sp>
        <p:nvSpPr>
          <p:cNvPr id="4" name="Shape 2"/>
          <p:cNvSpPr/>
          <p:nvPr/>
        </p:nvSpPr>
        <p:spPr>
          <a:xfrm>
            <a:off x="793790" y="3426262"/>
            <a:ext cx="13042821" cy="1972270"/>
          </a:xfrm>
          <a:prstGeom prst="roundRect">
            <a:avLst>
              <a:gd name="adj" fmla="val 4227"/>
            </a:avLst>
          </a:prstGeom>
          <a:solidFill>
            <a:srgbClr val="D9EDF2"/>
          </a:solidFill>
          <a:ln w="7620">
            <a:solidFill>
              <a:srgbClr val="BFD3D8"/>
            </a:solidFill>
            <a:prstDash val="solid"/>
          </a:ln>
        </p:spPr>
      </p:sp>
      <p:sp>
        <p:nvSpPr>
          <p:cNvPr id="5" name="Shape 3"/>
          <p:cNvSpPr/>
          <p:nvPr/>
        </p:nvSpPr>
        <p:spPr>
          <a:xfrm>
            <a:off x="801410" y="3433882"/>
            <a:ext cx="6513790" cy="1957030"/>
          </a:xfrm>
          <a:prstGeom prst="roundRect">
            <a:avLst>
              <a:gd name="adj" fmla="val 4259"/>
            </a:avLst>
          </a:prstGeom>
          <a:solidFill>
            <a:srgbClr val="D9EDF2"/>
          </a:solidFill>
          <a:ln/>
        </p:spPr>
      </p:sp>
      <p:sp>
        <p:nvSpPr>
          <p:cNvPr id="6" name="Text 4"/>
          <p:cNvSpPr/>
          <p:nvPr/>
        </p:nvSpPr>
        <p:spPr>
          <a:xfrm>
            <a:off x="999768" y="3632240"/>
            <a:ext cx="2727127" cy="310158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2400"/>
              </a:lnSpc>
              <a:buNone/>
            </a:pPr>
            <a:r>
              <a:rPr lang="en-US" sz="1950" dirty="0">
                <a:solidFill>
                  <a:srgbClr val="384653"/>
                </a:solidFill>
                <a:latin typeface="Host Grotesk Medium" pitchFamily="34" charset="0"/>
                <a:ea typeface="Host Grotesk Medium" pitchFamily="34" charset="-122"/>
                <a:cs typeface="Host Grotesk Medium" pitchFamily="34" charset="-120"/>
              </a:rPr>
              <a:t>Pozitivní kontrastní látky</a:t>
            </a:r>
            <a:endParaRPr lang="en-US" sz="1950" dirty="0"/>
          </a:p>
        </p:txBody>
      </p:sp>
      <p:sp>
        <p:nvSpPr>
          <p:cNvPr id="7" name="Text 5"/>
          <p:cNvSpPr/>
          <p:nvPr/>
        </p:nvSpPr>
        <p:spPr>
          <a:xfrm>
            <a:off x="999768" y="4061460"/>
            <a:ext cx="6117074" cy="297656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2300"/>
              </a:lnSpc>
              <a:buNone/>
            </a:pPr>
            <a:r>
              <a:rPr lang="en-US" sz="1550" b="1" dirty="0">
                <a:solidFill>
                  <a:srgbClr val="384653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Výrazně pohlcují RTG záření</a:t>
            </a:r>
            <a:endParaRPr lang="en-US" sz="1550" dirty="0"/>
          </a:p>
        </p:txBody>
      </p:sp>
      <p:sp>
        <p:nvSpPr>
          <p:cNvPr id="8" name="Text 6"/>
          <p:cNvSpPr/>
          <p:nvPr/>
        </p:nvSpPr>
        <p:spPr>
          <a:xfrm>
            <a:off x="999768" y="4478179"/>
            <a:ext cx="6117074" cy="297656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2300"/>
              </a:lnSpc>
              <a:buNone/>
            </a:pPr>
            <a:r>
              <a:rPr lang="en-US" sz="1550" dirty="0">
                <a:solidFill>
                  <a:srgbClr val="384653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Prvky s vysokým atomovým číslem – jod nebo barium</a:t>
            </a:r>
            <a:endParaRPr lang="en-US" sz="1550" dirty="0"/>
          </a:p>
        </p:txBody>
      </p:sp>
      <p:sp>
        <p:nvSpPr>
          <p:cNvPr id="9" name="Text 7"/>
          <p:cNvSpPr/>
          <p:nvPr/>
        </p:nvSpPr>
        <p:spPr>
          <a:xfrm>
            <a:off x="999768" y="4894897"/>
            <a:ext cx="6117074" cy="297656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2300"/>
              </a:lnSpc>
              <a:buNone/>
            </a:pPr>
            <a:r>
              <a:rPr lang="en-US" sz="1550" dirty="0">
                <a:solidFill>
                  <a:srgbClr val="384653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Používány pro zobrazení cév, ledvin, GIT, mozku</a:t>
            </a:r>
            <a:endParaRPr lang="en-US" sz="1550" dirty="0"/>
          </a:p>
        </p:txBody>
      </p:sp>
      <p:sp>
        <p:nvSpPr>
          <p:cNvPr id="10" name="Shape 8"/>
          <p:cNvSpPr/>
          <p:nvPr/>
        </p:nvSpPr>
        <p:spPr>
          <a:xfrm>
            <a:off x="7315200" y="3433882"/>
            <a:ext cx="6513790" cy="1957030"/>
          </a:xfrm>
          <a:prstGeom prst="rect">
            <a:avLst/>
          </a:prstGeom>
          <a:solidFill>
            <a:srgbClr val="D9EDF2"/>
          </a:solidFill>
          <a:ln/>
        </p:spPr>
      </p:sp>
      <p:sp>
        <p:nvSpPr>
          <p:cNvPr id="11" name="Shape 9"/>
          <p:cNvSpPr/>
          <p:nvPr/>
        </p:nvSpPr>
        <p:spPr>
          <a:xfrm>
            <a:off x="7315200" y="3433882"/>
            <a:ext cx="22860" cy="1957030"/>
          </a:xfrm>
          <a:prstGeom prst="roundRect">
            <a:avLst>
              <a:gd name="adj" fmla="val 364651"/>
            </a:avLst>
          </a:prstGeom>
          <a:solidFill>
            <a:srgbClr val="BFD3D8"/>
          </a:solidFill>
          <a:ln/>
        </p:spPr>
      </p:sp>
      <p:sp>
        <p:nvSpPr>
          <p:cNvPr id="12" name="Text 10"/>
          <p:cNvSpPr/>
          <p:nvPr/>
        </p:nvSpPr>
        <p:spPr>
          <a:xfrm>
            <a:off x="7513558" y="3632240"/>
            <a:ext cx="2878455" cy="310158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2400"/>
              </a:lnSpc>
              <a:buNone/>
            </a:pPr>
            <a:r>
              <a:rPr lang="en-US" sz="1950" dirty="0">
                <a:solidFill>
                  <a:srgbClr val="384653"/>
                </a:solidFill>
                <a:latin typeface="Host Grotesk Medium" pitchFamily="34" charset="0"/>
                <a:ea typeface="Host Grotesk Medium" pitchFamily="34" charset="-122"/>
                <a:cs typeface="Host Grotesk Medium" pitchFamily="34" charset="-120"/>
              </a:rPr>
              <a:t>Negativní kontrastní látky</a:t>
            </a:r>
            <a:endParaRPr lang="en-US" sz="1950" dirty="0"/>
          </a:p>
        </p:txBody>
      </p:sp>
      <p:sp>
        <p:nvSpPr>
          <p:cNvPr id="13" name="Text 11"/>
          <p:cNvSpPr/>
          <p:nvPr/>
        </p:nvSpPr>
        <p:spPr>
          <a:xfrm>
            <a:off x="7513558" y="4061460"/>
            <a:ext cx="6117074" cy="297656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2300"/>
              </a:lnSpc>
              <a:buNone/>
            </a:pPr>
            <a:r>
              <a:rPr lang="en-US" sz="1550" b="1" dirty="0">
                <a:solidFill>
                  <a:srgbClr val="384653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Velmi málo pohlcují záření</a:t>
            </a:r>
            <a:endParaRPr lang="en-US" sz="1550" dirty="0"/>
          </a:p>
        </p:txBody>
      </p:sp>
      <p:sp>
        <p:nvSpPr>
          <p:cNvPr id="14" name="Text 12"/>
          <p:cNvSpPr/>
          <p:nvPr/>
        </p:nvSpPr>
        <p:spPr>
          <a:xfrm>
            <a:off x="7513558" y="4478179"/>
            <a:ext cx="6117074" cy="297656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2300"/>
              </a:lnSpc>
              <a:buNone/>
            </a:pPr>
            <a:r>
              <a:rPr lang="en-US" sz="1550" dirty="0">
                <a:solidFill>
                  <a:srgbClr val="384653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Plyny – CO₂, N₂O, vzduch</a:t>
            </a:r>
            <a:endParaRPr lang="en-US" sz="1550" dirty="0"/>
          </a:p>
        </p:txBody>
      </p:sp>
      <p:sp>
        <p:nvSpPr>
          <p:cNvPr id="15" name="Text 13"/>
          <p:cNvSpPr/>
          <p:nvPr/>
        </p:nvSpPr>
        <p:spPr>
          <a:xfrm>
            <a:off x="7513558" y="4894897"/>
            <a:ext cx="6117074" cy="297656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2300"/>
              </a:lnSpc>
              <a:buNone/>
            </a:pPr>
            <a:r>
              <a:rPr lang="en-US" sz="1550" dirty="0">
                <a:solidFill>
                  <a:srgbClr val="384653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Dnes prakticky nepoužívané – nahrazeny CT vyšetřením</a:t>
            </a:r>
            <a:endParaRPr lang="en-US" sz="1550" dirty="0"/>
          </a:p>
        </p:txBody>
      </p:sp>
      <p:sp>
        <p:nvSpPr>
          <p:cNvPr id="16" name="Text 14"/>
          <p:cNvSpPr/>
          <p:nvPr/>
        </p:nvSpPr>
        <p:spPr>
          <a:xfrm>
            <a:off x="793790" y="5621774"/>
            <a:ext cx="13042821" cy="595313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l">
              <a:lnSpc>
                <a:spcPts val="2300"/>
              </a:lnSpc>
              <a:buNone/>
            </a:pPr>
            <a:r>
              <a:rPr lang="en-US" sz="1550" dirty="0">
                <a:solidFill>
                  <a:srgbClr val="384653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Kontrastní látky se používají například pro zobrazení: cév (angiografie), ledvin a močových cest (urografie), gastrointestinálního traktu, nádorů a jejich vaskularizace.</a:t>
            </a:r>
            <a:endParaRPr lang="en-US" sz="1550" dirty="0"/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793790" y="921187"/>
            <a:ext cx="6151007" cy="496133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3900"/>
              </a:lnSpc>
              <a:buNone/>
            </a:pPr>
            <a:r>
              <a:rPr lang="en-US" sz="3100" dirty="0">
                <a:solidFill>
                  <a:srgbClr val="2E3C4E"/>
                </a:solidFill>
                <a:latin typeface="Host Grotesk Medium" pitchFamily="34" charset="0"/>
                <a:ea typeface="Host Grotesk Medium" pitchFamily="34" charset="-122"/>
                <a:cs typeface="Host Grotesk Medium" pitchFamily="34" charset="-120"/>
              </a:rPr>
              <a:t>Typy a aplikace kontrastních látek</a:t>
            </a:r>
            <a:endParaRPr lang="en-US" sz="3100" dirty="0"/>
          </a:p>
        </p:txBody>
      </p:sp>
      <p:sp>
        <p:nvSpPr>
          <p:cNvPr id="3" name="Shape 1"/>
          <p:cNvSpPr/>
          <p:nvPr/>
        </p:nvSpPr>
        <p:spPr>
          <a:xfrm>
            <a:off x="793790" y="1814155"/>
            <a:ext cx="13042821" cy="823317"/>
          </a:xfrm>
          <a:prstGeom prst="roundRect">
            <a:avLst>
              <a:gd name="adj" fmla="val 10125"/>
            </a:avLst>
          </a:prstGeom>
          <a:solidFill>
            <a:srgbClr val="C6E4EB"/>
          </a:solidFill>
          <a:ln/>
        </p:spPr>
      </p:sp>
      <p:pic>
        <p:nvPicPr>
          <p:cNvPr id="4" name="Image 0" descr="preencoded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92148" y="2101810"/>
            <a:ext cx="248007" cy="198358"/>
          </a:xfrm>
          <a:prstGeom prst="rect">
            <a:avLst/>
          </a:prstGeom>
        </p:spPr>
      </p:pic>
      <p:sp>
        <p:nvSpPr>
          <p:cNvPr id="5" name="Text 2"/>
          <p:cNvSpPr/>
          <p:nvPr/>
        </p:nvSpPr>
        <p:spPr>
          <a:xfrm>
            <a:off x="1438513" y="2062043"/>
            <a:ext cx="12199739" cy="297656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2300"/>
              </a:lnSpc>
              <a:buNone/>
            </a:pPr>
            <a:r>
              <a:rPr lang="en-US" sz="1550" b="1" dirty="0">
                <a:solidFill>
                  <a:srgbClr val="000000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Důležité:</a:t>
            </a:r>
            <a:r>
              <a:rPr lang="en-US" sz="1550" dirty="0">
                <a:solidFill>
                  <a:srgbClr val="000000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 Aplikaci kontrastní látky provádí vždy lékař!</a:t>
            </a:r>
            <a:endParaRPr lang="en-US" sz="1550" dirty="0"/>
          </a:p>
        </p:txBody>
      </p:sp>
      <p:sp>
        <p:nvSpPr>
          <p:cNvPr id="6" name="Shape 3"/>
          <p:cNvSpPr/>
          <p:nvPr/>
        </p:nvSpPr>
        <p:spPr>
          <a:xfrm>
            <a:off x="793790" y="2860715"/>
            <a:ext cx="446484" cy="446484"/>
          </a:xfrm>
          <a:prstGeom prst="roundRect">
            <a:avLst>
              <a:gd name="adj" fmla="val 18670"/>
            </a:avLst>
          </a:prstGeom>
          <a:solidFill>
            <a:srgbClr val="D9EDF2"/>
          </a:solidFill>
          <a:ln w="7620">
            <a:solidFill>
              <a:srgbClr val="BFD3D8"/>
            </a:solidFill>
            <a:prstDash val="solid"/>
          </a:ln>
        </p:spPr>
      </p:sp>
      <p:sp>
        <p:nvSpPr>
          <p:cNvPr id="7" name="Text 4"/>
          <p:cNvSpPr/>
          <p:nvPr/>
        </p:nvSpPr>
        <p:spPr>
          <a:xfrm>
            <a:off x="868204" y="2897922"/>
            <a:ext cx="297656" cy="372070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ctr">
              <a:lnSpc>
                <a:spcPts val="2300"/>
              </a:lnSpc>
              <a:buNone/>
            </a:pPr>
            <a:r>
              <a:rPr lang="en-US" sz="2300" dirty="0">
                <a:solidFill>
                  <a:srgbClr val="384653"/>
                </a:solidFill>
                <a:latin typeface="Host Grotesk Medium" pitchFamily="34" charset="0"/>
                <a:ea typeface="Host Grotesk Medium" pitchFamily="34" charset="-122"/>
                <a:cs typeface="Host Grotesk Medium" pitchFamily="34" charset="-120"/>
              </a:rPr>
              <a:t>1</a:t>
            </a:r>
            <a:endParaRPr lang="en-US" sz="2300" dirty="0"/>
          </a:p>
        </p:txBody>
      </p:sp>
      <p:sp>
        <p:nvSpPr>
          <p:cNvPr id="8" name="Text 5"/>
          <p:cNvSpPr/>
          <p:nvPr/>
        </p:nvSpPr>
        <p:spPr>
          <a:xfrm>
            <a:off x="1438632" y="2928938"/>
            <a:ext cx="4564142" cy="310158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2400"/>
              </a:lnSpc>
              <a:buNone/>
            </a:pPr>
            <a:r>
              <a:rPr lang="en-US" sz="1950" dirty="0">
                <a:solidFill>
                  <a:srgbClr val="384653"/>
                </a:solidFill>
                <a:latin typeface="Host Grotesk Medium" pitchFamily="34" charset="0"/>
                <a:ea typeface="Host Grotesk Medium" pitchFamily="34" charset="-122"/>
                <a:cs typeface="Host Grotesk Medium" pitchFamily="34" charset="-120"/>
              </a:rPr>
              <a:t>Intravenózní nebo intraarteriální aplikace</a:t>
            </a:r>
            <a:endParaRPr lang="en-US" sz="1950" dirty="0"/>
          </a:p>
        </p:txBody>
      </p:sp>
      <p:sp>
        <p:nvSpPr>
          <p:cNvPr id="9" name="Text 6"/>
          <p:cNvSpPr/>
          <p:nvPr/>
        </p:nvSpPr>
        <p:spPr>
          <a:xfrm>
            <a:off x="1438632" y="3358158"/>
            <a:ext cx="5752505" cy="297656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2300"/>
              </a:lnSpc>
              <a:buNone/>
            </a:pPr>
            <a:r>
              <a:rPr lang="en-US" sz="1550" b="1" dirty="0">
                <a:solidFill>
                  <a:srgbClr val="384653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Vodné roztoky jodových kontrastních látek:</a:t>
            </a:r>
            <a:endParaRPr lang="en-US" sz="1550" dirty="0"/>
          </a:p>
        </p:txBody>
      </p:sp>
      <p:sp>
        <p:nvSpPr>
          <p:cNvPr id="10" name="Text 7"/>
          <p:cNvSpPr/>
          <p:nvPr/>
        </p:nvSpPr>
        <p:spPr>
          <a:xfrm>
            <a:off x="1438632" y="3774877"/>
            <a:ext cx="5752505" cy="297656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342900" indent="-342900" algn="l">
              <a:lnSpc>
                <a:spcPts val="2300"/>
              </a:lnSpc>
              <a:buSzPct val="100000"/>
              <a:buChar char="•"/>
            </a:pPr>
            <a:r>
              <a:rPr lang="en-US" sz="1550" i="1" dirty="0">
                <a:solidFill>
                  <a:srgbClr val="384653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Ionické</a:t>
            </a:r>
            <a:r>
              <a:rPr lang="en-US" sz="1550" dirty="0">
                <a:solidFill>
                  <a:srgbClr val="384653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 (Telebrix, Urografin) – více alergických reakcí, levnější</a:t>
            </a:r>
            <a:endParaRPr lang="en-US" sz="1550" dirty="0"/>
          </a:p>
        </p:txBody>
      </p:sp>
      <p:sp>
        <p:nvSpPr>
          <p:cNvPr id="11" name="Text 8"/>
          <p:cNvSpPr/>
          <p:nvPr/>
        </p:nvSpPr>
        <p:spPr>
          <a:xfrm>
            <a:off x="1438632" y="4141946"/>
            <a:ext cx="5752505" cy="595313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342900" indent="-342900" algn="l">
              <a:lnSpc>
                <a:spcPts val="2300"/>
              </a:lnSpc>
              <a:buSzPct val="100000"/>
              <a:buChar char="•"/>
            </a:pPr>
            <a:r>
              <a:rPr lang="en-US" sz="1550" i="1" dirty="0">
                <a:solidFill>
                  <a:srgbClr val="384653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Neionické</a:t>
            </a:r>
            <a:r>
              <a:rPr lang="en-US" sz="1550" dirty="0">
                <a:solidFill>
                  <a:srgbClr val="384653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 (Ultravist, Optiray, Iomeron) – lepší snášenlivost, vhodné pro děti a alergiky, dražší</a:t>
            </a:r>
            <a:endParaRPr lang="en-US" sz="1550" dirty="0"/>
          </a:p>
        </p:txBody>
      </p:sp>
      <p:sp>
        <p:nvSpPr>
          <p:cNvPr id="12" name="Text 9"/>
          <p:cNvSpPr/>
          <p:nvPr/>
        </p:nvSpPr>
        <p:spPr>
          <a:xfrm>
            <a:off x="1438632" y="4806672"/>
            <a:ext cx="5752505" cy="297656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342900" indent="-342900" algn="l">
              <a:lnSpc>
                <a:spcPts val="2300"/>
              </a:lnSpc>
              <a:buSzPct val="100000"/>
              <a:buChar char="•"/>
            </a:pPr>
            <a:r>
              <a:rPr lang="en-US" sz="1550" i="1" dirty="0">
                <a:solidFill>
                  <a:srgbClr val="384653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Superneionické</a:t>
            </a:r>
            <a:r>
              <a:rPr lang="en-US" sz="1550" dirty="0">
                <a:solidFill>
                  <a:srgbClr val="384653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 – nejmodernější generace</a:t>
            </a:r>
            <a:endParaRPr lang="en-US" sz="1550" dirty="0"/>
          </a:p>
        </p:txBody>
      </p:sp>
      <p:sp>
        <p:nvSpPr>
          <p:cNvPr id="13" name="Text 10"/>
          <p:cNvSpPr/>
          <p:nvPr/>
        </p:nvSpPr>
        <p:spPr>
          <a:xfrm>
            <a:off x="1438632" y="5223391"/>
            <a:ext cx="5752505" cy="595313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l">
              <a:lnSpc>
                <a:spcPts val="2300"/>
              </a:lnSpc>
              <a:buNone/>
            </a:pPr>
            <a:r>
              <a:rPr lang="en-US" sz="1550" b="1" dirty="0">
                <a:solidFill>
                  <a:srgbClr val="384653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Kontraindikace:</a:t>
            </a:r>
            <a:r>
              <a:rPr lang="en-US" sz="1550" dirty="0">
                <a:solidFill>
                  <a:srgbClr val="384653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 alergie na KL, renální insuficience, CMP, hypertyreóza, mnohočetný myelom, léčba radioizotopy</a:t>
            </a:r>
            <a:endParaRPr lang="en-US" sz="1550" dirty="0"/>
          </a:p>
        </p:txBody>
      </p:sp>
      <p:sp>
        <p:nvSpPr>
          <p:cNvPr id="14" name="Shape 11"/>
          <p:cNvSpPr/>
          <p:nvPr/>
        </p:nvSpPr>
        <p:spPr>
          <a:xfrm>
            <a:off x="7439144" y="2860715"/>
            <a:ext cx="446484" cy="446484"/>
          </a:xfrm>
          <a:prstGeom prst="roundRect">
            <a:avLst>
              <a:gd name="adj" fmla="val 18670"/>
            </a:avLst>
          </a:prstGeom>
          <a:solidFill>
            <a:srgbClr val="D9EDF2"/>
          </a:solidFill>
          <a:ln w="7620">
            <a:solidFill>
              <a:srgbClr val="BFD3D8"/>
            </a:solidFill>
            <a:prstDash val="solid"/>
          </a:ln>
        </p:spPr>
      </p:sp>
      <p:sp>
        <p:nvSpPr>
          <p:cNvPr id="15" name="Text 12"/>
          <p:cNvSpPr/>
          <p:nvPr/>
        </p:nvSpPr>
        <p:spPr>
          <a:xfrm>
            <a:off x="7513558" y="2897922"/>
            <a:ext cx="297656" cy="372070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ctr">
              <a:lnSpc>
                <a:spcPts val="2300"/>
              </a:lnSpc>
              <a:buNone/>
            </a:pPr>
            <a:r>
              <a:rPr lang="en-US" sz="2300" dirty="0">
                <a:solidFill>
                  <a:srgbClr val="384653"/>
                </a:solidFill>
                <a:latin typeface="Host Grotesk Medium" pitchFamily="34" charset="0"/>
                <a:ea typeface="Host Grotesk Medium" pitchFamily="34" charset="-122"/>
                <a:cs typeface="Host Grotesk Medium" pitchFamily="34" charset="-120"/>
              </a:rPr>
              <a:t>2</a:t>
            </a:r>
            <a:endParaRPr lang="en-US" sz="2300" dirty="0"/>
          </a:p>
        </p:txBody>
      </p:sp>
      <p:sp>
        <p:nvSpPr>
          <p:cNvPr id="16" name="Text 13"/>
          <p:cNvSpPr/>
          <p:nvPr/>
        </p:nvSpPr>
        <p:spPr>
          <a:xfrm>
            <a:off x="8083987" y="2928938"/>
            <a:ext cx="2480905" cy="310158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2400"/>
              </a:lnSpc>
              <a:buNone/>
            </a:pPr>
            <a:r>
              <a:rPr lang="en-US" sz="1950" dirty="0">
                <a:solidFill>
                  <a:srgbClr val="384653"/>
                </a:solidFill>
                <a:latin typeface="Host Grotesk Medium" pitchFamily="34" charset="0"/>
                <a:ea typeface="Host Grotesk Medium" pitchFamily="34" charset="-122"/>
                <a:cs typeface="Host Grotesk Medium" pitchFamily="34" charset="-120"/>
              </a:rPr>
              <a:t>Per os – přes ústa</a:t>
            </a:r>
            <a:endParaRPr lang="en-US" sz="1950" dirty="0"/>
          </a:p>
        </p:txBody>
      </p:sp>
      <p:sp>
        <p:nvSpPr>
          <p:cNvPr id="17" name="Text 14"/>
          <p:cNvSpPr/>
          <p:nvPr/>
        </p:nvSpPr>
        <p:spPr>
          <a:xfrm>
            <a:off x="8083987" y="3358158"/>
            <a:ext cx="5752624" cy="595313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l">
              <a:lnSpc>
                <a:spcPts val="2300"/>
              </a:lnSpc>
              <a:buNone/>
            </a:pPr>
            <a:r>
              <a:rPr lang="en-US" sz="1550" dirty="0">
                <a:solidFill>
                  <a:srgbClr val="384653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Suspenze nerozpustného síranu barnatého (Skiabarium) pro vyšetření horní části GIT</a:t>
            </a:r>
            <a:endParaRPr lang="en-US" sz="1550" dirty="0"/>
          </a:p>
        </p:txBody>
      </p:sp>
      <p:sp>
        <p:nvSpPr>
          <p:cNvPr id="18" name="Shape 15"/>
          <p:cNvSpPr/>
          <p:nvPr/>
        </p:nvSpPr>
        <p:spPr>
          <a:xfrm>
            <a:off x="793790" y="6215539"/>
            <a:ext cx="446484" cy="446484"/>
          </a:xfrm>
          <a:prstGeom prst="roundRect">
            <a:avLst>
              <a:gd name="adj" fmla="val 18670"/>
            </a:avLst>
          </a:prstGeom>
          <a:solidFill>
            <a:srgbClr val="D9EDF2"/>
          </a:solidFill>
          <a:ln w="7620">
            <a:solidFill>
              <a:srgbClr val="BFD3D8"/>
            </a:solidFill>
            <a:prstDash val="solid"/>
          </a:ln>
        </p:spPr>
      </p:sp>
      <p:sp>
        <p:nvSpPr>
          <p:cNvPr id="19" name="Text 16"/>
          <p:cNvSpPr/>
          <p:nvPr/>
        </p:nvSpPr>
        <p:spPr>
          <a:xfrm>
            <a:off x="868204" y="6252746"/>
            <a:ext cx="297656" cy="372070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ctr">
              <a:lnSpc>
                <a:spcPts val="2300"/>
              </a:lnSpc>
              <a:buNone/>
            </a:pPr>
            <a:r>
              <a:rPr lang="en-US" sz="2300" dirty="0">
                <a:solidFill>
                  <a:srgbClr val="384653"/>
                </a:solidFill>
                <a:latin typeface="Host Grotesk Medium" pitchFamily="34" charset="0"/>
                <a:ea typeface="Host Grotesk Medium" pitchFamily="34" charset="-122"/>
                <a:cs typeface="Host Grotesk Medium" pitchFamily="34" charset="-120"/>
              </a:rPr>
              <a:t>3</a:t>
            </a:r>
            <a:endParaRPr lang="en-US" sz="2300" dirty="0"/>
          </a:p>
        </p:txBody>
      </p:sp>
      <p:sp>
        <p:nvSpPr>
          <p:cNvPr id="20" name="Text 17"/>
          <p:cNvSpPr/>
          <p:nvPr/>
        </p:nvSpPr>
        <p:spPr>
          <a:xfrm>
            <a:off x="1438632" y="6283762"/>
            <a:ext cx="2925008" cy="310158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2400"/>
              </a:lnSpc>
              <a:buNone/>
            </a:pPr>
            <a:r>
              <a:rPr lang="en-US" sz="1950" dirty="0">
                <a:solidFill>
                  <a:srgbClr val="384653"/>
                </a:solidFill>
                <a:latin typeface="Host Grotesk Medium" pitchFamily="34" charset="0"/>
                <a:ea typeface="Host Grotesk Medium" pitchFamily="34" charset="-122"/>
                <a:cs typeface="Host Grotesk Medium" pitchFamily="34" charset="-120"/>
              </a:rPr>
              <a:t>Per rectum – konečníkem</a:t>
            </a:r>
            <a:endParaRPr lang="en-US" sz="1950" dirty="0"/>
          </a:p>
        </p:txBody>
      </p:sp>
      <p:sp>
        <p:nvSpPr>
          <p:cNvPr id="21" name="Text 18"/>
          <p:cNvSpPr/>
          <p:nvPr/>
        </p:nvSpPr>
        <p:spPr>
          <a:xfrm>
            <a:off x="1438632" y="6712982"/>
            <a:ext cx="5752505" cy="595313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l">
              <a:lnSpc>
                <a:spcPts val="2300"/>
              </a:lnSpc>
              <a:buNone/>
            </a:pPr>
            <a:r>
              <a:rPr lang="en-US" sz="1550" dirty="0">
                <a:solidFill>
                  <a:srgbClr val="384653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Zavedení kontrastní látky nálevem rektální rourkou (irrigografie) – Rectobarium pro vyšetření tlustého střeva</a:t>
            </a:r>
            <a:endParaRPr lang="en-US" sz="1550" dirty="0"/>
          </a:p>
        </p:txBody>
      </p:sp>
      <p:sp>
        <p:nvSpPr>
          <p:cNvPr id="22" name="Shape 19"/>
          <p:cNvSpPr/>
          <p:nvPr/>
        </p:nvSpPr>
        <p:spPr>
          <a:xfrm>
            <a:off x="7439144" y="6215539"/>
            <a:ext cx="446484" cy="446484"/>
          </a:xfrm>
          <a:prstGeom prst="roundRect">
            <a:avLst>
              <a:gd name="adj" fmla="val 18670"/>
            </a:avLst>
          </a:prstGeom>
          <a:solidFill>
            <a:srgbClr val="D9EDF2"/>
          </a:solidFill>
          <a:ln w="7620">
            <a:solidFill>
              <a:srgbClr val="BFD3D8"/>
            </a:solidFill>
            <a:prstDash val="solid"/>
          </a:ln>
        </p:spPr>
      </p:sp>
      <p:sp>
        <p:nvSpPr>
          <p:cNvPr id="23" name="Text 20"/>
          <p:cNvSpPr/>
          <p:nvPr/>
        </p:nvSpPr>
        <p:spPr>
          <a:xfrm>
            <a:off x="7513558" y="6252746"/>
            <a:ext cx="297656" cy="372070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ctr">
              <a:lnSpc>
                <a:spcPts val="2300"/>
              </a:lnSpc>
              <a:buNone/>
            </a:pPr>
            <a:r>
              <a:rPr lang="en-US" sz="2300" dirty="0">
                <a:solidFill>
                  <a:srgbClr val="384653"/>
                </a:solidFill>
                <a:latin typeface="Host Grotesk Medium" pitchFamily="34" charset="0"/>
                <a:ea typeface="Host Grotesk Medium" pitchFamily="34" charset="-122"/>
                <a:cs typeface="Host Grotesk Medium" pitchFamily="34" charset="-120"/>
              </a:rPr>
              <a:t>4</a:t>
            </a:r>
            <a:endParaRPr lang="en-US" sz="2300" dirty="0"/>
          </a:p>
        </p:txBody>
      </p:sp>
      <p:sp>
        <p:nvSpPr>
          <p:cNvPr id="24" name="Text 21"/>
          <p:cNvSpPr/>
          <p:nvPr/>
        </p:nvSpPr>
        <p:spPr>
          <a:xfrm>
            <a:off x="8083987" y="6283762"/>
            <a:ext cx="2480905" cy="310158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2400"/>
              </a:lnSpc>
              <a:buNone/>
            </a:pPr>
            <a:r>
              <a:rPr lang="en-US" sz="1950" dirty="0">
                <a:solidFill>
                  <a:srgbClr val="384653"/>
                </a:solidFill>
                <a:latin typeface="Host Grotesk Medium" pitchFamily="34" charset="0"/>
                <a:ea typeface="Host Grotesk Medium" pitchFamily="34" charset="-122"/>
                <a:cs typeface="Host Grotesk Medium" pitchFamily="34" charset="-120"/>
              </a:rPr>
              <a:t>Jinými cestami</a:t>
            </a:r>
            <a:endParaRPr lang="en-US" sz="1950" dirty="0"/>
          </a:p>
        </p:txBody>
      </p:sp>
      <p:sp>
        <p:nvSpPr>
          <p:cNvPr id="25" name="Text 22"/>
          <p:cNvSpPr/>
          <p:nvPr/>
        </p:nvSpPr>
        <p:spPr>
          <a:xfrm>
            <a:off x="8083987" y="6712982"/>
            <a:ext cx="5752624" cy="595313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l">
              <a:lnSpc>
                <a:spcPts val="2300"/>
              </a:lnSpc>
              <a:buNone/>
            </a:pPr>
            <a:r>
              <a:rPr lang="en-US" sz="1550" dirty="0">
                <a:solidFill>
                  <a:srgbClr val="384653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Tělními otvory (cystografie, hysterosalpingografie) nebo přímo do vyšetřovaného orgánu (jodové kontrastní látky)</a:t>
            </a:r>
            <a:endParaRPr lang="en-US" sz="1550" dirty="0"/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671632" y="461724"/>
            <a:ext cx="5703570" cy="419814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3300"/>
              </a:lnSpc>
              <a:buNone/>
            </a:pPr>
            <a:r>
              <a:rPr lang="en-US" sz="2600" dirty="0">
                <a:solidFill>
                  <a:srgbClr val="2E3C4E"/>
                </a:solidFill>
                <a:latin typeface="Host Grotesk Medium" pitchFamily="34" charset="0"/>
                <a:ea typeface="Host Grotesk Medium" pitchFamily="34" charset="-122"/>
                <a:cs typeface="Host Grotesk Medium" pitchFamily="34" charset="-120"/>
              </a:rPr>
              <a:t>Péče o pacienta při podání jodové KL</a:t>
            </a:r>
            <a:endParaRPr lang="en-US" sz="2600" dirty="0"/>
          </a:p>
        </p:txBody>
      </p:sp>
      <p:sp>
        <p:nvSpPr>
          <p:cNvPr id="3" name="Text 1"/>
          <p:cNvSpPr/>
          <p:nvPr/>
        </p:nvSpPr>
        <p:spPr>
          <a:xfrm>
            <a:off x="671632" y="1301234"/>
            <a:ext cx="2099072" cy="262295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2050"/>
              </a:lnSpc>
              <a:buNone/>
            </a:pPr>
            <a:r>
              <a:rPr lang="en-US" sz="1650" dirty="0">
                <a:solidFill>
                  <a:srgbClr val="2E3C4E"/>
                </a:solidFill>
                <a:latin typeface="Host Grotesk Medium" pitchFamily="34" charset="0"/>
                <a:ea typeface="Host Grotesk Medium" pitchFamily="34" charset="-122"/>
                <a:cs typeface="Host Grotesk Medium" pitchFamily="34" charset="-120"/>
              </a:rPr>
              <a:t>Před vyšetřením</a:t>
            </a:r>
            <a:endParaRPr lang="en-US" sz="1650" dirty="0"/>
          </a:p>
        </p:txBody>
      </p:sp>
      <p:sp>
        <p:nvSpPr>
          <p:cNvPr id="4" name="Text 2"/>
          <p:cNvSpPr/>
          <p:nvPr/>
        </p:nvSpPr>
        <p:spPr>
          <a:xfrm>
            <a:off x="671632" y="1731407"/>
            <a:ext cx="6438781" cy="251817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342900" indent="-342900" algn="l">
              <a:lnSpc>
                <a:spcPts val="1950"/>
              </a:lnSpc>
              <a:buSzPct val="100000"/>
              <a:buChar char="•"/>
            </a:pPr>
            <a:r>
              <a:rPr lang="en-US" sz="1300" b="1" dirty="0">
                <a:solidFill>
                  <a:srgbClr val="384653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Dostatečná hydratace</a:t>
            </a:r>
            <a:r>
              <a:rPr lang="en-US" sz="1300" dirty="0">
                <a:solidFill>
                  <a:srgbClr val="384653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 – důkladné poučení pacienta</a:t>
            </a:r>
            <a:endParaRPr lang="en-US" sz="1300" dirty="0"/>
          </a:p>
        </p:txBody>
      </p:sp>
      <p:sp>
        <p:nvSpPr>
          <p:cNvPr id="5" name="Text 3"/>
          <p:cNvSpPr/>
          <p:nvPr/>
        </p:nvSpPr>
        <p:spPr>
          <a:xfrm>
            <a:off x="671632" y="2041922"/>
            <a:ext cx="6438781" cy="251817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342900" indent="-342900" algn="l">
              <a:lnSpc>
                <a:spcPts val="1950"/>
              </a:lnSpc>
              <a:buSzPct val="100000"/>
              <a:buChar char="•"/>
            </a:pPr>
            <a:r>
              <a:rPr lang="en-US" sz="1300" b="1" dirty="0">
                <a:solidFill>
                  <a:srgbClr val="384653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Lačnění:</a:t>
            </a:r>
            <a:r>
              <a:rPr lang="en-US" sz="1300" dirty="0">
                <a:solidFill>
                  <a:srgbClr val="384653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 4 hodiny před vyšetřením nejíst, pít pouze neperlivou vodu</a:t>
            </a:r>
            <a:endParaRPr lang="en-US" sz="1300" dirty="0"/>
          </a:p>
        </p:txBody>
      </p:sp>
      <p:sp>
        <p:nvSpPr>
          <p:cNvPr id="6" name="Text 4"/>
          <p:cNvSpPr/>
          <p:nvPr/>
        </p:nvSpPr>
        <p:spPr>
          <a:xfrm>
            <a:off x="671632" y="2352437"/>
            <a:ext cx="6438781" cy="503634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342900" indent="-342900" algn="l">
              <a:lnSpc>
                <a:spcPts val="1950"/>
              </a:lnSpc>
              <a:buSzPct val="100000"/>
              <a:buChar char="•"/>
            </a:pPr>
            <a:r>
              <a:rPr lang="en-US" sz="1300" b="1" dirty="0">
                <a:solidFill>
                  <a:srgbClr val="384653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U nealergiků:</a:t>
            </a:r>
            <a:r>
              <a:rPr lang="en-US" sz="1300" dirty="0">
                <a:solidFill>
                  <a:srgbClr val="384653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 1 hodinu před vyšetřením podat antihistaminikum (1–2 tbl. Dithiaden)</a:t>
            </a:r>
            <a:endParaRPr lang="en-US" sz="1300" dirty="0"/>
          </a:p>
        </p:txBody>
      </p:sp>
      <p:sp>
        <p:nvSpPr>
          <p:cNvPr id="7" name="Text 5"/>
          <p:cNvSpPr/>
          <p:nvPr/>
        </p:nvSpPr>
        <p:spPr>
          <a:xfrm>
            <a:off x="671632" y="2914769"/>
            <a:ext cx="6438781" cy="503634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342900" indent="-342900" algn="l">
              <a:lnSpc>
                <a:spcPts val="1950"/>
              </a:lnSpc>
              <a:buSzPct val="100000"/>
              <a:buChar char="•"/>
            </a:pPr>
            <a:r>
              <a:rPr lang="en-US" sz="1300" b="1" dirty="0">
                <a:solidFill>
                  <a:srgbClr val="384653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U alergików:</a:t>
            </a:r>
            <a:r>
              <a:rPr lang="en-US" sz="1300" dirty="0">
                <a:solidFill>
                  <a:srgbClr val="384653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 speciální příprava kortikoidy (Prednison) v režimu 13, 7 a 1 hodinu před vyšetřením</a:t>
            </a:r>
            <a:endParaRPr lang="en-US" sz="1300" dirty="0"/>
          </a:p>
        </p:txBody>
      </p:sp>
      <p:sp>
        <p:nvSpPr>
          <p:cNvPr id="8" name="Shape 6"/>
          <p:cNvSpPr/>
          <p:nvPr/>
        </p:nvSpPr>
        <p:spPr>
          <a:xfrm>
            <a:off x="671632" y="3607237"/>
            <a:ext cx="6438781" cy="948452"/>
          </a:xfrm>
          <a:prstGeom prst="roundRect">
            <a:avLst>
              <a:gd name="adj" fmla="val 7437"/>
            </a:avLst>
          </a:prstGeom>
          <a:solidFill>
            <a:srgbClr val="C6E4EB"/>
          </a:solidFill>
          <a:ln/>
        </p:spPr>
      </p:sp>
      <p:pic>
        <p:nvPicPr>
          <p:cNvPr id="9" name="Image 0" descr="preencoded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39510" y="3852982"/>
            <a:ext cx="209907" cy="167878"/>
          </a:xfrm>
          <a:prstGeom prst="rect">
            <a:avLst/>
          </a:prstGeom>
        </p:spPr>
      </p:pic>
      <p:sp>
        <p:nvSpPr>
          <p:cNvPr id="10" name="Text 7"/>
          <p:cNvSpPr/>
          <p:nvPr/>
        </p:nvSpPr>
        <p:spPr>
          <a:xfrm>
            <a:off x="1217295" y="3817025"/>
            <a:ext cx="5725239" cy="503634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l">
              <a:lnSpc>
                <a:spcPts val="1950"/>
              </a:lnSpc>
              <a:buNone/>
            </a:pPr>
            <a:r>
              <a:rPr lang="en-US" sz="1300" dirty="0">
                <a:solidFill>
                  <a:srgbClr val="000000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Pacienti s astmatem, polyvalentní alergií nebo předchozí alergií na KL vyžadují přítomnost lékaře ARO při vyšetření!</a:t>
            </a:r>
            <a:endParaRPr lang="en-US" sz="1300" dirty="0"/>
          </a:p>
        </p:txBody>
      </p:sp>
      <p:sp>
        <p:nvSpPr>
          <p:cNvPr id="11" name="Text 8"/>
          <p:cNvSpPr/>
          <p:nvPr/>
        </p:nvSpPr>
        <p:spPr>
          <a:xfrm>
            <a:off x="7527608" y="1301234"/>
            <a:ext cx="2099072" cy="262295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2050"/>
              </a:lnSpc>
              <a:buNone/>
            </a:pPr>
            <a:r>
              <a:rPr lang="en-US" sz="1650" dirty="0">
                <a:solidFill>
                  <a:srgbClr val="2E3C4E"/>
                </a:solidFill>
                <a:latin typeface="Host Grotesk Medium" pitchFamily="34" charset="0"/>
                <a:ea typeface="Host Grotesk Medium" pitchFamily="34" charset="-122"/>
                <a:cs typeface="Host Grotesk Medium" pitchFamily="34" charset="-120"/>
              </a:rPr>
              <a:t>Po vyšetření</a:t>
            </a:r>
            <a:endParaRPr lang="en-US" sz="1650" dirty="0"/>
          </a:p>
        </p:txBody>
      </p:sp>
      <p:sp>
        <p:nvSpPr>
          <p:cNvPr id="12" name="Text 9"/>
          <p:cNvSpPr/>
          <p:nvPr/>
        </p:nvSpPr>
        <p:spPr>
          <a:xfrm>
            <a:off x="7527608" y="1731407"/>
            <a:ext cx="6438781" cy="503634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342900" indent="-342900" algn="l">
              <a:lnSpc>
                <a:spcPts val="1950"/>
              </a:lnSpc>
              <a:buSzPct val="100000"/>
              <a:buChar char="•"/>
            </a:pPr>
            <a:r>
              <a:rPr lang="en-US" sz="1300" b="1" dirty="0">
                <a:solidFill>
                  <a:srgbClr val="384653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24 hodin dobrá hydratace</a:t>
            </a:r>
            <a:r>
              <a:rPr lang="en-US" sz="1300" dirty="0">
                <a:solidFill>
                  <a:srgbClr val="384653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 – poučit pacienta, aby hodně pil neperlivou vodu (ne minerálky)</a:t>
            </a:r>
            <a:endParaRPr lang="en-US" sz="1300" dirty="0"/>
          </a:p>
        </p:txBody>
      </p:sp>
      <p:sp>
        <p:nvSpPr>
          <p:cNvPr id="13" name="Text 10"/>
          <p:cNvSpPr/>
          <p:nvPr/>
        </p:nvSpPr>
        <p:spPr>
          <a:xfrm>
            <a:off x="7527608" y="2293739"/>
            <a:ext cx="6438781" cy="503634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342900" indent="-342900" algn="l">
              <a:lnSpc>
                <a:spcPts val="1950"/>
              </a:lnSpc>
              <a:buSzPct val="100000"/>
              <a:buChar char="•"/>
            </a:pPr>
            <a:r>
              <a:rPr lang="en-US" sz="1300" b="1" dirty="0">
                <a:solidFill>
                  <a:srgbClr val="384653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Sledování min. 30 minut</a:t>
            </a:r>
            <a:r>
              <a:rPr lang="en-US" sz="1300" dirty="0">
                <a:solidFill>
                  <a:srgbClr val="384653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 po vyšetření – buď na oddělení nebo v čekárně RTG – možnost včasného zásahu při alergické reakci</a:t>
            </a:r>
            <a:endParaRPr lang="en-US" sz="1300" dirty="0"/>
          </a:p>
        </p:txBody>
      </p:sp>
      <p:sp>
        <p:nvSpPr>
          <p:cNvPr id="14" name="Text 11"/>
          <p:cNvSpPr/>
          <p:nvPr/>
        </p:nvSpPr>
        <p:spPr>
          <a:xfrm>
            <a:off x="7527608" y="2856071"/>
            <a:ext cx="6438781" cy="251817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342900" indent="-342900" algn="l">
              <a:lnSpc>
                <a:spcPts val="1950"/>
              </a:lnSpc>
              <a:buSzPct val="100000"/>
              <a:buChar char="•"/>
            </a:pPr>
            <a:r>
              <a:rPr lang="en-US" sz="1300" dirty="0">
                <a:solidFill>
                  <a:srgbClr val="384653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Monitorování vitálních funkcí, stavu vědomí, kožních projevů</a:t>
            </a:r>
            <a:endParaRPr lang="en-US" sz="1300" dirty="0"/>
          </a:p>
        </p:txBody>
      </p:sp>
      <p:pic>
        <p:nvPicPr>
          <p:cNvPr id="15" name="Image 1" descr="preencoded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527608" y="3296722"/>
            <a:ext cx="6438781" cy="4734878"/>
          </a:xfrm>
          <a:prstGeom prst="rect">
            <a:avLst/>
          </a:prstGeom>
        </p:spPr>
      </p:pic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3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0" descr="preencoded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14630400" cy="2604849"/>
          </a:xfrm>
          <a:prstGeom prst="rect">
            <a:avLst/>
          </a:prstGeom>
        </p:spPr>
      </p:pic>
      <p:sp>
        <p:nvSpPr>
          <p:cNvPr id="3" name="Text 0"/>
          <p:cNvSpPr/>
          <p:nvPr/>
        </p:nvSpPr>
        <p:spPr>
          <a:xfrm>
            <a:off x="793790" y="3257550"/>
            <a:ext cx="5501759" cy="496133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3900"/>
              </a:lnSpc>
              <a:buNone/>
            </a:pPr>
            <a:r>
              <a:rPr lang="en-US" sz="3100" dirty="0">
                <a:solidFill>
                  <a:srgbClr val="2E3C4E"/>
                </a:solidFill>
                <a:latin typeface="Host Grotesk Medium" pitchFamily="34" charset="0"/>
                <a:ea typeface="Host Grotesk Medium" pitchFamily="34" charset="-122"/>
                <a:cs typeface="Host Grotesk Medium" pitchFamily="34" charset="-120"/>
              </a:rPr>
              <a:t>Nežádoucí účinky jodových KL</a:t>
            </a:r>
            <a:endParaRPr lang="en-US" sz="3100" dirty="0"/>
          </a:p>
        </p:txBody>
      </p:sp>
      <p:sp>
        <p:nvSpPr>
          <p:cNvPr id="4" name="Shape 1"/>
          <p:cNvSpPr/>
          <p:nvPr/>
        </p:nvSpPr>
        <p:spPr>
          <a:xfrm>
            <a:off x="793790" y="4051340"/>
            <a:ext cx="6422231" cy="3401616"/>
          </a:xfrm>
          <a:prstGeom prst="roundRect">
            <a:avLst>
              <a:gd name="adj" fmla="val 2451"/>
            </a:avLst>
          </a:prstGeom>
          <a:solidFill>
            <a:srgbClr val="FAF9F5"/>
          </a:solidFill>
          <a:ln w="22860">
            <a:solidFill>
              <a:srgbClr val="BFD3D8"/>
            </a:solidFill>
            <a:prstDash val="solid"/>
          </a:ln>
        </p:spPr>
      </p:sp>
      <p:sp>
        <p:nvSpPr>
          <p:cNvPr id="5" name="Text 2"/>
          <p:cNvSpPr/>
          <p:nvPr/>
        </p:nvSpPr>
        <p:spPr>
          <a:xfrm>
            <a:off x="1015008" y="4272558"/>
            <a:ext cx="2480905" cy="310158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2400"/>
              </a:lnSpc>
              <a:buNone/>
            </a:pPr>
            <a:r>
              <a:rPr lang="en-US" sz="1950" dirty="0">
                <a:solidFill>
                  <a:srgbClr val="384653"/>
                </a:solidFill>
                <a:latin typeface="Host Grotesk Medium" pitchFamily="34" charset="0"/>
                <a:ea typeface="Host Grotesk Medium" pitchFamily="34" charset="-122"/>
                <a:cs typeface="Host Grotesk Medium" pitchFamily="34" charset="-120"/>
              </a:rPr>
              <a:t>Alergické reakce</a:t>
            </a:r>
            <a:endParaRPr lang="en-US" sz="1950" dirty="0"/>
          </a:p>
        </p:txBody>
      </p:sp>
      <p:sp>
        <p:nvSpPr>
          <p:cNvPr id="6" name="Text 3"/>
          <p:cNvSpPr/>
          <p:nvPr/>
        </p:nvSpPr>
        <p:spPr>
          <a:xfrm>
            <a:off x="1015008" y="4701778"/>
            <a:ext cx="5979795" cy="892969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l">
              <a:lnSpc>
                <a:spcPts val="2300"/>
              </a:lnSpc>
              <a:buNone/>
            </a:pPr>
            <a:r>
              <a:rPr lang="en-US" sz="1550" dirty="0">
                <a:solidFill>
                  <a:srgbClr val="384653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Od mírných projevů (kopřivka, svědění, zarudnutí) přes středně těžké (dušnost, bronchospasmus, angioedém) až po život ohrožující </a:t>
            </a:r>
            <a:r>
              <a:rPr lang="en-US" sz="1550" b="1" dirty="0">
                <a:solidFill>
                  <a:srgbClr val="384653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anafylaktický šok</a:t>
            </a:r>
            <a:r>
              <a:rPr lang="en-US" sz="1550" dirty="0">
                <a:solidFill>
                  <a:srgbClr val="384653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 s kardiovaskulárním kolapsem</a:t>
            </a:r>
            <a:endParaRPr lang="en-US" sz="1550" dirty="0"/>
          </a:p>
        </p:txBody>
      </p:sp>
      <p:sp>
        <p:nvSpPr>
          <p:cNvPr id="7" name="Text 4"/>
          <p:cNvSpPr/>
          <p:nvPr/>
        </p:nvSpPr>
        <p:spPr>
          <a:xfrm>
            <a:off x="1015008" y="5713809"/>
            <a:ext cx="5979795" cy="595313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l">
              <a:lnSpc>
                <a:spcPts val="2300"/>
              </a:lnSpc>
              <a:buNone/>
            </a:pPr>
            <a:r>
              <a:rPr lang="en-US" sz="1550" i="1" dirty="0">
                <a:solidFill>
                  <a:srgbClr val="384653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Vyžaduje okamžitou lékařskou intervenci – adrenalín, kortikosteroidy, antihistaminika, tekutiny</a:t>
            </a:r>
            <a:endParaRPr lang="en-US" sz="1550" dirty="0"/>
          </a:p>
        </p:txBody>
      </p:sp>
      <p:sp>
        <p:nvSpPr>
          <p:cNvPr id="8" name="Shape 5"/>
          <p:cNvSpPr/>
          <p:nvPr/>
        </p:nvSpPr>
        <p:spPr>
          <a:xfrm>
            <a:off x="7414379" y="4051340"/>
            <a:ext cx="6422231" cy="3401616"/>
          </a:xfrm>
          <a:prstGeom prst="roundRect">
            <a:avLst>
              <a:gd name="adj" fmla="val 2451"/>
            </a:avLst>
          </a:prstGeom>
          <a:solidFill>
            <a:srgbClr val="FAF9F5"/>
          </a:solidFill>
          <a:ln w="22860">
            <a:solidFill>
              <a:srgbClr val="BFD3D8"/>
            </a:solidFill>
            <a:prstDash val="solid"/>
          </a:ln>
        </p:spPr>
      </p:sp>
      <p:sp>
        <p:nvSpPr>
          <p:cNvPr id="9" name="Text 6"/>
          <p:cNvSpPr/>
          <p:nvPr/>
        </p:nvSpPr>
        <p:spPr>
          <a:xfrm>
            <a:off x="7635597" y="4272558"/>
            <a:ext cx="2480905" cy="310158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2400"/>
              </a:lnSpc>
              <a:buNone/>
            </a:pPr>
            <a:r>
              <a:rPr lang="en-US" sz="1950" dirty="0">
                <a:solidFill>
                  <a:srgbClr val="384653"/>
                </a:solidFill>
                <a:latin typeface="Host Grotesk Medium" pitchFamily="34" charset="0"/>
                <a:ea typeface="Host Grotesk Medium" pitchFamily="34" charset="-122"/>
                <a:cs typeface="Host Grotesk Medium" pitchFamily="34" charset="-120"/>
              </a:rPr>
              <a:t>Kontrastní nefropatie</a:t>
            </a:r>
            <a:endParaRPr lang="en-US" sz="1950" dirty="0"/>
          </a:p>
        </p:txBody>
      </p:sp>
      <p:sp>
        <p:nvSpPr>
          <p:cNvPr id="10" name="Text 7"/>
          <p:cNvSpPr/>
          <p:nvPr/>
        </p:nvSpPr>
        <p:spPr>
          <a:xfrm>
            <a:off x="7635597" y="4701778"/>
            <a:ext cx="5979795" cy="595313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l">
              <a:lnSpc>
                <a:spcPts val="2300"/>
              </a:lnSpc>
              <a:buNone/>
            </a:pPr>
            <a:r>
              <a:rPr lang="en-US" sz="1550" b="1" dirty="0">
                <a:solidFill>
                  <a:srgbClr val="384653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Poškození ledvin</a:t>
            </a:r>
            <a:r>
              <a:rPr lang="en-US" sz="1550" dirty="0">
                <a:solidFill>
                  <a:srgbClr val="384653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 – většina kontrastních látek se vylučuje ledvinami, proto hrozí jejich akutní poškození, zejména u pacientů s:</a:t>
            </a:r>
            <a:endParaRPr lang="en-US" sz="1550" dirty="0"/>
          </a:p>
        </p:txBody>
      </p:sp>
      <p:sp>
        <p:nvSpPr>
          <p:cNvPr id="11" name="Text 8"/>
          <p:cNvSpPr/>
          <p:nvPr/>
        </p:nvSpPr>
        <p:spPr>
          <a:xfrm>
            <a:off x="7635597" y="5416153"/>
            <a:ext cx="5979795" cy="297656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342900" indent="-342900" algn="l">
              <a:lnSpc>
                <a:spcPts val="2300"/>
              </a:lnSpc>
              <a:buSzPct val="100000"/>
              <a:buChar char="•"/>
            </a:pPr>
            <a:r>
              <a:rPr lang="en-US" sz="1550" dirty="0">
                <a:solidFill>
                  <a:srgbClr val="384653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Předchozím onemocněním ledvin</a:t>
            </a:r>
            <a:endParaRPr lang="en-US" sz="1550" dirty="0"/>
          </a:p>
        </p:txBody>
      </p:sp>
      <p:sp>
        <p:nvSpPr>
          <p:cNvPr id="12" name="Text 9"/>
          <p:cNvSpPr/>
          <p:nvPr/>
        </p:nvSpPr>
        <p:spPr>
          <a:xfrm>
            <a:off x="7635597" y="5783223"/>
            <a:ext cx="5979795" cy="297656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342900" indent="-342900" algn="l">
              <a:lnSpc>
                <a:spcPts val="2300"/>
              </a:lnSpc>
              <a:buSzPct val="100000"/>
              <a:buChar char="•"/>
            </a:pPr>
            <a:r>
              <a:rPr lang="en-US" sz="1550" dirty="0">
                <a:solidFill>
                  <a:srgbClr val="384653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Diabetem</a:t>
            </a:r>
            <a:endParaRPr lang="en-US" sz="1550" dirty="0"/>
          </a:p>
        </p:txBody>
      </p:sp>
      <p:sp>
        <p:nvSpPr>
          <p:cNvPr id="13" name="Text 10"/>
          <p:cNvSpPr/>
          <p:nvPr/>
        </p:nvSpPr>
        <p:spPr>
          <a:xfrm>
            <a:off x="7635597" y="6150293"/>
            <a:ext cx="5979795" cy="297656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342900" indent="-342900" algn="l">
              <a:lnSpc>
                <a:spcPts val="2300"/>
              </a:lnSpc>
              <a:buSzPct val="100000"/>
              <a:buChar char="•"/>
            </a:pPr>
            <a:r>
              <a:rPr lang="en-US" sz="1550" dirty="0">
                <a:solidFill>
                  <a:srgbClr val="384653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Dehydratací</a:t>
            </a:r>
            <a:endParaRPr lang="en-US" sz="1550" dirty="0"/>
          </a:p>
        </p:txBody>
      </p:sp>
      <p:sp>
        <p:nvSpPr>
          <p:cNvPr id="14" name="Text 11"/>
          <p:cNvSpPr/>
          <p:nvPr/>
        </p:nvSpPr>
        <p:spPr>
          <a:xfrm>
            <a:off x="7635597" y="6517362"/>
            <a:ext cx="5979795" cy="297656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342900" indent="-342900" algn="l">
              <a:lnSpc>
                <a:spcPts val="2300"/>
              </a:lnSpc>
              <a:buSzPct val="100000"/>
              <a:buChar char="•"/>
            </a:pPr>
            <a:r>
              <a:rPr lang="en-US" sz="1550" dirty="0">
                <a:solidFill>
                  <a:srgbClr val="384653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Vyšším věkem</a:t>
            </a:r>
            <a:endParaRPr lang="en-US" sz="1550" dirty="0"/>
          </a:p>
        </p:txBody>
      </p:sp>
      <p:sp>
        <p:nvSpPr>
          <p:cNvPr id="15" name="Text 12"/>
          <p:cNvSpPr/>
          <p:nvPr/>
        </p:nvSpPr>
        <p:spPr>
          <a:xfrm>
            <a:off x="7635597" y="6934081"/>
            <a:ext cx="5979795" cy="297656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2300"/>
              </a:lnSpc>
              <a:buNone/>
            </a:pPr>
            <a:r>
              <a:rPr lang="en-US" sz="1550" dirty="0">
                <a:solidFill>
                  <a:srgbClr val="384653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Prevence: dostatečná hydratace před i po vyšetření!</a:t>
            </a:r>
            <a:endParaRPr lang="en-US" sz="1550" dirty="0"/>
          </a:p>
        </p:txBody>
      </p:sp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4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793790" y="2170033"/>
            <a:ext cx="4515564" cy="496133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3900"/>
              </a:lnSpc>
              <a:buNone/>
            </a:pPr>
            <a:r>
              <a:rPr lang="en-US" sz="3100" dirty="0">
                <a:solidFill>
                  <a:srgbClr val="2E3C4E"/>
                </a:solidFill>
                <a:latin typeface="Host Grotesk Medium" pitchFamily="34" charset="0"/>
                <a:ea typeface="Host Grotesk Medium" pitchFamily="34" charset="-122"/>
                <a:cs typeface="Host Grotesk Medium" pitchFamily="34" charset="-120"/>
              </a:rPr>
              <a:t>Metody RTG zobrazování</a:t>
            </a:r>
            <a:endParaRPr lang="en-US" sz="3100" dirty="0"/>
          </a:p>
        </p:txBody>
      </p:sp>
      <p:sp>
        <p:nvSpPr>
          <p:cNvPr id="3" name="Text 1"/>
          <p:cNvSpPr/>
          <p:nvPr/>
        </p:nvSpPr>
        <p:spPr>
          <a:xfrm>
            <a:off x="793790" y="3311009"/>
            <a:ext cx="2702362" cy="310158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2400"/>
              </a:lnSpc>
              <a:buNone/>
            </a:pPr>
            <a:r>
              <a:rPr lang="en-US" sz="1950" dirty="0">
                <a:solidFill>
                  <a:srgbClr val="384653"/>
                </a:solidFill>
                <a:latin typeface="Host Grotesk Medium" pitchFamily="34" charset="0"/>
                <a:ea typeface="Host Grotesk Medium" pitchFamily="34" charset="-122"/>
                <a:cs typeface="Host Grotesk Medium" pitchFamily="34" charset="-120"/>
              </a:rPr>
              <a:t>Skiagrafie – snímkování</a:t>
            </a:r>
            <a:endParaRPr lang="en-US" sz="1950" dirty="0"/>
          </a:p>
        </p:txBody>
      </p:sp>
      <p:sp>
        <p:nvSpPr>
          <p:cNvPr id="4" name="Text 2"/>
          <p:cNvSpPr/>
          <p:nvPr/>
        </p:nvSpPr>
        <p:spPr>
          <a:xfrm>
            <a:off x="793790" y="3740229"/>
            <a:ext cx="4182189" cy="1190625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l">
              <a:lnSpc>
                <a:spcPts val="2300"/>
              </a:lnSpc>
              <a:buNone/>
            </a:pPr>
            <a:r>
              <a:rPr lang="en-US" sz="1550" dirty="0">
                <a:solidFill>
                  <a:srgbClr val="384653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Nejjednodušší RTG vyšetření. </a:t>
            </a:r>
            <a:r>
              <a:rPr lang="en-US" sz="1550" b="1" dirty="0">
                <a:solidFill>
                  <a:srgbClr val="384653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Nativní snímek</a:t>
            </a:r>
            <a:r>
              <a:rPr lang="en-US" sz="1550" dirty="0">
                <a:solidFill>
                  <a:srgbClr val="384653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 tam, kde je dostatečný rozdíl absorpce (kosti, plíce). </a:t>
            </a:r>
            <a:r>
              <a:rPr lang="en-US" sz="1550" b="1" dirty="0">
                <a:solidFill>
                  <a:srgbClr val="384653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Snímek s kontrastní látkou</a:t>
            </a:r>
            <a:r>
              <a:rPr lang="en-US" sz="1550" dirty="0">
                <a:solidFill>
                  <a:srgbClr val="384653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 pro zobrazení struktur s malým kontrastem.</a:t>
            </a:r>
            <a:endParaRPr lang="en-US" sz="1550" dirty="0"/>
          </a:p>
        </p:txBody>
      </p:sp>
      <p:sp>
        <p:nvSpPr>
          <p:cNvPr id="5" name="Text 3"/>
          <p:cNvSpPr/>
          <p:nvPr/>
        </p:nvSpPr>
        <p:spPr>
          <a:xfrm>
            <a:off x="5223986" y="3311009"/>
            <a:ext cx="3002161" cy="310158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2400"/>
              </a:lnSpc>
              <a:buNone/>
            </a:pPr>
            <a:r>
              <a:rPr lang="en-US" sz="1950" dirty="0">
                <a:solidFill>
                  <a:srgbClr val="384653"/>
                </a:solidFill>
                <a:latin typeface="Host Grotesk Medium" pitchFamily="34" charset="0"/>
                <a:ea typeface="Host Grotesk Medium" pitchFamily="34" charset="-122"/>
                <a:cs typeface="Host Grotesk Medium" pitchFamily="34" charset="-120"/>
              </a:rPr>
              <a:t>Skiaskopie – prosvěcování</a:t>
            </a:r>
            <a:endParaRPr lang="en-US" sz="1950" dirty="0"/>
          </a:p>
        </p:txBody>
      </p:sp>
      <p:sp>
        <p:nvSpPr>
          <p:cNvPr id="6" name="Text 4"/>
          <p:cNvSpPr/>
          <p:nvPr/>
        </p:nvSpPr>
        <p:spPr>
          <a:xfrm>
            <a:off x="5223986" y="3740229"/>
            <a:ext cx="4182308" cy="1190625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l">
              <a:lnSpc>
                <a:spcPts val="2300"/>
              </a:lnSpc>
              <a:buNone/>
            </a:pPr>
            <a:r>
              <a:rPr lang="en-US" sz="1550" dirty="0">
                <a:solidFill>
                  <a:srgbClr val="384653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Reálné zobrazení pohybu, možnost natáčení pacienta. Nevýhoda: velká dávka záření, méně detailní. Dnes RTG-televize, použití při cílených biopsích.</a:t>
            </a:r>
            <a:endParaRPr lang="en-US" sz="1550" dirty="0"/>
          </a:p>
        </p:txBody>
      </p:sp>
      <p:sp>
        <p:nvSpPr>
          <p:cNvPr id="7" name="Text 5"/>
          <p:cNvSpPr/>
          <p:nvPr/>
        </p:nvSpPr>
        <p:spPr>
          <a:xfrm>
            <a:off x="9654302" y="3311009"/>
            <a:ext cx="4182308" cy="620316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l">
              <a:lnSpc>
                <a:spcPts val="2400"/>
              </a:lnSpc>
              <a:buNone/>
            </a:pPr>
            <a:r>
              <a:rPr lang="en-US" sz="1950" dirty="0">
                <a:solidFill>
                  <a:srgbClr val="384653"/>
                </a:solidFill>
                <a:latin typeface="Host Grotesk Medium" pitchFamily="34" charset="0"/>
                <a:ea typeface="Host Grotesk Medium" pitchFamily="34" charset="-122"/>
                <a:cs typeface="Host Grotesk Medium" pitchFamily="34" charset="-120"/>
              </a:rPr>
              <a:t>DSA – digitální subtrakční angiografie</a:t>
            </a:r>
            <a:endParaRPr lang="en-US" sz="1950" dirty="0"/>
          </a:p>
        </p:txBody>
      </p:sp>
      <p:sp>
        <p:nvSpPr>
          <p:cNvPr id="8" name="Text 6"/>
          <p:cNvSpPr/>
          <p:nvPr/>
        </p:nvSpPr>
        <p:spPr>
          <a:xfrm>
            <a:off x="9654302" y="4050387"/>
            <a:ext cx="4182308" cy="1190625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l">
              <a:lnSpc>
                <a:spcPts val="2300"/>
              </a:lnSpc>
              <a:buNone/>
            </a:pPr>
            <a:r>
              <a:rPr lang="en-US" sz="1550" dirty="0">
                <a:solidFill>
                  <a:srgbClr val="384653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Odečítání stejných obrazů – nativní a s kontrastní látkou. Vyruší se shodné struktury, zůstanou jen cévy. Vynikající zobrazení cévního řečiště.</a:t>
            </a:r>
            <a:endParaRPr lang="en-US" sz="1550" dirty="0"/>
          </a:p>
        </p:txBody>
      </p:sp>
      <p:sp>
        <p:nvSpPr>
          <p:cNvPr id="9" name="Text 7"/>
          <p:cNvSpPr/>
          <p:nvPr/>
        </p:nvSpPr>
        <p:spPr>
          <a:xfrm>
            <a:off x="793790" y="5464254"/>
            <a:ext cx="13042821" cy="595313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l">
              <a:lnSpc>
                <a:spcPts val="2300"/>
              </a:lnSpc>
              <a:buNone/>
            </a:pPr>
            <a:r>
              <a:rPr lang="en-US" sz="1550" dirty="0">
                <a:solidFill>
                  <a:srgbClr val="384653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Poznámka: Klasická tomografie je dnes prakticky vytlačena výpočetní tomografií, která poskytuje kvalitnější zobrazení při lepší kontrole radiační zátěže.</a:t>
            </a:r>
            <a:endParaRPr lang="en-US" sz="1550" dirty="0"/>
          </a:p>
        </p:txBody>
      </p:sp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5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0" descr="preencoded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869680" y="0"/>
            <a:ext cx="5760720" cy="8229600"/>
          </a:xfrm>
          <a:prstGeom prst="rect">
            <a:avLst/>
          </a:prstGeom>
        </p:spPr>
      </p:pic>
      <p:sp>
        <p:nvSpPr>
          <p:cNvPr id="3" name="Text 0"/>
          <p:cNvSpPr/>
          <p:nvPr/>
        </p:nvSpPr>
        <p:spPr>
          <a:xfrm>
            <a:off x="793790" y="553998"/>
            <a:ext cx="7556421" cy="223266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l">
              <a:lnSpc>
                <a:spcPts val="8750"/>
              </a:lnSpc>
              <a:buNone/>
            </a:pPr>
            <a:r>
              <a:rPr lang="en-US" sz="7000" dirty="0">
                <a:solidFill>
                  <a:srgbClr val="2E3C4E"/>
                </a:solidFill>
                <a:latin typeface="Host Grotesk Medium" pitchFamily="34" charset="0"/>
                <a:ea typeface="Host Grotesk Medium" pitchFamily="34" charset="-122"/>
                <a:cs typeface="Host Grotesk Medium" pitchFamily="34" charset="-120"/>
              </a:rPr>
              <a:t>Výpočetní tomografie</a:t>
            </a:r>
            <a:endParaRPr lang="en-US" sz="7000" dirty="0"/>
          </a:p>
        </p:txBody>
      </p:sp>
      <p:sp>
        <p:nvSpPr>
          <p:cNvPr id="4" name="Text 1"/>
          <p:cNvSpPr/>
          <p:nvPr/>
        </p:nvSpPr>
        <p:spPr>
          <a:xfrm>
            <a:off x="793790" y="3054548"/>
            <a:ext cx="4065508" cy="446603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3500"/>
              </a:lnSpc>
              <a:buNone/>
            </a:pPr>
            <a:r>
              <a:rPr lang="en-US" sz="2800" dirty="0">
                <a:solidFill>
                  <a:srgbClr val="2E3C4E"/>
                </a:solidFill>
                <a:latin typeface="Host Grotesk Medium" pitchFamily="34" charset="0"/>
                <a:ea typeface="Host Grotesk Medium" pitchFamily="34" charset="-122"/>
                <a:cs typeface="Host Grotesk Medium" pitchFamily="34" charset="-120"/>
              </a:rPr>
              <a:t>Principy a konstrukce CT</a:t>
            </a:r>
            <a:endParaRPr lang="en-US" sz="2800" dirty="0"/>
          </a:p>
        </p:txBody>
      </p:sp>
      <p:sp>
        <p:nvSpPr>
          <p:cNvPr id="5" name="Text 2"/>
          <p:cNvSpPr/>
          <p:nvPr/>
        </p:nvSpPr>
        <p:spPr>
          <a:xfrm>
            <a:off x="793790" y="3929777"/>
            <a:ext cx="3959900" cy="803672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l">
              <a:lnSpc>
                <a:spcPts val="2100"/>
              </a:lnSpc>
              <a:buNone/>
            </a:pPr>
            <a:r>
              <a:rPr lang="en-US" sz="1400" b="1" dirty="0">
                <a:solidFill>
                  <a:srgbClr val="384653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Počítané zobrazování těla v řezech</a:t>
            </a:r>
            <a:r>
              <a:rPr lang="en-US" sz="1400" dirty="0">
                <a:solidFill>
                  <a:srgbClr val="384653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 – objekt je zobrazován v transverzální rovině (axiálními skeny) kolmé na dlouhou osu těla.</a:t>
            </a:r>
            <a:endParaRPr lang="en-US" sz="1400" dirty="0"/>
          </a:p>
        </p:txBody>
      </p:sp>
      <p:sp>
        <p:nvSpPr>
          <p:cNvPr id="6" name="Text 3"/>
          <p:cNvSpPr/>
          <p:nvPr/>
        </p:nvSpPr>
        <p:spPr>
          <a:xfrm>
            <a:off x="793790" y="4894183"/>
            <a:ext cx="3959900" cy="1339453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l">
              <a:lnSpc>
                <a:spcPts val="2100"/>
              </a:lnSpc>
              <a:buNone/>
            </a:pPr>
            <a:r>
              <a:rPr lang="en-US" sz="1400" dirty="0">
                <a:solidFill>
                  <a:srgbClr val="384653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Vějířovitý svazek RTG záření prochází tělem pacienta na řadu detektorů spojených s rentgenkou. Tento systém rotuje podél podélné osy těla. Počítač zpracuje stupně absorbce v jednotlivých bodech a vytvoří obraz příčného řezu.</a:t>
            </a:r>
            <a:endParaRPr lang="en-US" sz="1400" dirty="0"/>
          </a:p>
        </p:txBody>
      </p:sp>
      <p:sp>
        <p:nvSpPr>
          <p:cNvPr id="7" name="Text 4"/>
          <p:cNvSpPr/>
          <p:nvPr/>
        </p:nvSpPr>
        <p:spPr>
          <a:xfrm>
            <a:off x="793790" y="6394371"/>
            <a:ext cx="3959900" cy="803672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l">
              <a:lnSpc>
                <a:spcPts val="2100"/>
              </a:lnSpc>
              <a:buNone/>
            </a:pPr>
            <a:r>
              <a:rPr lang="en-US" sz="1400" dirty="0">
                <a:solidFill>
                  <a:srgbClr val="384653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Vyšetřuje se větší počet vrstev v různé výši těla, výsledkem jsou desítky až stovky řezů poskytujících detailní 3D informaci.</a:t>
            </a:r>
            <a:endParaRPr lang="en-US" sz="1400" dirty="0"/>
          </a:p>
        </p:txBody>
      </p:sp>
      <p:sp>
        <p:nvSpPr>
          <p:cNvPr id="8" name="Shape 5"/>
          <p:cNvSpPr/>
          <p:nvPr/>
        </p:nvSpPr>
        <p:spPr>
          <a:xfrm>
            <a:off x="5197078" y="3969901"/>
            <a:ext cx="3160633" cy="3504724"/>
          </a:xfrm>
          <a:prstGeom prst="roundRect">
            <a:avLst>
              <a:gd name="adj" fmla="val 2374"/>
            </a:avLst>
          </a:prstGeom>
          <a:solidFill>
            <a:srgbClr val="C6E4EB"/>
          </a:solidFill>
          <a:ln/>
        </p:spPr>
      </p:sp>
      <p:pic>
        <p:nvPicPr>
          <p:cNvPr id="9" name="Image 1" descr="preencoded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375672" y="4211122"/>
            <a:ext cx="279083" cy="223242"/>
          </a:xfrm>
          <a:prstGeom prst="rect">
            <a:avLst/>
          </a:prstGeom>
        </p:spPr>
      </p:pic>
      <p:sp>
        <p:nvSpPr>
          <p:cNvPr id="10" name="Text 6"/>
          <p:cNvSpPr/>
          <p:nvPr/>
        </p:nvSpPr>
        <p:spPr>
          <a:xfrm>
            <a:off x="5833348" y="4193143"/>
            <a:ext cx="2345769" cy="557927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l">
              <a:lnSpc>
                <a:spcPts val="2150"/>
              </a:lnSpc>
              <a:buNone/>
            </a:pPr>
            <a:r>
              <a:rPr lang="en-US" sz="1750" dirty="0">
                <a:solidFill>
                  <a:srgbClr val="000000"/>
                </a:solidFill>
                <a:latin typeface="Host Grotesk Medium" pitchFamily="34" charset="0"/>
                <a:ea typeface="Host Grotesk Medium" pitchFamily="34" charset="-122"/>
                <a:cs typeface="Host Grotesk Medium" pitchFamily="34" charset="-120"/>
              </a:rPr>
              <a:t>Konstrukce CT přístroje</a:t>
            </a:r>
            <a:endParaRPr lang="en-US" sz="1750" dirty="0"/>
          </a:p>
        </p:txBody>
      </p:sp>
      <p:sp>
        <p:nvSpPr>
          <p:cNvPr id="11" name="Text 7"/>
          <p:cNvSpPr/>
          <p:nvPr/>
        </p:nvSpPr>
        <p:spPr>
          <a:xfrm>
            <a:off x="5833348" y="4929664"/>
            <a:ext cx="2345769" cy="535781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342900" indent="-342900" algn="l">
              <a:lnSpc>
                <a:spcPts val="2100"/>
              </a:lnSpc>
              <a:buSzPct val="100000"/>
              <a:buChar char="•"/>
            </a:pPr>
            <a:r>
              <a:rPr lang="en-US" sz="1400" b="1" dirty="0">
                <a:solidFill>
                  <a:srgbClr val="000000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Gantry</a:t>
            </a:r>
            <a:r>
              <a:rPr lang="en-US" sz="1400" dirty="0">
                <a:solidFill>
                  <a:srgbClr val="000000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 – rotor s lampou a detektory</a:t>
            </a:r>
            <a:endParaRPr lang="en-US" sz="1400" dirty="0"/>
          </a:p>
        </p:txBody>
      </p:sp>
      <p:sp>
        <p:nvSpPr>
          <p:cNvPr id="12" name="Text 8"/>
          <p:cNvSpPr/>
          <p:nvPr/>
        </p:nvSpPr>
        <p:spPr>
          <a:xfrm>
            <a:off x="5833348" y="5527953"/>
            <a:ext cx="2345769" cy="535781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342900" indent="-342900" algn="l">
              <a:lnSpc>
                <a:spcPts val="2100"/>
              </a:lnSpc>
              <a:buSzPct val="100000"/>
              <a:buChar char="•"/>
            </a:pPr>
            <a:r>
              <a:rPr lang="en-US" sz="1400" b="1" dirty="0">
                <a:solidFill>
                  <a:srgbClr val="000000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Vyšetřovací stůl</a:t>
            </a:r>
            <a:r>
              <a:rPr lang="en-US" sz="1400" dirty="0">
                <a:solidFill>
                  <a:srgbClr val="000000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 – pohyblivý s pacientem</a:t>
            </a:r>
            <a:endParaRPr lang="en-US" sz="1400" dirty="0"/>
          </a:p>
        </p:txBody>
      </p:sp>
      <p:sp>
        <p:nvSpPr>
          <p:cNvPr id="13" name="Text 9"/>
          <p:cNvSpPr/>
          <p:nvPr/>
        </p:nvSpPr>
        <p:spPr>
          <a:xfrm>
            <a:off x="5833348" y="6126242"/>
            <a:ext cx="2345769" cy="267891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342900" indent="-342900" algn="l">
              <a:lnSpc>
                <a:spcPts val="2100"/>
              </a:lnSpc>
              <a:buSzPct val="100000"/>
              <a:buChar char="•"/>
            </a:pPr>
            <a:r>
              <a:rPr lang="en-US" sz="1400" b="1" dirty="0">
                <a:solidFill>
                  <a:srgbClr val="000000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Výkonný počítač</a:t>
            </a:r>
            <a:endParaRPr lang="en-US" sz="1400" dirty="0"/>
          </a:p>
        </p:txBody>
      </p:sp>
      <p:sp>
        <p:nvSpPr>
          <p:cNvPr id="14" name="Text 10"/>
          <p:cNvSpPr/>
          <p:nvPr/>
        </p:nvSpPr>
        <p:spPr>
          <a:xfrm>
            <a:off x="5833348" y="6456640"/>
            <a:ext cx="2345769" cy="267891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342900" indent="-342900" algn="l">
              <a:lnSpc>
                <a:spcPts val="2100"/>
              </a:lnSpc>
              <a:buSzPct val="100000"/>
              <a:buChar char="•"/>
            </a:pPr>
            <a:r>
              <a:rPr lang="en-US" sz="1400" b="1" dirty="0">
                <a:solidFill>
                  <a:srgbClr val="000000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Zdroj vysokého napětí</a:t>
            </a:r>
            <a:endParaRPr lang="en-US" sz="1400" dirty="0"/>
          </a:p>
        </p:txBody>
      </p:sp>
      <p:sp>
        <p:nvSpPr>
          <p:cNvPr id="15" name="Text 11"/>
          <p:cNvSpPr/>
          <p:nvPr/>
        </p:nvSpPr>
        <p:spPr>
          <a:xfrm>
            <a:off x="5833348" y="6787039"/>
            <a:ext cx="2345769" cy="535781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342900" indent="-342900" algn="l">
              <a:lnSpc>
                <a:spcPts val="2100"/>
              </a:lnSpc>
              <a:buSzPct val="100000"/>
              <a:buChar char="•"/>
            </a:pPr>
            <a:r>
              <a:rPr lang="en-US" sz="1400" dirty="0">
                <a:solidFill>
                  <a:srgbClr val="000000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Zobrazovací a ovládací systém</a:t>
            </a:r>
            <a:endParaRPr lang="en-US" sz="1400" dirty="0"/>
          </a:p>
        </p:txBody>
      </p:sp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6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793790" y="1633061"/>
            <a:ext cx="3969425" cy="496133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3900"/>
              </a:lnSpc>
              <a:buNone/>
            </a:pPr>
            <a:r>
              <a:rPr lang="en-US" sz="3100" dirty="0">
                <a:solidFill>
                  <a:srgbClr val="2E3C4E"/>
                </a:solidFill>
                <a:latin typeface="Host Grotesk Medium" pitchFamily="34" charset="0"/>
                <a:ea typeface="Host Grotesk Medium" pitchFamily="34" charset="-122"/>
                <a:cs typeface="Host Grotesk Medium" pitchFamily="34" charset="-120"/>
              </a:rPr>
              <a:t>Radiační zátěž při CT</a:t>
            </a:r>
            <a:endParaRPr lang="en-US" sz="3100" dirty="0"/>
          </a:p>
        </p:txBody>
      </p:sp>
      <p:sp>
        <p:nvSpPr>
          <p:cNvPr id="3" name="Text 1"/>
          <p:cNvSpPr/>
          <p:nvPr/>
        </p:nvSpPr>
        <p:spPr>
          <a:xfrm>
            <a:off x="793790" y="2625209"/>
            <a:ext cx="6397347" cy="654963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ctr">
              <a:lnSpc>
                <a:spcPts val="5150"/>
              </a:lnSpc>
              <a:buNone/>
            </a:pPr>
            <a:r>
              <a:rPr lang="en-US" sz="5150" dirty="0">
                <a:solidFill>
                  <a:srgbClr val="384653"/>
                </a:solidFill>
                <a:latin typeface="Host Grotesk Medium" pitchFamily="34" charset="0"/>
                <a:ea typeface="Host Grotesk Medium" pitchFamily="34" charset="-122"/>
                <a:cs typeface="Host Grotesk Medium" pitchFamily="34" charset="-120"/>
              </a:rPr>
              <a:t>60-100</a:t>
            </a:r>
            <a:endParaRPr lang="en-US" sz="5150" dirty="0"/>
          </a:p>
        </p:txBody>
      </p:sp>
      <p:sp>
        <p:nvSpPr>
          <p:cNvPr id="4" name="Text 2"/>
          <p:cNvSpPr/>
          <p:nvPr/>
        </p:nvSpPr>
        <p:spPr>
          <a:xfrm>
            <a:off x="2752011" y="3528179"/>
            <a:ext cx="2480905" cy="310158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ctr">
              <a:lnSpc>
                <a:spcPts val="2400"/>
              </a:lnSpc>
              <a:buNone/>
            </a:pPr>
            <a:r>
              <a:rPr lang="en-US" sz="1950" dirty="0">
                <a:solidFill>
                  <a:srgbClr val="384653"/>
                </a:solidFill>
                <a:latin typeface="Host Grotesk Medium" pitchFamily="34" charset="0"/>
                <a:ea typeface="Host Grotesk Medium" pitchFamily="34" charset="-122"/>
                <a:cs typeface="Host Grotesk Medium" pitchFamily="34" charset="-120"/>
              </a:rPr>
              <a:t>RTG plic</a:t>
            </a:r>
            <a:endParaRPr lang="en-US" sz="1950" dirty="0"/>
          </a:p>
        </p:txBody>
      </p:sp>
      <p:sp>
        <p:nvSpPr>
          <p:cNvPr id="5" name="Text 3"/>
          <p:cNvSpPr/>
          <p:nvPr/>
        </p:nvSpPr>
        <p:spPr>
          <a:xfrm>
            <a:off x="793790" y="3957399"/>
            <a:ext cx="6397347" cy="297656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ctr">
              <a:lnSpc>
                <a:spcPts val="2300"/>
              </a:lnSpc>
              <a:buNone/>
            </a:pPr>
            <a:r>
              <a:rPr lang="en-US" sz="1550" dirty="0">
                <a:solidFill>
                  <a:srgbClr val="384653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Ekvivalent radiační zátěže 1 CT mozku</a:t>
            </a:r>
            <a:endParaRPr lang="en-US" sz="1550" dirty="0"/>
          </a:p>
        </p:txBody>
      </p:sp>
      <p:sp>
        <p:nvSpPr>
          <p:cNvPr id="6" name="Text 4"/>
          <p:cNvSpPr/>
          <p:nvPr/>
        </p:nvSpPr>
        <p:spPr>
          <a:xfrm>
            <a:off x="7439144" y="2625209"/>
            <a:ext cx="6397466" cy="654963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ctr">
              <a:lnSpc>
                <a:spcPts val="5150"/>
              </a:lnSpc>
              <a:buNone/>
            </a:pPr>
            <a:r>
              <a:rPr lang="en-US" sz="5150" dirty="0">
                <a:solidFill>
                  <a:srgbClr val="384653"/>
                </a:solidFill>
                <a:latin typeface="Host Grotesk Medium" pitchFamily="34" charset="0"/>
                <a:ea typeface="Host Grotesk Medium" pitchFamily="34" charset="-122"/>
                <a:cs typeface="Host Grotesk Medium" pitchFamily="34" charset="-120"/>
              </a:rPr>
              <a:t>100-200</a:t>
            </a:r>
            <a:endParaRPr lang="en-US" sz="5150" dirty="0"/>
          </a:p>
        </p:txBody>
      </p:sp>
      <p:sp>
        <p:nvSpPr>
          <p:cNvPr id="7" name="Text 5"/>
          <p:cNvSpPr/>
          <p:nvPr/>
        </p:nvSpPr>
        <p:spPr>
          <a:xfrm>
            <a:off x="9397365" y="3528179"/>
            <a:ext cx="2480905" cy="310158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ctr">
              <a:lnSpc>
                <a:spcPts val="2400"/>
              </a:lnSpc>
              <a:buNone/>
            </a:pPr>
            <a:r>
              <a:rPr lang="en-US" sz="1950" dirty="0">
                <a:solidFill>
                  <a:srgbClr val="384653"/>
                </a:solidFill>
                <a:latin typeface="Host Grotesk Medium" pitchFamily="34" charset="0"/>
                <a:ea typeface="Host Grotesk Medium" pitchFamily="34" charset="-122"/>
                <a:cs typeface="Host Grotesk Medium" pitchFamily="34" charset="-120"/>
              </a:rPr>
              <a:t>RTG plic</a:t>
            </a:r>
            <a:endParaRPr lang="en-US" sz="1950" dirty="0"/>
          </a:p>
        </p:txBody>
      </p:sp>
      <p:sp>
        <p:nvSpPr>
          <p:cNvPr id="8" name="Text 6"/>
          <p:cNvSpPr/>
          <p:nvPr/>
        </p:nvSpPr>
        <p:spPr>
          <a:xfrm>
            <a:off x="7439144" y="3957399"/>
            <a:ext cx="6397466" cy="297656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ctr">
              <a:lnSpc>
                <a:spcPts val="2300"/>
              </a:lnSpc>
              <a:buNone/>
            </a:pPr>
            <a:r>
              <a:rPr lang="en-US" sz="1550" dirty="0">
                <a:solidFill>
                  <a:srgbClr val="384653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Ekvivalent radiační zátěže 1 CT břicha</a:t>
            </a:r>
            <a:endParaRPr lang="en-US" sz="1550" dirty="0"/>
          </a:p>
        </p:txBody>
      </p:sp>
      <p:sp>
        <p:nvSpPr>
          <p:cNvPr id="9" name="Shape 7"/>
          <p:cNvSpPr/>
          <p:nvPr/>
        </p:nvSpPr>
        <p:spPr>
          <a:xfrm>
            <a:off x="793790" y="4478298"/>
            <a:ext cx="13042821" cy="1299567"/>
          </a:xfrm>
          <a:prstGeom prst="roundRect">
            <a:avLst>
              <a:gd name="adj" fmla="val 6414"/>
            </a:avLst>
          </a:prstGeom>
          <a:solidFill>
            <a:srgbClr val="C6E4EB"/>
          </a:solidFill>
          <a:ln/>
        </p:spPr>
      </p:sp>
      <p:pic>
        <p:nvPicPr>
          <p:cNvPr id="10" name="Image 0" descr="preencoded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92148" y="4765953"/>
            <a:ext cx="248007" cy="198358"/>
          </a:xfrm>
          <a:prstGeom prst="rect">
            <a:avLst/>
          </a:prstGeom>
        </p:spPr>
      </p:pic>
      <p:sp>
        <p:nvSpPr>
          <p:cNvPr id="11" name="Text 8"/>
          <p:cNvSpPr/>
          <p:nvPr/>
        </p:nvSpPr>
        <p:spPr>
          <a:xfrm>
            <a:off x="1438513" y="4726186"/>
            <a:ext cx="12199739" cy="297656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2300"/>
              </a:lnSpc>
              <a:buNone/>
            </a:pPr>
            <a:r>
              <a:rPr lang="en-US" sz="1550" b="1" dirty="0">
                <a:solidFill>
                  <a:srgbClr val="000000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CT vyšetření představuje poměrně velké dávky ionizujícího záření!</a:t>
            </a:r>
            <a:endParaRPr lang="en-US" sz="1550" dirty="0"/>
          </a:p>
        </p:txBody>
      </p:sp>
      <p:sp>
        <p:nvSpPr>
          <p:cNvPr id="12" name="Text 9"/>
          <p:cNvSpPr/>
          <p:nvPr/>
        </p:nvSpPr>
        <p:spPr>
          <a:xfrm>
            <a:off x="1438513" y="5202436"/>
            <a:ext cx="12199739" cy="297656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2300"/>
              </a:lnSpc>
              <a:buNone/>
            </a:pPr>
            <a:r>
              <a:rPr lang="en-US" sz="1550" dirty="0">
                <a:solidFill>
                  <a:srgbClr val="000000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Proto je důležitá správná indikace a dodržování ochranných principů. Benefit vyšetření musí vždy převážit nad rizikem radiační zátěže.</a:t>
            </a:r>
            <a:endParaRPr lang="en-US" sz="1550" dirty="0"/>
          </a:p>
        </p:txBody>
      </p:sp>
      <p:sp>
        <p:nvSpPr>
          <p:cNvPr id="13" name="Text 10"/>
          <p:cNvSpPr/>
          <p:nvPr/>
        </p:nvSpPr>
        <p:spPr>
          <a:xfrm>
            <a:off x="793790" y="6001107"/>
            <a:ext cx="13042821" cy="595313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l">
              <a:lnSpc>
                <a:spcPts val="2300"/>
              </a:lnSpc>
              <a:buNone/>
            </a:pPr>
            <a:r>
              <a:rPr lang="en-US" sz="1550" dirty="0">
                <a:solidFill>
                  <a:srgbClr val="384653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Moderní CT přístroje využívají techniky snižování dávky záření při zachování diagnostické kvality obrazu – automatická modulace proudu, iterativní rekonstrukce, nízkovoltážní protokoly.</a:t>
            </a:r>
            <a:endParaRPr lang="en-US" sz="1550" dirty="0"/>
          </a:p>
        </p:txBody>
      </p:sp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7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793790" y="1638895"/>
            <a:ext cx="6083498" cy="496133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3900"/>
              </a:lnSpc>
              <a:buNone/>
            </a:pPr>
            <a:r>
              <a:rPr lang="en-US" sz="3100" dirty="0">
                <a:solidFill>
                  <a:srgbClr val="2E3C4E"/>
                </a:solidFill>
                <a:latin typeface="Host Grotesk Medium" pitchFamily="34" charset="0"/>
                <a:ea typeface="Host Grotesk Medium" pitchFamily="34" charset="-122"/>
                <a:cs typeface="Host Grotesk Medium" pitchFamily="34" charset="-120"/>
              </a:rPr>
              <a:t>Příprava pacienta na CT vyšetření</a:t>
            </a:r>
            <a:endParaRPr lang="en-US" sz="3100" dirty="0"/>
          </a:p>
        </p:txBody>
      </p:sp>
      <p:sp>
        <p:nvSpPr>
          <p:cNvPr id="3" name="Text 1"/>
          <p:cNvSpPr/>
          <p:nvPr/>
        </p:nvSpPr>
        <p:spPr>
          <a:xfrm>
            <a:off x="793790" y="2531864"/>
            <a:ext cx="198358" cy="248007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2300"/>
              </a:lnSpc>
              <a:buNone/>
            </a:pPr>
            <a:r>
              <a:rPr lang="en-US" sz="1550" dirty="0">
                <a:solidFill>
                  <a:srgbClr val="384653"/>
                </a:solidFill>
                <a:latin typeface="Host Grotesk Light" pitchFamily="34" charset="0"/>
                <a:ea typeface="Host Grotesk Light" pitchFamily="34" charset="-122"/>
                <a:cs typeface="Host Grotesk Light" pitchFamily="34" charset="-120"/>
              </a:rPr>
              <a:t>01</a:t>
            </a:r>
            <a:endParaRPr lang="en-US" sz="1550" dirty="0"/>
          </a:p>
        </p:txBody>
      </p:sp>
      <p:pic>
        <p:nvPicPr>
          <p:cNvPr id="4" name="Image 0" descr="preencoded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93790" y="2846189"/>
            <a:ext cx="4215289" cy="22860"/>
          </a:xfrm>
          <a:prstGeom prst="rect">
            <a:avLst/>
          </a:prstGeom>
        </p:spPr>
      </p:pic>
      <p:sp>
        <p:nvSpPr>
          <p:cNvPr id="5" name="Text 2"/>
          <p:cNvSpPr/>
          <p:nvPr/>
        </p:nvSpPr>
        <p:spPr>
          <a:xfrm>
            <a:off x="793790" y="2991088"/>
            <a:ext cx="2480905" cy="310158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2400"/>
              </a:lnSpc>
              <a:buNone/>
            </a:pPr>
            <a:r>
              <a:rPr lang="en-US" sz="1950" dirty="0">
                <a:solidFill>
                  <a:srgbClr val="384653"/>
                </a:solidFill>
                <a:latin typeface="Host Grotesk Medium" pitchFamily="34" charset="0"/>
                <a:ea typeface="Host Grotesk Medium" pitchFamily="34" charset="-122"/>
                <a:cs typeface="Host Grotesk Medium" pitchFamily="34" charset="-120"/>
              </a:rPr>
              <a:t>Psychická příprava</a:t>
            </a:r>
            <a:endParaRPr lang="en-US" sz="1950" dirty="0"/>
          </a:p>
        </p:txBody>
      </p:sp>
      <p:sp>
        <p:nvSpPr>
          <p:cNvPr id="6" name="Text 3"/>
          <p:cNvSpPr/>
          <p:nvPr/>
        </p:nvSpPr>
        <p:spPr>
          <a:xfrm>
            <a:off x="793790" y="3420308"/>
            <a:ext cx="4215289" cy="1190625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l">
              <a:lnSpc>
                <a:spcPts val="2300"/>
              </a:lnSpc>
              <a:buNone/>
            </a:pPr>
            <a:r>
              <a:rPr lang="en-US" sz="1550" dirty="0">
                <a:solidFill>
                  <a:srgbClr val="384653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Informace o vyšetření – může být obtížné pro pacienty s klaustrofobií, ale díky rychlosti a velkému vyšetřovacímu prostoru většina pacientů zvládá bez potíží</a:t>
            </a:r>
            <a:endParaRPr lang="en-US" sz="1550" dirty="0"/>
          </a:p>
        </p:txBody>
      </p:sp>
      <p:sp>
        <p:nvSpPr>
          <p:cNvPr id="7" name="Text 4"/>
          <p:cNvSpPr/>
          <p:nvPr/>
        </p:nvSpPr>
        <p:spPr>
          <a:xfrm>
            <a:off x="5207437" y="2531864"/>
            <a:ext cx="198358" cy="248007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2300"/>
              </a:lnSpc>
              <a:buNone/>
            </a:pPr>
            <a:r>
              <a:rPr lang="en-US" sz="1550" dirty="0">
                <a:solidFill>
                  <a:srgbClr val="384653"/>
                </a:solidFill>
                <a:latin typeface="Host Grotesk Light" pitchFamily="34" charset="0"/>
                <a:ea typeface="Host Grotesk Light" pitchFamily="34" charset="-122"/>
                <a:cs typeface="Host Grotesk Light" pitchFamily="34" charset="-120"/>
              </a:rPr>
              <a:t>02</a:t>
            </a:r>
            <a:endParaRPr lang="en-US" sz="1550" dirty="0"/>
          </a:p>
        </p:txBody>
      </p:sp>
      <p:pic>
        <p:nvPicPr>
          <p:cNvPr id="8" name="Image 1" descr="preencoded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207437" y="2865953"/>
            <a:ext cx="4215408" cy="22860"/>
          </a:xfrm>
          <a:prstGeom prst="rect">
            <a:avLst/>
          </a:prstGeom>
        </p:spPr>
      </p:pic>
      <p:sp>
        <p:nvSpPr>
          <p:cNvPr id="9" name="Text 5"/>
          <p:cNvSpPr/>
          <p:nvPr/>
        </p:nvSpPr>
        <p:spPr>
          <a:xfrm>
            <a:off x="5207437" y="2991088"/>
            <a:ext cx="2480905" cy="310158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2400"/>
              </a:lnSpc>
              <a:buNone/>
            </a:pPr>
            <a:r>
              <a:rPr lang="en-US" sz="1950" dirty="0">
                <a:solidFill>
                  <a:srgbClr val="384653"/>
                </a:solidFill>
                <a:latin typeface="Host Grotesk Medium" pitchFamily="34" charset="0"/>
                <a:ea typeface="Host Grotesk Medium" pitchFamily="34" charset="-122"/>
                <a:cs typeface="Host Grotesk Medium" pitchFamily="34" charset="-120"/>
              </a:rPr>
              <a:t>Den před vyšetřením</a:t>
            </a:r>
            <a:endParaRPr lang="en-US" sz="1950" dirty="0"/>
          </a:p>
        </p:txBody>
      </p:sp>
      <p:sp>
        <p:nvSpPr>
          <p:cNvPr id="10" name="Text 6"/>
          <p:cNvSpPr/>
          <p:nvPr/>
        </p:nvSpPr>
        <p:spPr>
          <a:xfrm>
            <a:off x="5207437" y="3420308"/>
            <a:ext cx="4215408" cy="595313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l">
              <a:lnSpc>
                <a:spcPts val="2300"/>
              </a:lnSpc>
              <a:buNone/>
            </a:pPr>
            <a:r>
              <a:rPr lang="en-US" sz="1550" dirty="0">
                <a:solidFill>
                  <a:srgbClr val="384653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Hodně pít pro ochranu ledvin před kontrastní látkou</a:t>
            </a:r>
            <a:endParaRPr lang="en-US" sz="1550" dirty="0"/>
          </a:p>
        </p:txBody>
      </p:sp>
      <p:sp>
        <p:nvSpPr>
          <p:cNvPr id="11" name="Text 7"/>
          <p:cNvSpPr/>
          <p:nvPr/>
        </p:nvSpPr>
        <p:spPr>
          <a:xfrm>
            <a:off x="9621203" y="2531864"/>
            <a:ext cx="198358" cy="248007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2300"/>
              </a:lnSpc>
              <a:buNone/>
            </a:pPr>
            <a:r>
              <a:rPr lang="en-US" sz="1550" dirty="0">
                <a:solidFill>
                  <a:srgbClr val="384653"/>
                </a:solidFill>
                <a:latin typeface="Host Grotesk Light" pitchFamily="34" charset="0"/>
                <a:ea typeface="Host Grotesk Light" pitchFamily="34" charset="-122"/>
                <a:cs typeface="Host Grotesk Light" pitchFamily="34" charset="-120"/>
              </a:rPr>
              <a:t>03</a:t>
            </a:r>
            <a:endParaRPr lang="en-US" sz="1550" dirty="0"/>
          </a:p>
        </p:txBody>
      </p:sp>
      <p:pic>
        <p:nvPicPr>
          <p:cNvPr id="12" name="Image 2" descr="preencoded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621203" y="2865953"/>
            <a:ext cx="4215289" cy="22860"/>
          </a:xfrm>
          <a:prstGeom prst="rect">
            <a:avLst/>
          </a:prstGeom>
        </p:spPr>
      </p:pic>
      <p:sp>
        <p:nvSpPr>
          <p:cNvPr id="13" name="Text 8"/>
          <p:cNvSpPr/>
          <p:nvPr/>
        </p:nvSpPr>
        <p:spPr>
          <a:xfrm>
            <a:off x="9621203" y="2991088"/>
            <a:ext cx="2916555" cy="310158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2400"/>
              </a:lnSpc>
              <a:buNone/>
            </a:pPr>
            <a:r>
              <a:rPr lang="en-US" sz="1950" dirty="0">
                <a:solidFill>
                  <a:srgbClr val="384653"/>
                </a:solidFill>
                <a:latin typeface="Host Grotesk Medium" pitchFamily="34" charset="0"/>
                <a:ea typeface="Host Grotesk Medium" pitchFamily="34" charset="-122"/>
                <a:cs typeface="Host Grotesk Medium" pitchFamily="34" charset="-120"/>
              </a:rPr>
              <a:t>4 hodiny před vyšetřením</a:t>
            </a:r>
            <a:endParaRPr lang="en-US" sz="1950" dirty="0"/>
          </a:p>
        </p:txBody>
      </p:sp>
      <p:sp>
        <p:nvSpPr>
          <p:cNvPr id="14" name="Text 9"/>
          <p:cNvSpPr/>
          <p:nvPr/>
        </p:nvSpPr>
        <p:spPr>
          <a:xfrm>
            <a:off x="9621203" y="3420308"/>
            <a:ext cx="4215289" cy="892969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l">
              <a:lnSpc>
                <a:spcPts val="2300"/>
              </a:lnSpc>
              <a:buNone/>
            </a:pPr>
            <a:r>
              <a:rPr lang="en-US" sz="1550" dirty="0">
                <a:solidFill>
                  <a:srgbClr val="384653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Lačnit – nejíst, pít jen neperlivou vodu, nekouřit. </a:t>
            </a:r>
            <a:r>
              <a:rPr lang="en-US" sz="1550" b="1" dirty="0">
                <a:solidFill>
                  <a:srgbClr val="384653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Pozor:</a:t>
            </a:r>
            <a:r>
              <a:rPr lang="en-US" sz="1550" dirty="0">
                <a:solidFill>
                  <a:srgbClr val="384653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 diabetiky objednávat vždy ráno nebo dopoledne!</a:t>
            </a:r>
            <a:endParaRPr lang="en-US" sz="1550" dirty="0"/>
          </a:p>
        </p:txBody>
      </p:sp>
      <p:sp>
        <p:nvSpPr>
          <p:cNvPr id="15" name="Text 10"/>
          <p:cNvSpPr/>
          <p:nvPr/>
        </p:nvSpPr>
        <p:spPr>
          <a:xfrm>
            <a:off x="793790" y="4958120"/>
            <a:ext cx="198358" cy="248007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2300"/>
              </a:lnSpc>
              <a:buNone/>
            </a:pPr>
            <a:r>
              <a:rPr lang="en-US" sz="1550" dirty="0">
                <a:solidFill>
                  <a:srgbClr val="384653"/>
                </a:solidFill>
                <a:latin typeface="Host Grotesk Light" pitchFamily="34" charset="0"/>
                <a:ea typeface="Host Grotesk Light" pitchFamily="34" charset="-122"/>
                <a:cs typeface="Host Grotesk Light" pitchFamily="34" charset="-120"/>
              </a:rPr>
              <a:t>04</a:t>
            </a:r>
            <a:endParaRPr lang="en-US" sz="1550" dirty="0"/>
          </a:p>
        </p:txBody>
      </p:sp>
      <p:pic>
        <p:nvPicPr>
          <p:cNvPr id="16" name="Image 3" descr="preencoded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93790" y="5252561"/>
            <a:ext cx="6422112" cy="22860"/>
          </a:xfrm>
          <a:prstGeom prst="rect">
            <a:avLst/>
          </a:prstGeom>
        </p:spPr>
      </p:pic>
      <p:sp>
        <p:nvSpPr>
          <p:cNvPr id="17" name="Text 11"/>
          <p:cNvSpPr/>
          <p:nvPr/>
        </p:nvSpPr>
        <p:spPr>
          <a:xfrm>
            <a:off x="793790" y="5417344"/>
            <a:ext cx="2920365" cy="310158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2400"/>
              </a:lnSpc>
              <a:buNone/>
            </a:pPr>
            <a:r>
              <a:rPr lang="en-US" sz="1950" dirty="0">
                <a:solidFill>
                  <a:srgbClr val="384653"/>
                </a:solidFill>
                <a:latin typeface="Host Grotesk Medium" pitchFamily="34" charset="0"/>
                <a:ea typeface="Host Grotesk Medium" pitchFamily="34" charset="-122"/>
                <a:cs typeface="Host Grotesk Medium" pitchFamily="34" charset="-120"/>
              </a:rPr>
              <a:t>1 hodina před vyšetřením</a:t>
            </a:r>
            <a:endParaRPr lang="en-US" sz="1950" dirty="0"/>
          </a:p>
        </p:txBody>
      </p:sp>
      <p:sp>
        <p:nvSpPr>
          <p:cNvPr id="18" name="Text 12"/>
          <p:cNvSpPr/>
          <p:nvPr/>
        </p:nvSpPr>
        <p:spPr>
          <a:xfrm>
            <a:off x="793790" y="5846564"/>
            <a:ext cx="6422112" cy="297656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2300"/>
              </a:lnSpc>
              <a:buNone/>
            </a:pPr>
            <a:r>
              <a:rPr lang="en-US" sz="1550" dirty="0">
                <a:solidFill>
                  <a:srgbClr val="384653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Podat 1–2 tbl. Dithiaden (antihistaminikum)</a:t>
            </a:r>
            <a:endParaRPr lang="en-US" sz="1550" dirty="0"/>
          </a:p>
        </p:txBody>
      </p:sp>
      <p:sp>
        <p:nvSpPr>
          <p:cNvPr id="19" name="Text 13"/>
          <p:cNvSpPr/>
          <p:nvPr/>
        </p:nvSpPr>
        <p:spPr>
          <a:xfrm>
            <a:off x="7414260" y="4958120"/>
            <a:ext cx="198358" cy="248007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2300"/>
              </a:lnSpc>
              <a:buNone/>
            </a:pPr>
            <a:r>
              <a:rPr lang="en-US" sz="1550" dirty="0">
                <a:solidFill>
                  <a:srgbClr val="384653"/>
                </a:solidFill>
                <a:latin typeface="Host Grotesk Light" pitchFamily="34" charset="0"/>
                <a:ea typeface="Host Grotesk Light" pitchFamily="34" charset="-122"/>
                <a:cs typeface="Host Grotesk Light" pitchFamily="34" charset="-120"/>
              </a:rPr>
              <a:t>05</a:t>
            </a:r>
            <a:endParaRPr lang="en-US" sz="1550" dirty="0"/>
          </a:p>
        </p:txBody>
      </p:sp>
      <p:pic>
        <p:nvPicPr>
          <p:cNvPr id="20" name="Image 4" descr="preencoded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414260" y="5252561"/>
            <a:ext cx="6422231" cy="22860"/>
          </a:xfrm>
          <a:prstGeom prst="rect">
            <a:avLst/>
          </a:prstGeom>
        </p:spPr>
      </p:pic>
      <p:sp>
        <p:nvSpPr>
          <p:cNvPr id="21" name="Text 14"/>
          <p:cNvSpPr/>
          <p:nvPr/>
        </p:nvSpPr>
        <p:spPr>
          <a:xfrm>
            <a:off x="7414260" y="5417344"/>
            <a:ext cx="2507694" cy="310158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2400"/>
              </a:lnSpc>
              <a:buNone/>
            </a:pPr>
            <a:r>
              <a:rPr lang="en-US" sz="1950" dirty="0">
                <a:solidFill>
                  <a:srgbClr val="384653"/>
                </a:solidFill>
                <a:latin typeface="Host Grotesk Medium" pitchFamily="34" charset="0"/>
                <a:ea typeface="Host Grotesk Medium" pitchFamily="34" charset="-122"/>
                <a:cs typeface="Host Grotesk Medium" pitchFamily="34" charset="-120"/>
              </a:rPr>
              <a:t>Zajištění žilního vstupu</a:t>
            </a:r>
            <a:endParaRPr lang="en-US" sz="1950" dirty="0"/>
          </a:p>
        </p:txBody>
      </p:sp>
      <p:sp>
        <p:nvSpPr>
          <p:cNvPr id="22" name="Text 15"/>
          <p:cNvSpPr/>
          <p:nvPr/>
        </p:nvSpPr>
        <p:spPr>
          <a:xfrm>
            <a:off x="7414260" y="5846564"/>
            <a:ext cx="6422231" cy="595313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l">
              <a:lnSpc>
                <a:spcPts val="2300"/>
              </a:lnSpc>
              <a:buNone/>
            </a:pPr>
            <a:r>
              <a:rPr lang="en-US" sz="1550" dirty="0">
                <a:solidFill>
                  <a:srgbClr val="384653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Nitrožilní kanyla pro aplikaci kontrastní látky – musí být funkční a řádně zajištěná</a:t>
            </a:r>
            <a:endParaRPr lang="en-US" sz="1550" dirty="0"/>
          </a:p>
        </p:txBody>
      </p:sp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8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640913" y="440531"/>
            <a:ext cx="2884051" cy="360402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2800"/>
              </a:lnSpc>
              <a:buNone/>
            </a:pPr>
            <a:r>
              <a:rPr lang="en-US" sz="2250" dirty="0">
                <a:solidFill>
                  <a:srgbClr val="2E3C4E"/>
                </a:solidFill>
                <a:latin typeface="Host Grotesk Medium" pitchFamily="34" charset="0"/>
                <a:ea typeface="Host Grotesk Medium" pitchFamily="34" charset="-122"/>
                <a:cs typeface="Host Grotesk Medium" pitchFamily="34" charset="-120"/>
              </a:rPr>
              <a:t>Péče po CT vyšetření</a:t>
            </a:r>
            <a:endParaRPr lang="en-US" sz="2250" dirty="0"/>
          </a:p>
        </p:txBody>
      </p:sp>
      <p:sp>
        <p:nvSpPr>
          <p:cNvPr id="3" name="Shape 1"/>
          <p:cNvSpPr/>
          <p:nvPr/>
        </p:nvSpPr>
        <p:spPr>
          <a:xfrm>
            <a:off x="640913" y="2215872"/>
            <a:ext cx="13348573" cy="15240"/>
          </a:xfrm>
          <a:prstGeom prst="roundRect">
            <a:avLst>
              <a:gd name="adj" fmla="val 397420"/>
            </a:avLst>
          </a:prstGeom>
          <a:solidFill>
            <a:srgbClr val="BFD3D8"/>
          </a:solidFill>
          <a:ln/>
        </p:spPr>
      </p:sp>
      <p:sp>
        <p:nvSpPr>
          <p:cNvPr id="4" name="Shape 2"/>
          <p:cNvSpPr/>
          <p:nvPr/>
        </p:nvSpPr>
        <p:spPr>
          <a:xfrm>
            <a:off x="640913" y="1089303"/>
            <a:ext cx="6584156" cy="1126569"/>
          </a:xfrm>
          <a:prstGeom prst="roundRect">
            <a:avLst>
              <a:gd name="adj" fmla="val 5376"/>
            </a:avLst>
          </a:prstGeom>
          <a:solidFill>
            <a:srgbClr val="D9EDF2"/>
          </a:solidFill>
          <a:ln w="7620">
            <a:solidFill>
              <a:srgbClr val="BFD3D8"/>
            </a:solidFill>
            <a:prstDash val="solid"/>
          </a:ln>
        </p:spPr>
      </p:sp>
      <p:sp>
        <p:nvSpPr>
          <p:cNvPr id="5" name="Text 3"/>
          <p:cNvSpPr/>
          <p:nvPr/>
        </p:nvSpPr>
        <p:spPr>
          <a:xfrm>
            <a:off x="2808089" y="1241108"/>
            <a:ext cx="2249805" cy="225266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ctr">
              <a:lnSpc>
                <a:spcPts val="1750"/>
              </a:lnSpc>
              <a:buNone/>
            </a:pPr>
            <a:r>
              <a:rPr lang="en-US" sz="1400" dirty="0">
                <a:solidFill>
                  <a:srgbClr val="384653"/>
                </a:solidFill>
                <a:latin typeface="Host Grotesk Medium" pitchFamily="34" charset="0"/>
                <a:ea typeface="Host Grotesk Medium" pitchFamily="34" charset="-122"/>
                <a:cs typeface="Host Grotesk Medium" pitchFamily="34" charset="-120"/>
              </a:rPr>
              <a:t>Bezprostředně po vyšetření</a:t>
            </a:r>
            <a:endParaRPr lang="en-US" sz="1400" dirty="0"/>
          </a:p>
        </p:txBody>
      </p:sp>
      <p:sp>
        <p:nvSpPr>
          <p:cNvPr id="6" name="Text 4"/>
          <p:cNvSpPr/>
          <p:nvPr/>
        </p:nvSpPr>
        <p:spPr>
          <a:xfrm>
            <a:off x="792718" y="1552813"/>
            <a:ext cx="6280547" cy="216218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ctr">
              <a:lnSpc>
                <a:spcPts val="1700"/>
              </a:lnSpc>
              <a:buNone/>
            </a:pPr>
            <a:r>
              <a:rPr lang="en-US" sz="1100" dirty="0">
                <a:solidFill>
                  <a:srgbClr val="384653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Minimálně 30 minut </a:t>
            </a:r>
            <a:r>
              <a:rPr lang="en-US" sz="1100" b="1" dirty="0">
                <a:solidFill>
                  <a:srgbClr val="384653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sledovat fyziologické funkce</a:t>
            </a:r>
            <a:r>
              <a:rPr lang="en-US" sz="1100" dirty="0">
                <a:solidFill>
                  <a:srgbClr val="384653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: dech, tep, event. krevní tlak</a:t>
            </a:r>
            <a:endParaRPr lang="en-US" sz="1100" dirty="0"/>
          </a:p>
        </p:txBody>
      </p:sp>
      <p:sp>
        <p:nvSpPr>
          <p:cNvPr id="7" name="Text 5"/>
          <p:cNvSpPr/>
          <p:nvPr/>
        </p:nvSpPr>
        <p:spPr>
          <a:xfrm>
            <a:off x="792718" y="1855470"/>
            <a:ext cx="6280547" cy="216218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ctr">
              <a:lnSpc>
                <a:spcPts val="1700"/>
              </a:lnSpc>
              <a:buNone/>
            </a:pPr>
            <a:r>
              <a:rPr lang="en-US" sz="1100" dirty="0">
                <a:solidFill>
                  <a:srgbClr val="384653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Cíl: odhalit časnou alergickou reakci na kontrastní látku a umožnit okamžitý zásah</a:t>
            </a:r>
            <a:endParaRPr lang="en-US" sz="1100" dirty="0"/>
          </a:p>
        </p:txBody>
      </p:sp>
      <p:sp>
        <p:nvSpPr>
          <p:cNvPr id="8" name="Shape 6"/>
          <p:cNvSpPr/>
          <p:nvPr/>
        </p:nvSpPr>
        <p:spPr>
          <a:xfrm>
            <a:off x="7405211" y="2231112"/>
            <a:ext cx="6584275" cy="1126569"/>
          </a:xfrm>
          <a:prstGeom prst="rect">
            <a:avLst/>
          </a:prstGeom>
          <a:solidFill>
            <a:srgbClr val="D9EDF2"/>
          </a:solidFill>
          <a:ln/>
        </p:spPr>
      </p:sp>
      <p:sp>
        <p:nvSpPr>
          <p:cNvPr id="9" name="Text 7"/>
          <p:cNvSpPr/>
          <p:nvPr/>
        </p:nvSpPr>
        <p:spPr>
          <a:xfrm>
            <a:off x="9791462" y="2375297"/>
            <a:ext cx="1811774" cy="225266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ctr">
              <a:lnSpc>
                <a:spcPts val="1750"/>
              </a:lnSpc>
              <a:buNone/>
            </a:pPr>
            <a:r>
              <a:rPr lang="en-US" sz="1400" dirty="0">
                <a:solidFill>
                  <a:srgbClr val="384653"/>
                </a:solidFill>
                <a:latin typeface="Host Grotesk Medium" pitchFamily="34" charset="0"/>
                <a:ea typeface="Host Grotesk Medium" pitchFamily="34" charset="-122"/>
                <a:cs typeface="Host Grotesk Medium" pitchFamily="34" charset="-120"/>
              </a:rPr>
              <a:t>24 hodin po vyšetření</a:t>
            </a:r>
            <a:endParaRPr lang="en-US" sz="1400" dirty="0"/>
          </a:p>
        </p:txBody>
      </p:sp>
      <p:sp>
        <p:nvSpPr>
          <p:cNvPr id="10" name="Text 8"/>
          <p:cNvSpPr/>
          <p:nvPr/>
        </p:nvSpPr>
        <p:spPr>
          <a:xfrm>
            <a:off x="7557016" y="2687003"/>
            <a:ext cx="6280666" cy="216218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ctr">
              <a:lnSpc>
                <a:spcPts val="1700"/>
              </a:lnSpc>
              <a:buNone/>
            </a:pPr>
            <a:r>
              <a:rPr lang="en-US" sz="1100" b="1" dirty="0">
                <a:solidFill>
                  <a:srgbClr val="384653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Hodně pít</a:t>
            </a:r>
            <a:r>
              <a:rPr lang="en-US" sz="1100" dirty="0">
                <a:solidFill>
                  <a:srgbClr val="384653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 – důležité pro ochranu ledvin a rychlejší vyloučení kontrastní látky z organismu</a:t>
            </a:r>
            <a:endParaRPr lang="en-US" sz="1100" dirty="0"/>
          </a:p>
        </p:txBody>
      </p:sp>
      <p:sp>
        <p:nvSpPr>
          <p:cNvPr id="11" name="Text 9"/>
          <p:cNvSpPr/>
          <p:nvPr/>
        </p:nvSpPr>
        <p:spPr>
          <a:xfrm>
            <a:off x="7557016" y="2989659"/>
            <a:ext cx="6280666" cy="216218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ctr">
              <a:lnSpc>
                <a:spcPts val="1700"/>
              </a:lnSpc>
              <a:buNone/>
            </a:pPr>
            <a:r>
              <a:rPr lang="en-US" sz="1100" dirty="0">
                <a:solidFill>
                  <a:srgbClr val="384653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Doporučit pacientovi pitný režim 2–3 litry neperlivé vody</a:t>
            </a:r>
            <a:endParaRPr lang="en-US" sz="1100" dirty="0"/>
          </a:p>
        </p:txBody>
      </p:sp>
      <p:sp>
        <p:nvSpPr>
          <p:cNvPr id="12" name="Text 10"/>
          <p:cNvSpPr/>
          <p:nvPr/>
        </p:nvSpPr>
        <p:spPr>
          <a:xfrm>
            <a:off x="640913" y="3634383"/>
            <a:ext cx="6498431" cy="432435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l">
              <a:lnSpc>
                <a:spcPts val="1700"/>
              </a:lnSpc>
              <a:buNone/>
            </a:pPr>
            <a:r>
              <a:rPr lang="en-US" sz="1100" dirty="0">
                <a:solidFill>
                  <a:srgbClr val="384653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Pacient by měl být poučen o možných pozdějších příznacích alergické reakce a vědět, kdy kontaktovat lékaře. Kontrolovat místo vpichu kanyly – možnost hematomy nebo zarudnutí.</a:t>
            </a:r>
            <a:endParaRPr lang="en-US" sz="1100" dirty="0"/>
          </a:p>
        </p:txBody>
      </p:sp>
      <p:pic>
        <p:nvPicPr>
          <p:cNvPr id="13" name="Image 0" descr="preencoded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498675" y="3666768"/>
            <a:ext cx="5848588" cy="4300895"/>
          </a:xfrm>
          <a:prstGeom prst="rect">
            <a:avLst/>
          </a:prstGeom>
        </p:spPr>
      </p:pic>
    </p:spTree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9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793790" y="1821537"/>
            <a:ext cx="3969425" cy="496133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3900"/>
              </a:lnSpc>
              <a:buNone/>
            </a:pPr>
            <a:r>
              <a:rPr lang="en-US" sz="3100" dirty="0">
                <a:solidFill>
                  <a:srgbClr val="2E3C4E"/>
                </a:solidFill>
                <a:latin typeface="Host Grotesk Medium" pitchFamily="34" charset="0"/>
                <a:ea typeface="Host Grotesk Medium" pitchFamily="34" charset="-122"/>
                <a:cs typeface="Host Grotesk Medium" pitchFamily="34" charset="-120"/>
              </a:rPr>
              <a:t>Speciální CT výkony</a:t>
            </a:r>
            <a:endParaRPr lang="en-US" sz="3100" dirty="0"/>
          </a:p>
        </p:txBody>
      </p:sp>
      <p:pic>
        <p:nvPicPr>
          <p:cNvPr id="3" name="Image 0" descr="preencoded.png"/>
          <p:cNvPicPr>
            <a:picLocks noChangeAspect="1"/>
          </p:cNvPicPr>
          <p:nvPr/>
        </p:nvPicPr>
        <p:blipFill>
          <a:blip r:embed="rId3">
            <a:extLs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793790" y="2714506"/>
            <a:ext cx="496133" cy="496133"/>
          </a:xfrm>
          <a:prstGeom prst="rect">
            <a:avLst/>
          </a:prstGeom>
        </p:spPr>
      </p:pic>
      <p:sp>
        <p:nvSpPr>
          <p:cNvPr id="4" name="Text 1"/>
          <p:cNvSpPr/>
          <p:nvPr/>
        </p:nvSpPr>
        <p:spPr>
          <a:xfrm>
            <a:off x="1537930" y="2832259"/>
            <a:ext cx="2480905" cy="310158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2400"/>
              </a:lnSpc>
              <a:buNone/>
            </a:pPr>
            <a:r>
              <a:rPr lang="en-US" sz="1950" dirty="0">
                <a:solidFill>
                  <a:srgbClr val="384653"/>
                </a:solidFill>
                <a:latin typeface="Host Grotesk Medium" pitchFamily="34" charset="0"/>
                <a:ea typeface="Host Grotesk Medium" pitchFamily="34" charset="-122"/>
                <a:cs typeface="Host Grotesk Medium" pitchFamily="34" charset="-120"/>
              </a:rPr>
              <a:t>CT angiografie</a:t>
            </a:r>
            <a:endParaRPr lang="en-US" sz="1950" dirty="0"/>
          </a:p>
        </p:txBody>
      </p:sp>
      <p:sp>
        <p:nvSpPr>
          <p:cNvPr id="5" name="Text 2"/>
          <p:cNvSpPr/>
          <p:nvPr/>
        </p:nvSpPr>
        <p:spPr>
          <a:xfrm>
            <a:off x="1537930" y="3261479"/>
            <a:ext cx="5653207" cy="892969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l">
              <a:lnSpc>
                <a:spcPts val="2300"/>
              </a:lnSpc>
              <a:buNone/>
            </a:pPr>
            <a:r>
              <a:rPr lang="en-US" sz="1550" dirty="0">
                <a:solidFill>
                  <a:srgbClr val="384653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Zobrazování tepenního řečiště – krkavice, mozkové tepny, aorta hrudní i břišní, tepny končetin, renální tepny, plicnice. Kontrola po cévních operacích.</a:t>
            </a:r>
            <a:endParaRPr lang="en-US" sz="1550" dirty="0"/>
          </a:p>
        </p:txBody>
      </p:sp>
      <p:pic>
        <p:nvPicPr>
          <p:cNvPr id="6" name="Image 1" descr="preencoded.png"/>
          <p:cNvPicPr>
            <a:picLocks noChangeAspect="1"/>
          </p:cNvPicPr>
          <p:nvPr/>
        </p:nvPicPr>
        <p:blipFill>
          <a:blip r:embed="rId5">
            <a:extLs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p:blipFill>
        <p:spPr>
          <a:xfrm>
            <a:off x="7439144" y="2714506"/>
            <a:ext cx="496133" cy="496133"/>
          </a:xfrm>
          <a:prstGeom prst="rect">
            <a:avLst/>
          </a:prstGeom>
        </p:spPr>
      </p:pic>
      <p:sp>
        <p:nvSpPr>
          <p:cNvPr id="7" name="Text 3"/>
          <p:cNvSpPr/>
          <p:nvPr/>
        </p:nvSpPr>
        <p:spPr>
          <a:xfrm>
            <a:off x="8183285" y="2832259"/>
            <a:ext cx="2480905" cy="310158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2400"/>
              </a:lnSpc>
              <a:buNone/>
            </a:pPr>
            <a:r>
              <a:rPr lang="en-US" sz="1950" dirty="0">
                <a:solidFill>
                  <a:srgbClr val="384653"/>
                </a:solidFill>
                <a:latin typeface="Host Grotesk Medium" pitchFamily="34" charset="0"/>
                <a:ea typeface="Host Grotesk Medium" pitchFamily="34" charset="-122"/>
                <a:cs typeface="Host Grotesk Medium" pitchFamily="34" charset="-120"/>
              </a:rPr>
              <a:t>CT flebografie</a:t>
            </a:r>
            <a:endParaRPr lang="en-US" sz="1950" dirty="0"/>
          </a:p>
        </p:txBody>
      </p:sp>
      <p:sp>
        <p:nvSpPr>
          <p:cNvPr id="8" name="Text 4"/>
          <p:cNvSpPr/>
          <p:nvPr/>
        </p:nvSpPr>
        <p:spPr>
          <a:xfrm>
            <a:off x="8183285" y="3261479"/>
            <a:ext cx="5653326" cy="595313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l">
              <a:lnSpc>
                <a:spcPts val="2300"/>
              </a:lnSpc>
              <a:buNone/>
            </a:pPr>
            <a:r>
              <a:rPr lang="en-US" sz="1550" dirty="0">
                <a:solidFill>
                  <a:srgbClr val="384653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Zobrazování žilního systému – žíly dolních i horních končetin, centrální žíly. Diagnostika trombóz a žilních malformací.</a:t>
            </a:r>
            <a:endParaRPr lang="en-US" sz="1550" dirty="0"/>
          </a:p>
        </p:txBody>
      </p:sp>
      <p:pic>
        <p:nvPicPr>
          <p:cNvPr id="9" name="Image 2" descr="preencoded.png"/>
          <p:cNvPicPr>
            <a:picLocks noChangeAspect="1"/>
          </p:cNvPicPr>
          <p:nvPr/>
        </p:nvPicPr>
        <p:blipFill>
          <a:blip r:embed="rId7">
            <a:extLst>
              <a:ext uri="{96DAC541-7B7A-43D3-8B79-37D633B846F1}">
                <asvg:svgBlip xmlns:asvg="http://schemas.microsoft.com/office/drawing/2016/SVG/main" r:embed="rId8"/>
              </a:ext>
            </a:extLst>
          </a:blip>
          <a:stretch>
            <a:fillRect/>
          </a:stretch>
        </p:blipFill>
        <p:spPr>
          <a:xfrm>
            <a:off x="793790" y="4551283"/>
            <a:ext cx="496133" cy="496133"/>
          </a:xfrm>
          <a:prstGeom prst="rect">
            <a:avLst/>
          </a:prstGeom>
        </p:spPr>
      </p:pic>
      <p:sp>
        <p:nvSpPr>
          <p:cNvPr id="10" name="Text 5"/>
          <p:cNvSpPr/>
          <p:nvPr/>
        </p:nvSpPr>
        <p:spPr>
          <a:xfrm>
            <a:off x="1537930" y="4669036"/>
            <a:ext cx="2480905" cy="310158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2400"/>
              </a:lnSpc>
              <a:buNone/>
            </a:pPr>
            <a:r>
              <a:rPr lang="en-US" sz="1950" dirty="0">
                <a:solidFill>
                  <a:srgbClr val="384653"/>
                </a:solidFill>
                <a:latin typeface="Host Grotesk Medium" pitchFamily="34" charset="0"/>
                <a:ea typeface="Host Grotesk Medium" pitchFamily="34" charset="-122"/>
                <a:cs typeface="Host Grotesk Medium" pitchFamily="34" charset="-120"/>
              </a:rPr>
              <a:t>CT vyšetření srdce</a:t>
            </a:r>
            <a:endParaRPr lang="en-US" sz="1950" dirty="0"/>
          </a:p>
        </p:txBody>
      </p:sp>
      <p:sp>
        <p:nvSpPr>
          <p:cNvPr id="11" name="Text 6"/>
          <p:cNvSpPr/>
          <p:nvPr/>
        </p:nvSpPr>
        <p:spPr>
          <a:xfrm>
            <a:off x="1537930" y="5098256"/>
            <a:ext cx="5653207" cy="595313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l">
              <a:lnSpc>
                <a:spcPts val="2300"/>
              </a:lnSpc>
              <a:buNone/>
            </a:pPr>
            <a:r>
              <a:rPr lang="en-US" sz="1550" b="1" dirty="0">
                <a:solidFill>
                  <a:srgbClr val="384653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Bez kontrastu:</a:t>
            </a:r>
            <a:r>
              <a:rPr lang="en-US" sz="1550" dirty="0">
                <a:solidFill>
                  <a:srgbClr val="384653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 CaScore – kvantifikace kalcia ve věnčitých tepnách pro rizikovou stratifikaci</a:t>
            </a:r>
            <a:endParaRPr lang="en-US" sz="1550" dirty="0"/>
          </a:p>
        </p:txBody>
      </p:sp>
      <p:sp>
        <p:nvSpPr>
          <p:cNvPr id="12" name="Text 7"/>
          <p:cNvSpPr/>
          <p:nvPr/>
        </p:nvSpPr>
        <p:spPr>
          <a:xfrm>
            <a:off x="1537930" y="5812631"/>
            <a:ext cx="5653207" cy="595313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l">
              <a:lnSpc>
                <a:spcPts val="2300"/>
              </a:lnSpc>
              <a:buNone/>
            </a:pPr>
            <a:r>
              <a:rPr lang="en-US" sz="1550" b="1" dirty="0">
                <a:solidFill>
                  <a:srgbClr val="384653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S kontrastem:</a:t>
            </a:r>
            <a:r>
              <a:rPr lang="en-US" sz="1550" dirty="0">
                <a:solidFill>
                  <a:srgbClr val="384653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 CT koronarografie – neinvazivní zobrazení věnčitých tepen</a:t>
            </a:r>
            <a:endParaRPr lang="en-US" sz="1550" dirty="0"/>
          </a:p>
        </p:txBody>
      </p:sp>
      <p:pic>
        <p:nvPicPr>
          <p:cNvPr id="13" name="Image 3" descr="preencoded.png"/>
          <p:cNvPicPr>
            <a:picLocks noChangeAspect="1"/>
          </p:cNvPicPr>
          <p:nvPr/>
        </p:nvPicPr>
        <p:blipFill>
          <a:blip r:embed="rId9">
            <a:extLst>
              <a:ext uri="{96DAC541-7B7A-43D3-8B79-37D633B846F1}">
                <asvg:svgBlip xmlns:asvg="http://schemas.microsoft.com/office/drawing/2016/SVG/main" r:embed="rId10"/>
              </a:ext>
            </a:extLst>
          </a:blip>
          <a:stretch>
            <a:fillRect/>
          </a:stretch>
        </p:blipFill>
        <p:spPr>
          <a:xfrm>
            <a:off x="7439144" y="4551283"/>
            <a:ext cx="496133" cy="496133"/>
          </a:xfrm>
          <a:prstGeom prst="rect">
            <a:avLst/>
          </a:prstGeom>
        </p:spPr>
      </p:pic>
      <p:sp>
        <p:nvSpPr>
          <p:cNvPr id="14" name="Text 8"/>
          <p:cNvSpPr/>
          <p:nvPr/>
        </p:nvSpPr>
        <p:spPr>
          <a:xfrm>
            <a:off x="8183285" y="4669036"/>
            <a:ext cx="3941088" cy="310158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2400"/>
              </a:lnSpc>
              <a:buNone/>
            </a:pPr>
            <a:r>
              <a:rPr lang="en-US" sz="1950" dirty="0">
                <a:solidFill>
                  <a:srgbClr val="384653"/>
                </a:solidFill>
                <a:latin typeface="Host Grotesk Medium" pitchFamily="34" charset="0"/>
                <a:ea typeface="Host Grotesk Medium" pitchFamily="34" charset="-122"/>
                <a:cs typeface="Host Grotesk Medium" pitchFamily="34" charset="-120"/>
              </a:rPr>
              <a:t>Biopsie a punkce pod CT kontrolou</a:t>
            </a:r>
            <a:endParaRPr lang="en-US" sz="1950" dirty="0"/>
          </a:p>
        </p:txBody>
      </p:sp>
      <p:sp>
        <p:nvSpPr>
          <p:cNvPr id="15" name="Text 9"/>
          <p:cNvSpPr/>
          <p:nvPr/>
        </p:nvSpPr>
        <p:spPr>
          <a:xfrm>
            <a:off x="8183285" y="5098256"/>
            <a:ext cx="5653326" cy="595313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l">
              <a:lnSpc>
                <a:spcPts val="2300"/>
              </a:lnSpc>
              <a:buNone/>
            </a:pPr>
            <a:r>
              <a:rPr lang="en-US" sz="1550" dirty="0">
                <a:solidFill>
                  <a:srgbClr val="384653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Přesné cílení biopsie nebo drenáže patologických ložisek pod CT navigací pro maximální bezpečnost a přesnost</a:t>
            </a:r>
            <a:endParaRPr lang="en-US" sz="1550" dirty="0"/>
          </a:p>
        </p:txBody>
      </p:sp>
    </p:spTree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20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793790" y="920234"/>
            <a:ext cx="6325553" cy="496133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3900"/>
              </a:lnSpc>
              <a:buNone/>
            </a:pPr>
            <a:r>
              <a:rPr lang="en-US" sz="3100" dirty="0">
                <a:solidFill>
                  <a:srgbClr val="2E3C4E"/>
                </a:solidFill>
                <a:latin typeface="Host Grotesk Medium" pitchFamily="34" charset="0"/>
                <a:ea typeface="Host Grotesk Medium" pitchFamily="34" charset="-122"/>
                <a:cs typeface="Host Grotesk Medium" pitchFamily="34" charset="-120"/>
              </a:rPr>
              <a:t>Klíčové body zobrazovacích metod</a:t>
            </a:r>
            <a:endParaRPr lang="en-US" sz="3100" dirty="0"/>
          </a:p>
        </p:txBody>
      </p:sp>
      <p:sp>
        <p:nvSpPr>
          <p:cNvPr id="3" name="Shape 1"/>
          <p:cNvSpPr/>
          <p:nvPr/>
        </p:nvSpPr>
        <p:spPr>
          <a:xfrm>
            <a:off x="793790" y="1813203"/>
            <a:ext cx="6422231" cy="2062282"/>
          </a:xfrm>
          <a:prstGeom prst="roundRect">
            <a:avLst>
              <a:gd name="adj" fmla="val 4042"/>
            </a:avLst>
          </a:prstGeom>
          <a:solidFill>
            <a:srgbClr val="FAF9F5"/>
          </a:solidFill>
          <a:ln w="22860">
            <a:solidFill>
              <a:srgbClr val="BFD3D8"/>
            </a:solidFill>
            <a:prstDash val="solid"/>
          </a:ln>
        </p:spPr>
      </p:sp>
      <p:sp>
        <p:nvSpPr>
          <p:cNvPr id="4" name="Shape 2"/>
          <p:cNvSpPr/>
          <p:nvPr/>
        </p:nvSpPr>
        <p:spPr>
          <a:xfrm>
            <a:off x="816650" y="1836063"/>
            <a:ext cx="6376511" cy="595313"/>
          </a:xfrm>
          <a:prstGeom prst="roundRect">
            <a:avLst>
              <a:gd name="adj" fmla="val 9395"/>
            </a:avLst>
          </a:prstGeom>
          <a:solidFill>
            <a:srgbClr val="D9EDF2"/>
          </a:solidFill>
          <a:ln/>
        </p:spPr>
      </p:sp>
      <p:pic>
        <p:nvPicPr>
          <p:cNvPr id="5" name="Image 0" descr="preencoded.png"/>
          <p:cNvPicPr>
            <a:picLocks noChangeAspect="1"/>
          </p:cNvPicPr>
          <p:nvPr/>
        </p:nvPicPr>
        <p:blipFill>
          <a:blip r:embed="rId3">
            <a:extLs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3856077" y="1980962"/>
            <a:ext cx="297656" cy="297656"/>
          </a:xfrm>
          <a:prstGeom prst="rect">
            <a:avLst/>
          </a:prstGeom>
        </p:spPr>
      </p:pic>
      <p:sp>
        <p:nvSpPr>
          <p:cNvPr id="6" name="Text 3"/>
          <p:cNvSpPr/>
          <p:nvPr/>
        </p:nvSpPr>
        <p:spPr>
          <a:xfrm>
            <a:off x="1015008" y="2629733"/>
            <a:ext cx="2480905" cy="310158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2400"/>
              </a:lnSpc>
              <a:buNone/>
            </a:pPr>
            <a:r>
              <a:rPr lang="en-US" sz="1950" dirty="0">
                <a:solidFill>
                  <a:srgbClr val="384653"/>
                </a:solidFill>
                <a:latin typeface="Host Grotesk Medium" pitchFamily="34" charset="0"/>
                <a:ea typeface="Host Grotesk Medium" pitchFamily="34" charset="-122"/>
                <a:cs typeface="Host Grotesk Medium" pitchFamily="34" charset="-120"/>
              </a:rPr>
              <a:t>Radiační ochrana</a:t>
            </a:r>
            <a:endParaRPr lang="en-US" sz="1950" dirty="0"/>
          </a:p>
        </p:txBody>
      </p:sp>
      <p:sp>
        <p:nvSpPr>
          <p:cNvPr id="7" name="Text 4"/>
          <p:cNvSpPr/>
          <p:nvPr/>
        </p:nvSpPr>
        <p:spPr>
          <a:xfrm>
            <a:off x="1015008" y="3058954"/>
            <a:ext cx="5979795" cy="595313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l">
              <a:lnSpc>
                <a:spcPts val="2300"/>
              </a:lnSpc>
              <a:buNone/>
            </a:pPr>
            <a:r>
              <a:rPr lang="en-US" sz="1550" dirty="0">
                <a:solidFill>
                  <a:srgbClr val="384653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Stínění, vzdálenost a čas – tři pilíře ochrany personálu i pacientů před ionizujícím zářením</a:t>
            </a:r>
            <a:endParaRPr lang="en-US" sz="1550" dirty="0"/>
          </a:p>
        </p:txBody>
      </p:sp>
      <p:sp>
        <p:nvSpPr>
          <p:cNvPr id="8" name="Shape 5"/>
          <p:cNvSpPr/>
          <p:nvPr/>
        </p:nvSpPr>
        <p:spPr>
          <a:xfrm>
            <a:off x="7414379" y="1813203"/>
            <a:ext cx="6422231" cy="2062282"/>
          </a:xfrm>
          <a:prstGeom prst="roundRect">
            <a:avLst>
              <a:gd name="adj" fmla="val 4042"/>
            </a:avLst>
          </a:prstGeom>
          <a:solidFill>
            <a:srgbClr val="FAF9F5"/>
          </a:solidFill>
          <a:ln w="22860">
            <a:solidFill>
              <a:srgbClr val="BFD3D8"/>
            </a:solidFill>
            <a:prstDash val="solid"/>
          </a:ln>
        </p:spPr>
      </p:sp>
      <p:sp>
        <p:nvSpPr>
          <p:cNvPr id="9" name="Shape 6"/>
          <p:cNvSpPr/>
          <p:nvPr/>
        </p:nvSpPr>
        <p:spPr>
          <a:xfrm>
            <a:off x="7437239" y="1836063"/>
            <a:ext cx="6376511" cy="595313"/>
          </a:xfrm>
          <a:prstGeom prst="roundRect">
            <a:avLst>
              <a:gd name="adj" fmla="val 9395"/>
            </a:avLst>
          </a:prstGeom>
          <a:solidFill>
            <a:srgbClr val="D9EDF2"/>
          </a:solidFill>
          <a:ln/>
        </p:spPr>
      </p:sp>
      <p:pic>
        <p:nvPicPr>
          <p:cNvPr id="10" name="Image 1" descr="preencoded.png"/>
          <p:cNvPicPr>
            <a:picLocks noChangeAspect="1"/>
          </p:cNvPicPr>
          <p:nvPr/>
        </p:nvPicPr>
        <p:blipFill>
          <a:blip r:embed="rId5">
            <a:extLs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p:blipFill>
        <p:spPr>
          <a:xfrm>
            <a:off x="10476667" y="1980962"/>
            <a:ext cx="297656" cy="297656"/>
          </a:xfrm>
          <a:prstGeom prst="rect">
            <a:avLst/>
          </a:prstGeom>
        </p:spPr>
      </p:pic>
      <p:sp>
        <p:nvSpPr>
          <p:cNvPr id="11" name="Text 7"/>
          <p:cNvSpPr/>
          <p:nvPr/>
        </p:nvSpPr>
        <p:spPr>
          <a:xfrm>
            <a:off x="7635597" y="2629733"/>
            <a:ext cx="2480905" cy="310158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2400"/>
              </a:lnSpc>
              <a:buNone/>
            </a:pPr>
            <a:r>
              <a:rPr lang="en-US" sz="1950" dirty="0">
                <a:solidFill>
                  <a:srgbClr val="384653"/>
                </a:solidFill>
                <a:latin typeface="Host Grotesk Medium" pitchFamily="34" charset="0"/>
                <a:ea typeface="Host Grotesk Medium" pitchFamily="34" charset="-122"/>
                <a:cs typeface="Host Grotesk Medium" pitchFamily="34" charset="-120"/>
              </a:rPr>
              <a:t>Kvalitní příprava</a:t>
            </a:r>
            <a:endParaRPr lang="en-US" sz="1950" dirty="0"/>
          </a:p>
        </p:txBody>
      </p:sp>
      <p:sp>
        <p:nvSpPr>
          <p:cNvPr id="12" name="Text 8"/>
          <p:cNvSpPr/>
          <p:nvPr/>
        </p:nvSpPr>
        <p:spPr>
          <a:xfrm>
            <a:off x="7635597" y="3058954"/>
            <a:ext cx="5979795" cy="595313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l">
              <a:lnSpc>
                <a:spcPts val="2300"/>
              </a:lnSpc>
              <a:buNone/>
            </a:pPr>
            <a:r>
              <a:rPr lang="en-US" sz="1550" dirty="0">
                <a:solidFill>
                  <a:srgbClr val="384653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Správná příprava pacienta je klíčem k diagnosticky hodnotným výsledkům a minimalizaci rizik</a:t>
            </a:r>
            <a:endParaRPr lang="en-US" sz="1550" dirty="0"/>
          </a:p>
        </p:txBody>
      </p:sp>
      <p:sp>
        <p:nvSpPr>
          <p:cNvPr id="13" name="Shape 9"/>
          <p:cNvSpPr/>
          <p:nvPr/>
        </p:nvSpPr>
        <p:spPr>
          <a:xfrm>
            <a:off x="793790" y="4073843"/>
            <a:ext cx="6422231" cy="2062282"/>
          </a:xfrm>
          <a:prstGeom prst="roundRect">
            <a:avLst>
              <a:gd name="adj" fmla="val 4042"/>
            </a:avLst>
          </a:prstGeom>
          <a:solidFill>
            <a:srgbClr val="FAF9F5"/>
          </a:solidFill>
          <a:ln w="22860">
            <a:solidFill>
              <a:srgbClr val="BFD3D8"/>
            </a:solidFill>
            <a:prstDash val="solid"/>
          </a:ln>
        </p:spPr>
      </p:sp>
      <p:sp>
        <p:nvSpPr>
          <p:cNvPr id="14" name="Shape 10"/>
          <p:cNvSpPr/>
          <p:nvPr/>
        </p:nvSpPr>
        <p:spPr>
          <a:xfrm>
            <a:off x="816650" y="4096703"/>
            <a:ext cx="6376511" cy="595313"/>
          </a:xfrm>
          <a:prstGeom prst="roundRect">
            <a:avLst>
              <a:gd name="adj" fmla="val 9395"/>
            </a:avLst>
          </a:prstGeom>
          <a:solidFill>
            <a:srgbClr val="D9EDF2"/>
          </a:solidFill>
          <a:ln/>
        </p:spPr>
      </p:sp>
      <p:pic>
        <p:nvPicPr>
          <p:cNvPr id="15" name="Image 2" descr="preencoded.png"/>
          <p:cNvPicPr>
            <a:picLocks noChangeAspect="1"/>
          </p:cNvPicPr>
          <p:nvPr/>
        </p:nvPicPr>
        <p:blipFill>
          <a:blip r:embed="rId7">
            <a:extLst>
              <a:ext uri="{96DAC541-7B7A-43D3-8B79-37D633B846F1}">
                <asvg:svgBlip xmlns:asvg="http://schemas.microsoft.com/office/drawing/2016/SVG/main" r:embed="rId8"/>
              </a:ext>
            </a:extLst>
          </a:blip>
          <a:stretch>
            <a:fillRect/>
          </a:stretch>
        </p:blipFill>
        <p:spPr>
          <a:xfrm>
            <a:off x="3856077" y="4241602"/>
            <a:ext cx="297656" cy="297656"/>
          </a:xfrm>
          <a:prstGeom prst="rect">
            <a:avLst/>
          </a:prstGeom>
        </p:spPr>
      </p:pic>
      <p:sp>
        <p:nvSpPr>
          <p:cNvPr id="16" name="Text 11"/>
          <p:cNvSpPr/>
          <p:nvPr/>
        </p:nvSpPr>
        <p:spPr>
          <a:xfrm>
            <a:off x="1015008" y="4890373"/>
            <a:ext cx="3350419" cy="310158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2400"/>
              </a:lnSpc>
              <a:buNone/>
            </a:pPr>
            <a:r>
              <a:rPr lang="en-US" sz="1950" dirty="0">
                <a:solidFill>
                  <a:srgbClr val="384653"/>
                </a:solidFill>
                <a:latin typeface="Host Grotesk Medium" pitchFamily="34" charset="0"/>
                <a:ea typeface="Host Grotesk Medium" pitchFamily="34" charset="-122"/>
                <a:cs typeface="Host Grotesk Medium" pitchFamily="34" charset="-120"/>
              </a:rPr>
              <a:t>Role zdravotnického asistenta</a:t>
            </a:r>
            <a:endParaRPr lang="en-US" sz="1950" dirty="0"/>
          </a:p>
        </p:txBody>
      </p:sp>
      <p:sp>
        <p:nvSpPr>
          <p:cNvPr id="17" name="Text 12"/>
          <p:cNvSpPr/>
          <p:nvPr/>
        </p:nvSpPr>
        <p:spPr>
          <a:xfrm>
            <a:off x="1015008" y="5319593"/>
            <a:ext cx="5979795" cy="595313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l">
              <a:lnSpc>
                <a:spcPts val="2300"/>
              </a:lnSpc>
              <a:buNone/>
            </a:pPr>
            <a:r>
              <a:rPr lang="en-US" sz="1550" dirty="0">
                <a:solidFill>
                  <a:srgbClr val="384653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Koordinace vyšetření, příprava pacientů, edukace a sledování bezpečnosti</a:t>
            </a:r>
            <a:endParaRPr lang="en-US" sz="1550" dirty="0"/>
          </a:p>
        </p:txBody>
      </p:sp>
      <p:sp>
        <p:nvSpPr>
          <p:cNvPr id="18" name="Shape 13"/>
          <p:cNvSpPr/>
          <p:nvPr/>
        </p:nvSpPr>
        <p:spPr>
          <a:xfrm>
            <a:off x="7414379" y="4073843"/>
            <a:ext cx="6422231" cy="2062282"/>
          </a:xfrm>
          <a:prstGeom prst="roundRect">
            <a:avLst>
              <a:gd name="adj" fmla="val 4042"/>
            </a:avLst>
          </a:prstGeom>
          <a:solidFill>
            <a:srgbClr val="FAF9F5"/>
          </a:solidFill>
          <a:ln w="22860">
            <a:solidFill>
              <a:srgbClr val="BFD3D8"/>
            </a:solidFill>
            <a:prstDash val="solid"/>
          </a:ln>
        </p:spPr>
      </p:sp>
      <p:sp>
        <p:nvSpPr>
          <p:cNvPr id="19" name="Shape 14"/>
          <p:cNvSpPr/>
          <p:nvPr/>
        </p:nvSpPr>
        <p:spPr>
          <a:xfrm>
            <a:off x="7437239" y="4096703"/>
            <a:ext cx="6376511" cy="595313"/>
          </a:xfrm>
          <a:prstGeom prst="roundRect">
            <a:avLst>
              <a:gd name="adj" fmla="val 9395"/>
            </a:avLst>
          </a:prstGeom>
          <a:solidFill>
            <a:srgbClr val="D9EDF2"/>
          </a:solidFill>
          <a:ln/>
        </p:spPr>
      </p:sp>
      <p:pic>
        <p:nvPicPr>
          <p:cNvPr id="20" name="Image 3" descr="preencoded.png"/>
          <p:cNvPicPr>
            <a:picLocks noChangeAspect="1"/>
          </p:cNvPicPr>
          <p:nvPr/>
        </p:nvPicPr>
        <p:blipFill>
          <a:blip r:embed="rId9">
            <a:extLst>
              <a:ext uri="{96DAC541-7B7A-43D3-8B79-37D633B846F1}">
                <asvg:svgBlip xmlns:asvg="http://schemas.microsoft.com/office/drawing/2016/SVG/main" r:embed="rId10"/>
              </a:ext>
            </a:extLst>
          </a:blip>
          <a:stretch>
            <a:fillRect/>
          </a:stretch>
        </p:blipFill>
        <p:spPr>
          <a:xfrm>
            <a:off x="10476667" y="4241602"/>
            <a:ext cx="297656" cy="297656"/>
          </a:xfrm>
          <a:prstGeom prst="rect">
            <a:avLst/>
          </a:prstGeom>
        </p:spPr>
      </p:pic>
      <p:sp>
        <p:nvSpPr>
          <p:cNvPr id="21" name="Text 15"/>
          <p:cNvSpPr/>
          <p:nvPr/>
        </p:nvSpPr>
        <p:spPr>
          <a:xfrm>
            <a:off x="7635597" y="4890373"/>
            <a:ext cx="2480905" cy="310158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2400"/>
              </a:lnSpc>
              <a:buNone/>
            </a:pPr>
            <a:r>
              <a:rPr lang="en-US" sz="1950" dirty="0">
                <a:solidFill>
                  <a:srgbClr val="384653"/>
                </a:solidFill>
                <a:latin typeface="Host Grotesk Medium" pitchFamily="34" charset="0"/>
                <a:ea typeface="Host Grotesk Medium" pitchFamily="34" charset="-122"/>
                <a:cs typeface="Host Grotesk Medium" pitchFamily="34" charset="-120"/>
              </a:rPr>
              <a:t>Kontrastní látky</a:t>
            </a:r>
            <a:endParaRPr lang="en-US" sz="1950" dirty="0"/>
          </a:p>
        </p:txBody>
      </p:sp>
      <p:sp>
        <p:nvSpPr>
          <p:cNvPr id="22" name="Text 16"/>
          <p:cNvSpPr/>
          <p:nvPr/>
        </p:nvSpPr>
        <p:spPr>
          <a:xfrm>
            <a:off x="7635597" y="5319593"/>
            <a:ext cx="5979795" cy="595313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l">
              <a:lnSpc>
                <a:spcPts val="2300"/>
              </a:lnSpc>
              <a:buNone/>
            </a:pPr>
            <a:r>
              <a:rPr lang="en-US" sz="1550" dirty="0">
                <a:solidFill>
                  <a:srgbClr val="384653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Antihistaminika před vyšetřením, hydratace a pečlivé sledování po aplikaci</a:t>
            </a:r>
            <a:endParaRPr lang="en-US" sz="1550" dirty="0"/>
          </a:p>
        </p:txBody>
      </p:sp>
      <p:sp>
        <p:nvSpPr>
          <p:cNvPr id="23" name="Shape 17"/>
          <p:cNvSpPr/>
          <p:nvPr/>
        </p:nvSpPr>
        <p:spPr>
          <a:xfrm>
            <a:off x="793790" y="6458515"/>
            <a:ext cx="13042821" cy="32385"/>
          </a:xfrm>
          <a:prstGeom prst="rect">
            <a:avLst/>
          </a:prstGeom>
          <a:solidFill>
            <a:srgbClr val="384653">
              <a:alpha val="50000"/>
            </a:srgbClr>
          </a:solidFill>
          <a:ln/>
        </p:spPr>
      </p:sp>
      <p:sp>
        <p:nvSpPr>
          <p:cNvPr id="24" name="Text 18"/>
          <p:cNvSpPr/>
          <p:nvPr/>
        </p:nvSpPr>
        <p:spPr>
          <a:xfrm>
            <a:off x="793790" y="6714053"/>
            <a:ext cx="13042821" cy="595313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l">
              <a:lnSpc>
                <a:spcPts val="2300"/>
              </a:lnSpc>
              <a:buNone/>
            </a:pPr>
            <a:r>
              <a:rPr lang="en-US" sz="1550" b="1" dirty="0">
                <a:solidFill>
                  <a:srgbClr val="384653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Zobrazovací metody jsou nezbytným nástrojem moderní medicíny.</a:t>
            </a:r>
            <a:r>
              <a:rPr lang="en-US" sz="1550" dirty="0">
                <a:solidFill>
                  <a:srgbClr val="384653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 Jejich správné využití vyžaduje znalost principů, rizik a ochranných opatření. Zdravotnický personál hraje klíčovou roli v zajištění bezpečnosti a kvality diagnostického procesu.</a:t>
            </a:r>
            <a:endParaRPr lang="en-US" sz="1550" dirty="0"/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Motiv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1882</Words>
  <Application>Microsoft Office PowerPoint</Application>
  <PresentationFormat>Vlastní</PresentationFormat>
  <Paragraphs>233</Paragraphs>
  <Slides>20</Slides>
  <Notes>20</Notes>
  <HiddenSlides>0</HiddenSlides>
  <MMClips>0</MMClips>
  <ScaleCrop>false</ScaleCrop>
  <HeadingPairs>
    <vt:vector size="6" baseType="variant">
      <vt:variant>
        <vt:lpstr>Použitá písma</vt:lpstr>
      </vt:variant>
      <vt:variant>
        <vt:i4>4</vt:i4>
      </vt:variant>
      <vt:variant>
        <vt:lpstr>Motiv</vt:lpstr>
      </vt:variant>
      <vt:variant>
        <vt:i4>1</vt:i4>
      </vt:variant>
      <vt:variant>
        <vt:lpstr>Nadpisy snímků</vt:lpstr>
      </vt:variant>
      <vt:variant>
        <vt:i4>20</vt:i4>
      </vt:variant>
    </vt:vector>
  </HeadingPairs>
  <TitlesOfParts>
    <vt:vector size="25" baseType="lpstr">
      <vt:lpstr>Arial</vt:lpstr>
      <vt:lpstr>Roboto</vt:lpstr>
      <vt:lpstr>Host Grotesk Medium</vt:lpstr>
      <vt:lpstr>Host Grotesk Light</vt:lpstr>
      <vt:lpstr>Office Theme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subject/>
  <dc:creator>Admin</dc:creator>
  <cp:lastModifiedBy>Tonda Mezera</cp:lastModifiedBy>
  <cp:revision>1</cp:revision>
  <dcterms:created xsi:type="dcterms:W3CDTF">2025-12-13T17:17:21Z</dcterms:created>
  <dcterms:modified xsi:type="dcterms:W3CDTF">2025-12-13T17:18:06Z</dcterms:modified>
</cp:coreProperties>
</file>