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1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Klepnutím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Klepnutím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0380DB-937F-4138-9C04-67CB41D314AA}" type="datetimeFigureOut">
              <a:rPr lang="cs-CZ" smtClean="0"/>
              <a:pPr/>
              <a:t>06.11.2025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DEB6C09-8126-4974-92AF-DE8A6747B8A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Literatura s tématem </a:t>
            </a:r>
            <a:br>
              <a:rPr lang="cs-CZ" dirty="0"/>
            </a:br>
            <a:r>
              <a:rPr lang="cs-CZ" dirty="0"/>
              <a:t>2. světové války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cs-CZ"/>
          </a:p>
          <a:p>
            <a:pPr algn="l"/>
            <a:r>
              <a:rPr lang="cs-CZ"/>
              <a:t>„…</a:t>
            </a:r>
            <a:r>
              <a:rPr lang="cs-CZ" dirty="0"/>
              <a:t>válka nikdy neskončí, dokud bude kdekoliv na světě krvácet nějaká rána, kterou </a:t>
            </a:r>
            <a:r>
              <a:rPr lang="cs-CZ"/>
              <a:t>zasadila.“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Skupina 47 – etický problém německého národa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volné sdružení autorů bez společného programu – snaha po vyrovnání se s vinou německého národa za prožité utrpení milionů lidí </a:t>
            </a:r>
          </a:p>
          <a:p>
            <a:r>
              <a:rPr lang="cs-CZ" u="sng" dirty="0"/>
              <a:t>H. </a:t>
            </a:r>
            <a:r>
              <a:rPr lang="cs-CZ" u="sng"/>
              <a:t>Böll</a:t>
            </a:r>
            <a:r>
              <a:rPr lang="cs-CZ" u="sng" dirty="0"/>
              <a:t> </a:t>
            </a:r>
            <a:r>
              <a:rPr lang="cs-CZ" dirty="0"/>
              <a:t>– voják </a:t>
            </a:r>
            <a:r>
              <a:rPr lang="cs-CZ" dirty="0" err="1"/>
              <a:t>wermachtu</a:t>
            </a:r>
            <a:r>
              <a:rPr lang="cs-CZ" dirty="0"/>
              <a:t>, americké zajetí, 1972 Nobelova cena za literaturu, po srpnu 1968 opakovaně vystoupil proti okupaci Československa</a:t>
            </a:r>
          </a:p>
          <a:p>
            <a:r>
              <a:rPr lang="cs-CZ" dirty="0"/>
              <a:t>romány: </a:t>
            </a:r>
            <a:r>
              <a:rPr lang="cs-CZ" b="1" dirty="0"/>
              <a:t>Kdes byl, Adame?   Biliár o půl desáté</a:t>
            </a:r>
          </a:p>
          <a:p>
            <a:r>
              <a:rPr lang="cs-CZ" u="sng" dirty="0"/>
              <a:t>G. </a:t>
            </a:r>
            <a:r>
              <a:rPr lang="cs-CZ" u="sng" dirty="0" err="1"/>
              <a:t>Grass</a:t>
            </a:r>
            <a:r>
              <a:rPr lang="cs-CZ" dirty="0"/>
              <a:t> – v roce 2008 potvrdil svoje působení v jednotkách SS – román </a:t>
            </a:r>
            <a:r>
              <a:rPr lang="cs-CZ" b="1" dirty="0"/>
              <a:t>Plechový bubínek</a:t>
            </a:r>
            <a:r>
              <a:rPr lang="cs-CZ" dirty="0"/>
              <a:t> – Oskar </a:t>
            </a:r>
            <a:r>
              <a:rPr lang="cs-CZ" dirty="0" err="1"/>
              <a:t>Matzerath</a:t>
            </a:r>
            <a:r>
              <a:rPr lang="cs-CZ" dirty="0"/>
              <a:t> symbolem degenerace německého národa</a:t>
            </a:r>
            <a:endParaRPr lang="cs-CZ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Italský neorealismus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přísně analytický pohled na skutečnost – požadavek </a:t>
            </a:r>
            <a:r>
              <a:rPr lang="cs-CZ" b="1" i="1" dirty="0"/>
              <a:t>autentičnosti</a:t>
            </a:r>
            <a:r>
              <a:rPr lang="cs-CZ" dirty="0"/>
              <a:t> v umění (i film), důraz na dokumentárnost díla – převládá sociální tématika</a:t>
            </a:r>
          </a:p>
          <a:p>
            <a:r>
              <a:rPr lang="cs-CZ" u="sng" dirty="0"/>
              <a:t>A. </a:t>
            </a:r>
            <a:r>
              <a:rPr lang="cs-CZ" u="sng" dirty="0" err="1"/>
              <a:t>Moravia</a:t>
            </a:r>
            <a:r>
              <a:rPr lang="cs-CZ" dirty="0"/>
              <a:t> – </a:t>
            </a:r>
            <a:r>
              <a:rPr lang="cs-CZ" b="1" dirty="0"/>
              <a:t>Horalka, Římské povídky</a:t>
            </a:r>
            <a:r>
              <a:rPr lang="cs-CZ" dirty="0"/>
              <a:t> (kombinace detailního popisu prostředí, postav a fatálních nálad a motivů)</a:t>
            </a:r>
          </a:p>
          <a:p>
            <a:r>
              <a:rPr lang="cs-CZ" u="sng" dirty="0"/>
              <a:t>C. </a:t>
            </a:r>
            <a:r>
              <a:rPr lang="cs-CZ" u="sng" dirty="0" err="1"/>
              <a:t>Levi</a:t>
            </a:r>
            <a:r>
              <a:rPr lang="cs-CZ" dirty="0"/>
              <a:t> – </a:t>
            </a:r>
            <a:r>
              <a:rPr lang="cs-CZ" b="1" dirty="0"/>
              <a:t>Kristus se zastavil v </a:t>
            </a:r>
            <a:r>
              <a:rPr lang="cs-CZ" b="1" dirty="0" err="1"/>
              <a:t>Eboli</a:t>
            </a:r>
            <a:r>
              <a:rPr lang="cs-CZ" dirty="0"/>
              <a:t> – „zpráva“ o jednom roku nuceného pobytu autora ve zbídačelé </a:t>
            </a:r>
            <a:r>
              <a:rPr lang="cs-CZ" dirty="0" err="1"/>
              <a:t>Lukánii</a:t>
            </a:r>
            <a:r>
              <a:rPr lang="cs-CZ" dirty="0"/>
              <a:t> – „ spolu s Kristem, který nedošel do </a:t>
            </a:r>
            <a:r>
              <a:rPr lang="cs-CZ" dirty="0" err="1"/>
              <a:t>Lukánie</a:t>
            </a:r>
            <a:r>
              <a:rPr lang="cs-CZ" dirty="0"/>
              <a:t>, sem nepronikl ani čas, lidský duch, naděje, rozum…“</a:t>
            </a:r>
            <a:endParaRPr lang="cs-CZ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Americká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cílem je podat svědectví o „velké“ válce v Evropě</a:t>
            </a:r>
          </a:p>
          <a:p>
            <a:r>
              <a:rPr lang="cs-CZ" u="sng" dirty="0"/>
              <a:t>W. </a:t>
            </a:r>
            <a:r>
              <a:rPr lang="cs-CZ" u="sng" dirty="0" err="1"/>
              <a:t>Styron</a:t>
            </a:r>
            <a:r>
              <a:rPr lang="cs-CZ" dirty="0"/>
              <a:t> – </a:t>
            </a:r>
            <a:r>
              <a:rPr lang="cs-CZ" b="1" dirty="0" err="1"/>
              <a:t>Sophiina</a:t>
            </a:r>
            <a:r>
              <a:rPr lang="cs-CZ" b="1" dirty="0"/>
              <a:t> volba</a:t>
            </a:r>
            <a:r>
              <a:rPr lang="cs-CZ" dirty="0"/>
              <a:t> – zločiny nelze promlčet – odsouzení války a varování</a:t>
            </a:r>
          </a:p>
          <a:p>
            <a:r>
              <a:rPr lang="cs-CZ" u="sng" dirty="0"/>
              <a:t>J. Heller</a:t>
            </a:r>
            <a:r>
              <a:rPr lang="cs-CZ" dirty="0"/>
              <a:t> – </a:t>
            </a:r>
            <a:r>
              <a:rPr lang="cs-CZ" b="1" dirty="0"/>
              <a:t>Hlava XXII</a:t>
            </a:r>
            <a:r>
              <a:rPr lang="cs-CZ" dirty="0"/>
              <a:t> – satirický pohled na absurditu války – téma „antihrdiny“ – chce přežít, a proto  dezertuje, parodizování zástupců církve</a:t>
            </a:r>
          </a:p>
          <a:p>
            <a:r>
              <a:rPr lang="cs-CZ" u="sng" dirty="0"/>
              <a:t>K. </a:t>
            </a:r>
            <a:r>
              <a:rPr lang="cs-CZ" u="sng" dirty="0" err="1"/>
              <a:t>Vonnegut</a:t>
            </a:r>
            <a:r>
              <a:rPr lang="cs-CZ" u="sng" dirty="0"/>
              <a:t> </a:t>
            </a:r>
            <a:r>
              <a:rPr lang="cs-CZ" u="sng" dirty="0" err="1"/>
              <a:t>j.r</a:t>
            </a:r>
            <a:r>
              <a:rPr lang="cs-CZ" u="sng" dirty="0"/>
              <a:t>.- </a:t>
            </a:r>
            <a:r>
              <a:rPr lang="cs-CZ" b="1" dirty="0"/>
              <a:t>Jatka č.5</a:t>
            </a:r>
            <a:r>
              <a:rPr lang="cs-CZ" dirty="0"/>
              <a:t> – téma amerických vojáků v Drážďanech</a:t>
            </a:r>
            <a:endParaRPr lang="cs-CZ" u="sng" dirty="0"/>
          </a:p>
          <a:p>
            <a:endParaRPr lang="cs-CZ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Další představitelé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/>
              <a:t>M. </a:t>
            </a:r>
            <a:r>
              <a:rPr lang="cs-CZ" u="sng" dirty="0" err="1"/>
              <a:t>Šolochov</a:t>
            </a:r>
            <a:r>
              <a:rPr lang="cs-CZ" dirty="0"/>
              <a:t> – nositel Nobelovy ceny 1965 – novela </a:t>
            </a:r>
            <a:r>
              <a:rPr lang="cs-CZ" b="1" dirty="0"/>
              <a:t>Osud člověka</a:t>
            </a:r>
            <a:r>
              <a:rPr lang="cs-CZ" dirty="0"/>
              <a:t> – tabuizované téma válečných zajatců </a:t>
            </a:r>
          </a:p>
          <a:p>
            <a:r>
              <a:rPr lang="cs-CZ" u="sng" dirty="0"/>
              <a:t> </a:t>
            </a:r>
            <a:r>
              <a:rPr lang="cs-CZ" dirty="0"/>
              <a:t> - dílo zbaveno explicitní nesmiřitelnosti vůči </a:t>
            </a:r>
            <a:r>
              <a:rPr lang="cs-CZ" dirty="0" smtClean="0"/>
              <a:t>nepříteli</a:t>
            </a:r>
          </a:p>
          <a:p>
            <a:r>
              <a:rPr lang="cs-CZ" b="1" dirty="0" smtClean="0"/>
              <a:t>Deník </a:t>
            </a:r>
            <a:r>
              <a:rPr lang="cs-CZ" b="1" u="sng" dirty="0" smtClean="0"/>
              <a:t>Anne Frankové</a:t>
            </a:r>
            <a:r>
              <a:rPr lang="cs-CZ" dirty="0" smtClean="0"/>
              <a:t> – deník židovské dívky psaný formou dopisů fiktivní kamarádce z </a:t>
            </a:r>
            <a:r>
              <a:rPr lang="cs-CZ" smtClean="0"/>
              <a:t>úkrytu rodiny v Amsterodamu</a:t>
            </a:r>
            <a:endParaRPr lang="cs-CZ" dirty="0"/>
          </a:p>
          <a:p>
            <a:r>
              <a:rPr lang="cs-CZ" u="sng" dirty="0"/>
              <a:t>F. </a:t>
            </a:r>
            <a:r>
              <a:rPr lang="cs-CZ" u="sng" dirty="0" err="1"/>
              <a:t>Uhlman</a:t>
            </a:r>
            <a:r>
              <a:rPr lang="cs-CZ" dirty="0"/>
              <a:t> – </a:t>
            </a:r>
            <a:r>
              <a:rPr lang="cs-CZ" b="1" dirty="0"/>
              <a:t>Opětné spojení (Setkání)</a:t>
            </a:r>
            <a:r>
              <a:rPr lang="cs-CZ" dirty="0"/>
              <a:t> – problém židovství v Německu</a:t>
            </a:r>
          </a:p>
          <a:p>
            <a:r>
              <a:rPr lang="cs-CZ" u="sng" dirty="0" smtClean="0"/>
              <a:t>J. </a:t>
            </a:r>
            <a:r>
              <a:rPr lang="cs-CZ" u="sng" dirty="0" err="1" smtClean="0"/>
              <a:t>Boyne</a:t>
            </a:r>
            <a:r>
              <a:rPr lang="cs-CZ" u="sng" dirty="0" smtClean="0"/>
              <a:t> – </a:t>
            </a:r>
            <a:r>
              <a:rPr lang="cs-CZ" b="1" dirty="0" smtClean="0"/>
              <a:t>Chlapec v pruhovaném pyžamu</a:t>
            </a:r>
            <a:r>
              <a:rPr lang="cs-CZ" dirty="0" smtClean="0"/>
              <a:t> – osud dětí</a:t>
            </a:r>
            <a:endParaRPr lang="cs-CZ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err="1"/>
              <a:t>J.Clavell</a:t>
            </a:r>
            <a:r>
              <a:rPr lang="cs-CZ" u="sng" dirty="0"/>
              <a:t> </a:t>
            </a:r>
            <a:r>
              <a:rPr lang="cs-CZ" dirty="0"/>
              <a:t>– </a:t>
            </a:r>
            <a:r>
              <a:rPr lang="cs-CZ" dirty="0" err="1"/>
              <a:t>pův</a:t>
            </a:r>
            <a:r>
              <a:rPr lang="cs-CZ" dirty="0"/>
              <a:t>. Australan, později žijící v Anglii, v USA – osobní zážitky zpracoval v románu </a:t>
            </a:r>
            <a:r>
              <a:rPr lang="cs-CZ" b="1" dirty="0"/>
              <a:t>Král krysa</a:t>
            </a:r>
            <a:r>
              <a:rPr lang="cs-CZ" dirty="0"/>
              <a:t> – zážitky ze zajateckého tábora v </a:t>
            </a:r>
            <a:r>
              <a:rPr lang="cs-CZ" dirty="0" err="1"/>
              <a:t>Singapůru</a:t>
            </a:r>
            <a:endParaRPr lang="cs-CZ" dirty="0"/>
          </a:p>
          <a:p>
            <a:r>
              <a:rPr lang="cs-CZ" u="sng" dirty="0" err="1"/>
              <a:t>P.Ryan</a:t>
            </a:r>
            <a:r>
              <a:rPr lang="cs-CZ" dirty="0"/>
              <a:t> – </a:t>
            </a:r>
            <a:r>
              <a:rPr lang="cs-CZ" dirty="0" err="1"/>
              <a:t>angl</a:t>
            </a:r>
            <a:r>
              <a:rPr lang="cs-CZ" dirty="0"/>
              <a:t>. spis.</a:t>
            </a:r>
            <a:r>
              <a:rPr lang="cs-CZ" b="1" dirty="0"/>
              <a:t>  - Jak jsem vyhrál válku</a:t>
            </a:r>
            <a:r>
              <a:rPr lang="cs-CZ" dirty="0"/>
              <a:t> – satirický román o absurditách války – antihrdina </a:t>
            </a:r>
            <a:r>
              <a:rPr lang="cs-CZ" dirty="0" err="1"/>
              <a:t>Goodbody</a:t>
            </a:r>
            <a:r>
              <a:rPr lang="cs-CZ" dirty="0"/>
              <a:t> se i přes svou chaotičnost a neschopnost stane velitelem a jeho „metody“ slaví úspěch</a:t>
            </a:r>
          </a:p>
          <a:p>
            <a:r>
              <a:rPr lang="cs-CZ" u="sng" dirty="0" err="1"/>
              <a:t>R.Merle</a:t>
            </a:r>
            <a:r>
              <a:rPr lang="cs-CZ" dirty="0"/>
              <a:t> – </a:t>
            </a:r>
            <a:r>
              <a:rPr lang="cs-CZ" dirty="0" err="1"/>
              <a:t>fran.spis</a:t>
            </a:r>
            <a:r>
              <a:rPr lang="cs-CZ" dirty="0"/>
              <a:t>. – </a:t>
            </a:r>
            <a:r>
              <a:rPr lang="cs-CZ" b="1" dirty="0"/>
              <a:t>Smrt je mým řemeslem</a:t>
            </a:r>
            <a:r>
              <a:rPr lang="cs-CZ" dirty="0"/>
              <a:t> – příběh Rudolfa Langa (</a:t>
            </a:r>
            <a:r>
              <a:rPr lang="cs-CZ" dirty="0" err="1"/>
              <a:t>R.Haess</a:t>
            </a:r>
            <a:r>
              <a:rPr lang="cs-CZ" dirty="0"/>
              <a:t> – velitel Osvětimi) – disciplína a poslušnost vedoucí </a:t>
            </a:r>
            <a:r>
              <a:rPr lang="cs-CZ"/>
              <a:t>k obludnosti</a:t>
            </a:r>
            <a:endParaRPr lang="cs-CZ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Česká literatura s tématem války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1. vlna válečné prózy – 1945-1948</a:t>
            </a:r>
          </a:p>
          <a:p>
            <a:r>
              <a:rPr lang="cs-CZ" i="1" dirty="0"/>
              <a:t>Téma osvobození </a:t>
            </a:r>
            <a:r>
              <a:rPr lang="cs-CZ" dirty="0"/>
              <a:t>– </a:t>
            </a:r>
            <a:r>
              <a:rPr lang="cs-CZ" u="sng" dirty="0" err="1"/>
              <a:t>J.Drda</a:t>
            </a:r>
            <a:r>
              <a:rPr lang="cs-CZ" dirty="0"/>
              <a:t> – </a:t>
            </a:r>
            <a:r>
              <a:rPr lang="cs-CZ" b="1" dirty="0"/>
              <a:t>Němá barikáda</a:t>
            </a:r>
            <a:r>
              <a:rPr lang="cs-CZ" dirty="0"/>
              <a:t> – inspirace skutečnými příběhy z okolí Příbramska – problém: </a:t>
            </a:r>
            <a:r>
              <a:rPr lang="cs-CZ" b="1" i="1" dirty="0"/>
              <a:t>černobílé vidění skutečnosti, dobový nacionalismus</a:t>
            </a:r>
            <a:endParaRPr lang="cs-CZ" dirty="0"/>
          </a:p>
          <a:p>
            <a:r>
              <a:rPr lang="cs-CZ" i="1" dirty="0"/>
              <a:t>Téma holocaustu</a:t>
            </a:r>
            <a:r>
              <a:rPr lang="cs-CZ" dirty="0"/>
              <a:t> – </a:t>
            </a:r>
            <a:r>
              <a:rPr lang="cs-CZ" u="sng" dirty="0" err="1"/>
              <a:t>J.Weil</a:t>
            </a:r>
            <a:r>
              <a:rPr lang="cs-CZ" dirty="0"/>
              <a:t> – </a:t>
            </a:r>
            <a:r>
              <a:rPr lang="cs-CZ" b="1" dirty="0"/>
              <a:t>Život s hvězdou</a:t>
            </a:r>
          </a:p>
          <a:p>
            <a:r>
              <a:rPr lang="cs-CZ" i="1" dirty="0"/>
              <a:t>Téma odboje</a:t>
            </a:r>
            <a:r>
              <a:rPr lang="cs-CZ" dirty="0"/>
              <a:t> – </a:t>
            </a:r>
            <a:r>
              <a:rPr lang="cs-CZ" u="sng" dirty="0" err="1"/>
              <a:t>J.Fučík</a:t>
            </a:r>
            <a:r>
              <a:rPr lang="cs-CZ" dirty="0"/>
              <a:t> – </a:t>
            </a:r>
            <a:r>
              <a:rPr lang="cs-CZ" b="1" dirty="0"/>
              <a:t>Reportáž psaná na oprátce</a:t>
            </a:r>
            <a:r>
              <a:rPr lang="cs-CZ" dirty="0"/>
              <a:t> – vydána posmrtně</a:t>
            </a:r>
            <a:endParaRPr lang="cs-CZ" i="1" dirty="0"/>
          </a:p>
          <a:p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2. vlna válečné prózy – od r.1958</a:t>
            </a:r>
          </a:p>
          <a:p>
            <a:r>
              <a:rPr lang="cs-CZ" dirty="0"/>
              <a:t>kritický pohled s odstupu </a:t>
            </a:r>
          </a:p>
          <a:p>
            <a:r>
              <a:rPr lang="cs-CZ" i="1" dirty="0"/>
              <a:t>Téma osvobození – </a:t>
            </a:r>
            <a:r>
              <a:rPr lang="cs-CZ" u="sng" dirty="0" err="1"/>
              <a:t>J.Škvorecký</a:t>
            </a:r>
            <a:r>
              <a:rPr lang="cs-CZ" dirty="0"/>
              <a:t> – </a:t>
            </a:r>
            <a:r>
              <a:rPr lang="cs-CZ" b="1" dirty="0"/>
              <a:t>Zbabělci</a:t>
            </a:r>
            <a:endParaRPr lang="cs-CZ" dirty="0"/>
          </a:p>
          <a:p>
            <a:r>
              <a:rPr lang="cs-CZ" i="1" dirty="0"/>
              <a:t>Téma holocaustu – </a:t>
            </a:r>
            <a:r>
              <a:rPr lang="cs-CZ" u="sng" dirty="0" err="1"/>
              <a:t>A</a:t>
            </a:r>
            <a:r>
              <a:rPr lang="cs-CZ" u="sng" dirty="0"/>
              <a:t>.</a:t>
            </a:r>
            <a:r>
              <a:rPr lang="cs-CZ" u="sng" dirty="0" err="1"/>
              <a:t>Lustig</a:t>
            </a:r>
            <a:r>
              <a:rPr lang="cs-CZ" dirty="0"/>
              <a:t> – </a:t>
            </a:r>
            <a:r>
              <a:rPr lang="cs-CZ" b="1" dirty="0"/>
              <a:t>Modlitba pro Kateřinu </a:t>
            </a:r>
            <a:r>
              <a:rPr lang="cs-CZ" b="1" dirty="0" err="1"/>
              <a:t>Horovitzovou</a:t>
            </a:r>
            <a:r>
              <a:rPr lang="cs-CZ" b="1" dirty="0"/>
              <a:t>, Démanty noci</a:t>
            </a:r>
          </a:p>
          <a:p>
            <a:r>
              <a:rPr lang="cs-CZ" u="sng" dirty="0" err="1"/>
              <a:t>J.Otčenášek</a:t>
            </a:r>
            <a:r>
              <a:rPr lang="cs-CZ" dirty="0"/>
              <a:t> – </a:t>
            </a:r>
            <a:r>
              <a:rPr lang="cs-CZ" b="1" dirty="0"/>
              <a:t>Romeo, Julie a tma</a:t>
            </a:r>
          </a:p>
          <a:p>
            <a:r>
              <a:rPr lang="cs-CZ" u="sng" dirty="0" err="1"/>
              <a:t>L</a:t>
            </a:r>
            <a:r>
              <a:rPr lang="cs-CZ" u="sng" dirty="0"/>
              <a:t>.Fuks</a:t>
            </a:r>
            <a:r>
              <a:rPr lang="cs-CZ" dirty="0"/>
              <a:t> – </a:t>
            </a:r>
            <a:r>
              <a:rPr lang="cs-CZ" b="1" dirty="0"/>
              <a:t>Spalovač mrtvol, Pan Theodor </a:t>
            </a:r>
            <a:r>
              <a:rPr lang="cs-CZ" b="1" dirty="0" err="1"/>
              <a:t>Mundstock</a:t>
            </a:r>
            <a:endParaRPr lang="cs-CZ" b="1" dirty="0"/>
          </a:p>
          <a:p>
            <a:r>
              <a:rPr lang="cs-CZ" dirty="0" smtClean="0"/>
              <a:t>V </a:t>
            </a:r>
            <a:r>
              <a:rPr lang="cs-CZ" b="1" dirty="0"/>
              <a:t>70.letech</a:t>
            </a:r>
            <a:r>
              <a:rPr lang="cs-CZ" dirty="0"/>
              <a:t> – jímavý lyrismus – </a:t>
            </a:r>
            <a:r>
              <a:rPr lang="cs-CZ" u="sng" dirty="0" err="1"/>
              <a:t>O.Pavel</a:t>
            </a:r>
            <a:r>
              <a:rPr lang="cs-CZ" u="sng" dirty="0"/>
              <a:t> – </a:t>
            </a:r>
            <a:r>
              <a:rPr lang="cs-CZ" b="1" dirty="0"/>
              <a:t>Smrt krásných srnců, Jak jsem potkal </a:t>
            </a:r>
            <a:r>
              <a:rPr lang="cs-CZ" b="1" dirty="0" smtClean="0"/>
              <a:t>ryby</a:t>
            </a:r>
          </a:p>
          <a:p>
            <a:r>
              <a:rPr lang="cs-CZ" i="1" dirty="0" smtClean="0"/>
              <a:t>Téma odboje – </a:t>
            </a:r>
            <a:r>
              <a:rPr lang="cs-CZ" u="sng" dirty="0" smtClean="0"/>
              <a:t>B. Hrabal</a:t>
            </a:r>
            <a:r>
              <a:rPr lang="cs-CZ" dirty="0" smtClean="0"/>
              <a:t> – </a:t>
            </a:r>
            <a:r>
              <a:rPr lang="cs-CZ" b="1" dirty="0" smtClean="0"/>
              <a:t>Ostře sledované vlaky</a:t>
            </a:r>
            <a:endParaRPr lang="cs-CZ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C2BB42-8EFF-4CC0-BD65-BF6862630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Česká poezie za 2. světové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7E3828-4F09-4764-B810-489C36700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Reakce na Mnichov – 1938 – </a:t>
            </a:r>
            <a:r>
              <a:rPr lang="cs-CZ" b="1" dirty="0" err="1"/>
              <a:t>F.Halas</a:t>
            </a:r>
            <a:r>
              <a:rPr lang="cs-CZ" b="1" dirty="0"/>
              <a:t> – Torzo naděje</a:t>
            </a:r>
            <a:r>
              <a:rPr lang="cs-CZ" dirty="0"/>
              <a:t>------ povzbuzení národa i zklamání z vývoje – základem básně: </a:t>
            </a:r>
            <a:r>
              <a:rPr lang="cs-CZ" b="1" i="1" dirty="0"/>
              <a:t>Mobilizace, Praze, Zpěv úzkosti</a:t>
            </a:r>
          </a:p>
          <a:p>
            <a:pPr marL="0" indent="0">
              <a:buNone/>
            </a:pPr>
            <a:r>
              <a:rPr lang="cs-CZ" b="1" dirty="0"/>
              <a:t>V. Holan – </a:t>
            </a:r>
            <a:r>
              <a:rPr lang="cs-CZ" b="1" i="1" dirty="0"/>
              <a:t>Září 1938, Odpověď Francii (sb. </a:t>
            </a:r>
            <a:r>
              <a:rPr lang="cs-CZ" b="1" dirty="0"/>
              <a:t>Havraním brkem – až 1946)</a:t>
            </a:r>
          </a:p>
          <a:p>
            <a:r>
              <a:rPr lang="cs-CZ" dirty="0"/>
              <a:t>formuje se </a:t>
            </a:r>
            <a:r>
              <a:rPr lang="cs-CZ" b="1" u="sng" dirty="0"/>
              <a:t>Skupina 42</a:t>
            </a:r>
            <a:r>
              <a:rPr lang="cs-CZ" dirty="0"/>
              <a:t> – mladí autoři – snaha „odpatetizovat“ svět – </a:t>
            </a:r>
            <a:r>
              <a:rPr lang="cs-CZ" b="1" dirty="0"/>
              <a:t>Jiří Kolář, J. Kainar, I. Blatný</a:t>
            </a:r>
          </a:p>
          <a:p>
            <a:r>
              <a:rPr lang="cs-CZ" dirty="0"/>
              <a:t>nadějný básník </a:t>
            </a:r>
            <a:r>
              <a:rPr lang="cs-CZ" b="1" dirty="0"/>
              <a:t>Jiří Orten</a:t>
            </a:r>
            <a:r>
              <a:rPr lang="cs-CZ" dirty="0"/>
              <a:t> – umírá předčasně, dílo vyšlo posmrtně – </a:t>
            </a:r>
            <a:r>
              <a:rPr lang="cs-CZ" b="1" i="1" dirty="0"/>
              <a:t>Čítanka jaro</a:t>
            </a:r>
            <a:r>
              <a:rPr lang="cs-CZ" b="1" i="1"/>
              <a:t>, Elegie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5930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Současná česká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Alena </a:t>
            </a:r>
            <a:r>
              <a:rPr lang="cs-CZ" u="sng" dirty="0" err="1" smtClean="0"/>
              <a:t>Mornštajnová</a:t>
            </a:r>
            <a:r>
              <a:rPr lang="cs-CZ" dirty="0" smtClean="0"/>
              <a:t> – spisovatelka, lektorka angličtiny a překladatelka - </a:t>
            </a:r>
            <a:r>
              <a:rPr lang="cs-CZ" b="1" dirty="0" smtClean="0"/>
              <a:t>Hana</a:t>
            </a:r>
            <a:r>
              <a:rPr lang="cs-CZ" dirty="0" smtClean="0"/>
              <a:t> – osud ženské hrdinky, která přežila holocaust, ale navždy ji to poznamenalo…</a:t>
            </a:r>
          </a:p>
          <a:p>
            <a:r>
              <a:rPr lang="cs-CZ" u="sng" dirty="0" smtClean="0"/>
              <a:t>Jakuba Katalpa</a:t>
            </a:r>
            <a:r>
              <a:rPr lang="cs-CZ" dirty="0" smtClean="0"/>
              <a:t> – spisovatelka a výtvarnice – </a:t>
            </a:r>
            <a:r>
              <a:rPr lang="cs-CZ" b="1" dirty="0" smtClean="0"/>
              <a:t>Zuzanin dech</a:t>
            </a:r>
            <a:r>
              <a:rPr lang="cs-CZ" dirty="0" smtClean="0"/>
              <a:t> – příběh židovky Zuzany (dcery továrníka) – před válkou, za války i po ní – těžký osud, ale hlavní hrdinka se nevzdává ---- </a:t>
            </a:r>
            <a:r>
              <a:rPr lang="cs-CZ" b="1" dirty="0" smtClean="0"/>
              <a:t>Němci – </a:t>
            </a:r>
            <a:r>
              <a:rPr lang="cs-CZ" dirty="0" smtClean="0"/>
              <a:t>osudy sudetských Němců v 1.pol. 20. stol. (rozdělení matky a dítěte)</a:t>
            </a:r>
          </a:p>
          <a:p>
            <a:r>
              <a:rPr lang="cs-CZ" u="sng" dirty="0" smtClean="0"/>
              <a:t>Kateřina Tučková</a:t>
            </a:r>
            <a:r>
              <a:rPr lang="cs-CZ" dirty="0" smtClean="0"/>
              <a:t> – spisovatelka a </a:t>
            </a:r>
            <a:r>
              <a:rPr lang="cs-CZ" smtClean="0"/>
              <a:t>historička umění - </a:t>
            </a:r>
            <a:r>
              <a:rPr lang="cs-CZ" b="1" smtClean="0"/>
              <a:t>Vyhnání </a:t>
            </a:r>
            <a:r>
              <a:rPr lang="cs-CZ" b="1" dirty="0" smtClean="0"/>
              <a:t>Gerty </a:t>
            </a:r>
            <a:r>
              <a:rPr lang="cs-CZ" b="1" dirty="0" err="1" smtClean="0"/>
              <a:t>Schnirch</a:t>
            </a:r>
            <a:r>
              <a:rPr lang="cs-CZ" dirty="0" smtClean="0"/>
              <a:t> – téma vyhnání Němců z Brna po 2. svět. válce</a:t>
            </a:r>
            <a:endParaRPr lang="cs-CZ" u="sng" dirty="0" smtClean="0"/>
          </a:p>
          <a:p>
            <a:pPr marL="0" indent="0">
              <a:buNone/>
            </a:pP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5345044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155</TotalTime>
  <Words>748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Constantia</vt:lpstr>
      <vt:lpstr>Wingdings 2</vt:lpstr>
      <vt:lpstr>Tok</vt:lpstr>
      <vt:lpstr>Literatura s tématem  2. světové války</vt:lpstr>
      <vt:lpstr>Skupina 47 – etický problém německého národa</vt:lpstr>
      <vt:lpstr>Italský neorealismus</vt:lpstr>
      <vt:lpstr>Americká literatura</vt:lpstr>
      <vt:lpstr>Další představitelé</vt:lpstr>
      <vt:lpstr>Prezentace aplikace PowerPoint</vt:lpstr>
      <vt:lpstr>Česká literatura s tématem války</vt:lpstr>
      <vt:lpstr>Prezentace aplikace PowerPoint</vt:lpstr>
      <vt:lpstr>Česká poezie za 2. světové války</vt:lpstr>
      <vt:lpstr>Současná česká literatura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literatura s tématem  2. světové války</dc:title>
  <dc:creator>Alena</dc:creator>
  <cp:lastModifiedBy>ALENA SIMUNKOVA</cp:lastModifiedBy>
  <cp:revision>21</cp:revision>
  <dcterms:created xsi:type="dcterms:W3CDTF">2010-10-23T17:58:42Z</dcterms:created>
  <dcterms:modified xsi:type="dcterms:W3CDTF">2025-11-06T08:26:37Z</dcterms:modified>
</cp:coreProperties>
</file>