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62B6C0-D387-73AC-2750-01B5FCCD74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1E251D2-0076-D0D6-8840-1E236D1479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7B95BC-9941-C971-05EF-E290DE976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93C8F0B-BF2E-BD04-9A47-96845F1CF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BB82BD0-C734-1B22-4C06-7C2A0279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95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DF11B-195B-C672-2643-0B6CC9B99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EF37B3-584F-4BC5-8834-84520934C6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E17186-AB13-F296-E8E8-9F44EF61C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0DC9D38-05B0-BF18-26F5-4613CBF89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51B80D-5100-9940-1708-809A2CFE3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0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686078-6ECA-32AD-E5E5-9B1DA9456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0079BBC-B485-D1C1-978B-77DAB3512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FEDFFE-AFCC-2618-2204-BAE460B57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4716E1-35E1-368D-2917-E2F38CD93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5EF782-321D-2329-B852-4F1A5EA76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335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5A0082-3846-0E65-CD47-833690C7D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1B7859-2587-1526-87ED-A459C3D23E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F5510EE-EBA6-7795-05FF-15A795537D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C45FBD8-9E19-9A24-A25B-CCD1AFC40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A110EE4-A0EF-8D89-B1FF-FE6F9256E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6DF6413-1B32-54F2-2F83-36B78A022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27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DA95BC-5F8F-55C3-81A4-034AC7B53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A098648-2E20-90D7-DCB8-E72D4B852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B2B2C69-9DB7-7210-B131-E81C9D8AF2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2D8DC78-E62F-E342-5321-8C64D8BC3E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324915F-8FBD-A84F-4019-6D577C6C99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F23F900-AF50-B3ED-C13F-F04D6D9D6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0CAC5BA-7B8D-4586-46B6-866EC071B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33D67ED-38B0-151B-6420-05E1295F1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1522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DB31A5-0A84-52B8-3A58-7AA05D05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2B189DB-326B-F500-7087-4DC70C0BA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E9803BF-AF88-D800-089C-A48B7CB60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FE11BE2-7503-FB40-44C1-508A0A1E3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67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FBAC23C-0248-D0AA-D050-E62EF6D4D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6306130-8CE7-0B66-7B1E-8D38D1018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F18F9EA-FEE2-29E9-CBBF-80024B401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81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96A9C7-B036-A440-213B-C72D8319D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703EE75-47DB-95A3-5E1A-48BD14B0EF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1F1B900-396D-CBB1-1F8A-F53FED3EE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5ED628C-DBA6-F3DB-8974-123341A63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F5C21A4-764F-7E87-7A9F-66C9A37C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6379BA4-57FA-B6BB-5C49-BACF83E57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866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D5F3AD-D697-A9EA-EABB-A9B94BF1C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1A5F1E0-046D-9BC7-5B35-6870BD296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2873171-3CDF-502A-AF81-03667A903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2F6E681-93C8-35DA-C29F-A2A6450E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D06EE79-8D1E-7FC6-0806-0300522E7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E93FCD2-50B6-65B9-6367-FEF3CF134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874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F3B78E-E642-AEBA-87BF-56AE88E2E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DFA91CB-F53C-28D6-7C3E-B2C2B52295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D8553E-35E4-5A73-3079-A4A788422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C0B2C09-44FF-34E6-48A4-4951284D1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E979875-2ABD-4DB7-AEE7-132585365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722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1543B09-AD47-97A9-2355-BC2D3DA7C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878A2FC-E6ED-90DC-3D82-270B67D134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5F92AD-ED46-6CE7-B222-785272FF5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F4693B-B714-2835-C11D-EEEE76892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9EDA67-54AE-96A5-9DA4-8FDFBE910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122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8A3FBE7-A213-5883-B6FB-F3AC92D8E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B62A83-3C52-997E-4CE0-FE291FDCC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F69D35A-3695-0A1C-8F1B-AEB3DE729E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8803C-45DF-4638-A2FB-7A235B454DDD}" type="datetimeFigureOut">
              <a:rPr lang="cs-CZ" smtClean="0"/>
              <a:t>22.09.2026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2D052E7-BA94-2474-F63D-D25F912293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88F926-6C16-8CE9-4D7E-710A05D7AE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8BC6E-5DA0-402C-9DD2-BA489FB3A8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72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5256FD-4293-CA69-03C8-64751A107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200"/>
            <a:ext cx="9144000" cy="1219987"/>
          </a:xfrm>
        </p:spPr>
        <p:txBody>
          <a:bodyPr>
            <a:normAutofit/>
          </a:bodyPr>
          <a:lstStyle/>
          <a:p>
            <a:r>
              <a:rPr lang="cs-CZ" sz="4000" dirty="0"/>
              <a:t>Informační systémy – H 01,02</a:t>
            </a:r>
            <a:br>
              <a:rPr lang="cs-CZ" sz="4000" dirty="0"/>
            </a:br>
            <a:r>
              <a:rPr lang="cs-CZ" sz="4000" dirty="0"/>
              <a:t>INV 310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D3DECFE-BF79-2886-BF0B-CAA037D947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Databáze</a:t>
            </a:r>
          </a:p>
          <a:p>
            <a:r>
              <a:rPr lang="cs-CZ" dirty="0"/>
              <a:t>Klíče a relace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E436BB5-62BA-2DF7-5A5E-710E8C1C3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F5D58DB-14C6-368A-AA28-BC244BD3F398}"/>
              </a:ext>
            </a:extLst>
          </p:cNvPr>
          <p:cNvSpPr txBox="1"/>
          <p:nvPr/>
        </p:nvSpPr>
        <p:spPr>
          <a:xfrm>
            <a:off x="747423" y="6035041"/>
            <a:ext cx="1359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17. 9. 2026</a:t>
            </a:r>
          </a:p>
        </p:txBody>
      </p:sp>
    </p:spTree>
    <p:extLst>
      <p:ext uri="{BB962C8B-B14F-4D97-AF65-F5344CB8AC3E}">
        <p14:creationId xmlns:p14="http://schemas.microsoft.com/office/powerpoint/2010/main" val="1018492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781E98-A21B-2B33-EC6E-BF3EBD89AF16}"/>
              </a:ext>
            </a:extLst>
          </p:cNvPr>
          <p:cNvSpPr txBox="1"/>
          <p:nvPr/>
        </p:nvSpPr>
        <p:spPr>
          <a:xfrm>
            <a:off x="381664" y="421419"/>
            <a:ext cx="15027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Nové pojmy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1DBA3F0-061E-9229-570F-782B3141A922}"/>
              </a:ext>
            </a:extLst>
          </p:cNvPr>
          <p:cNvSpPr txBox="1"/>
          <p:nvPr/>
        </p:nvSpPr>
        <p:spPr>
          <a:xfrm>
            <a:off x="381664" y="793185"/>
            <a:ext cx="1034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 světě informačních systémů je znalost a porozumění  obsahu používaných termínů nezbytná.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83D3B91-2BD1-4560-AF00-455FC4494068}"/>
              </a:ext>
            </a:extLst>
          </p:cNvPr>
          <p:cNvSpPr txBox="1"/>
          <p:nvPr/>
        </p:nvSpPr>
        <p:spPr>
          <a:xfrm>
            <a:off x="381664" y="1184748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Databáze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86801FC-4DCE-4997-69A5-5F8283C87D96}"/>
              </a:ext>
            </a:extLst>
          </p:cNvPr>
          <p:cNvSpPr txBox="1"/>
          <p:nvPr/>
        </p:nvSpPr>
        <p:spPr>
          <a:xfrm>
            <a:off x="381664" y="1466616"/>
            <a:ext cx="1130675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Databáze</a:t>
            </a:r>
            <a:r>
              <a:rPr lang="cs-CZ" dirty="0"/>
              <a:t> je uspořádaný soubor vzájemně souvisejících dat, která lze </a:t>
            </a:r>
            <a:r>
              <a:rPr lang="cs-CZ" b="1" dirty="0"/>
              <a:t>ukládat, vyhledávat, měnit a dále zpracovávat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Databáze pacientů může obsahovat jejich jména, data narození, kontaktní údaje, výsledky vyšetření a předepsanou léčbu.</a:t>
            </a:r>
          </a:p>
          <a:p>
            <a:pPr>
              <a:buNone/>
            </a:pPr>
            <a:r>
              <a:rPr lang="cs-CZ" dirty="0"/>
              <a:t>Databáze je zpravidla </a:t>
            </a:r>
            <a:r>
              <a:rPr lang="cs-CZ" b="1" dirty="0"/>
              <a:t>součástí informačního systému</a:t>
            </a:r>
            <a:r>
              <a:rPr lang="cs-CZ" dirty="0"/>
              <a:t>, nikoli celým informačním systémem.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0D14B27-BDC7-FE60-CA73-B87BB1756CE5}"/>
              </a:ext>
            </a:extLst>
          </p:cNvPr>
          <p:cNvSpPr txBox="1"/>
          <p:nvPr/>
        </p:nvSpPr>
        <p:spPr>
          <a:xfrm>
            <a:off x="381664" y="2666945"/>
            <a:ext cx="1049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Tabulka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5DDBE5F-88D5-F82B-BADA-68E3492F924C}"/>
              </a:ext>
            </a:extLst>
          </p:cNvPr>
          <p:cNvSpPr txBox="1"/>
          <p:nvPr/>
        </p:nvSpPr>
        <p:spPr>
          <a:xfrm>
            <a:off x="381663" y="2971044"/>
            <a:ext cx="11306755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Tabulka</a:t>
            </a:r>
            <a:r>
              <a:rPr lang="cs-CZ" dirty="0"/>
              <a:t> je základní způsob uspořádání dat v databázi. Data jsou v ní uložena do </a:t>
            </a:r>
            <a:r>
              <a:rPr lang="cs-CZ" b="1" dirty="0"/>
              <a:t>řádků a sloupců</a:t>
            </a:r>
            <a:r>
              <a:rPr lang="cs-CZ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Sloupce</a:t>
            </a:r>
            <a:r>
              <a:rPr lang="cs-CZ" dirty="0"/>
              <a:t> určují vlastnosti údajů, například jméno, datum narození nebo diagnózu.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Řádky</a:t>
            </a:r>
            <a:r>
              <a:rPr lang="cs-CZ" dirty="0"/>
              <a:t> představují jednotlivé záznamy, například konkrétního pacienta.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Buňka</a:t>
            </a:r>
            <a:r>
              <a:rPr lang="cs-CZ" dirty="0"/>
              <a:t> obsahuje jednu konkrétní hodnotu. </a:t>
            </a:r>
          </a:p>
          <a:p>
            <a:endParaRPr lang="cs-CZ" sz="800" dirty="0"/>
          </a:p>
          <a:p>
            <a:r>
              <a:rPr lang="cs-CZ" b="1" dirty="0"/>
              <a:t>Tabulka</a:t>
            </a:r>
            <a:r>
              <a:rPr lang="cs-CZ" dirty="0"/>
              <a:t> je pouze jedna část databáze. Uchovává údaje o určitém typu objektů v řádcích a sloupcích.</a:t>
            </a:r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Tabulka </a:t>
            </a:r>
            <a:r>
              <a:rPr lang="cs-CZ" i="1" dirty="0"/>
              <a:t>Pacienti</a:t>
            </a:r>
            <a:r>
              <a:rPr lang="cs-CZ" dirty="0"/>
              <a:t> může obsahovat sloupce </a:t>
            </a:r>
            <a:r>
              <a:rPr lang="cs-CZ" i="1" dirty="0"/>
              <a:t>ID pacienta, jméno, příjmení, datum narození</a:t>
            </a:r>
            <a:r>
              <a:rPr lang="cs-CZ" dirty="0"/>
              <a:t> a </a:t>
            </a:r>
            <a:r>
              <a:rPr lang="cs-CZ" i="1" dirty="0"/>
              <a:t>zdravotní pojišťovna</a:t>
            </a:r>
            <a:r>
              <a:rPr lang="cs-CZ" dirty="0"/>
              <a:t>. Každý její řádek obsahuje údaje o jednom pacientovi.</a:t>
            </a:r>
          </a:p>
        </p:txBody>
      </p:sp>
    </p:spTree>
    <p:extLst>
      <p:ext uri="{BB962C8B-B14F-4D97-AF65-F5344CB8AC3E}">
        <p14:creationId xmlns:p14="http://schemas.microsoft.com/office/powerpoint/2010/main" val="2239510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28333F7-CD01-59C1-B336-2D980A698091}"/>
              </a:ext>
            </a:extLst>
          </p:cNvPr>
          <p:cNvSpPr txBox="1"/>
          <p:nvPr/>
        </p:nvSpPr>
        <p:spPr>
          <a:xfrm>
            <a:off x="381663" y="381663"/>
            <a:ext cx="3474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Záznamy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9FA5D8C9-746E-304E-F55B-C1BF69AFB5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36881"/>
              </p:ext>
            </p:extLst>
          </p:nvPr>
        </p:nvGraphicFramePr>
        <p:xfrm>
          <a:off x="381663" y="2026457"/>
          <a:ext cx="10515600" cy="7315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178791190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91726771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7207644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2144139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ID pacienta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Jméno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Příjmení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narození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0217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Novák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12. 5. 1980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67817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8CF77D43-660B-ED4C-1A88-EDE7A8768A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663" y="750995"/>
            <a:ext cx="1153734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Záznam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jeden řádek tabulky, který obsahuje související údaje o jednom konkrétním objektu, osobě nebo události.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tabulce </a:t>
            </a:r>
            <a:r>
              <a:rPr kumimoji="0" lang="cs-CZ" altLang="cs-CZ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Pacienti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představuje jeden záznam údaje o jednom pacientovi: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Celý řádek je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záznam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jednotlivé buňky jsou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hodnoty údajů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sloupce určují, jaké vlastnosti se evidují.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79743D6-E1A2-8EF8-5DCE-2648958AE096}"/>
              </a:ext>
            </a:extLst>
          </p:cNvPr>
          <p:cNvSpPr txBox="1"/>
          <p:nvPr/>
        </p:nvSpPr>
        <p:spPr>
          <a:xfrm>
            <a:off x="381663" y="3059668"/>
            <a:ext cx="906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Klíče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567452C-17B8-3289-93E1-A1F26B639512}"/>
              </a:ext>
            </a:extLst>
          </p:cNvPr>
          <p:cNvSpPr txBox="1"/>
          <p:nvPr/>
        </p:nvSpPr>
        <p:spPr>
          <a:xfrm>
            <a:off x="381662" y="3429000"/>
            <a:ext cx="11537341" cy="2508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Klíč</a:t>
            </a:r>
            <a:r>
              <a:rPr lang="cs-CZ" dirty="0"/>
              <a:t> je sloupec nebo skupina sloupců v databázové tabulce, která slouží k </a:t>
            </a:r>
            <a:r>
              <a:rPr lang="cs-CZ" b="1" dirty="0"/>
              <a:t>jednoznačnému určení záznamu</a:t>
            </a:r>
            <a:r>
              <a:rPr lang="cs-CZ" dirty="0"/>
              <a:t> nebo k </a:t>
            </a:r>
            <a:r>
              <a:rPr lang="cs-CZ" b="1" dirty="0"/>
              <a:t>propojení tabulek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Primární klíč</a:t>
            </a:r>
            <a:r>
              <a:rPr lang="cs-CZ" dirty="0"/>
              <a:t> </a:t>
            </a:r>
            <a:r>
              <a:rPr lang="cs-CZ"/>
              <a:t>(PK - primary</a:t>
            </a:r>
            <a:r>
              <a:rPr lang="cs-CZ" dirty="0"/>
              <a:t> </a:t>
            </a:r>
            <a:r>
              <a:rPr lang="cs-CZ" dirty="0" err="1"/>
              <a:t>key</a:t>
            </a:r>
            <a:r>
              <a:rPr lang="cs-CZ" dirty="0"/>
              <a:t>) jednoznačně označuje každý záznam v tabulce. Jeho hodnota se nesmí opakovat, například </a:t>
            </a:r>
            <a:r>
              <a:rPr lang="cs-CZ" b="1" dirty="0"/>
              <a:t>ID pacienta</a:t>
            </a:r>
            <a:r>
              <a:rPr lang="cs-CZ" dirty="0"/>
              <a:t>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Cizí klíč</a:t>
            </a:r>
            <a:r>
              <a:rPr lang="cs-CZ" dirty="0"/>
              <a:t> (FK - </a:t>
            </a:r>
            <a:r>
              <a:rPr lang="cs-CZ" dirty="0" err="1"/>
              <a:t>foreign</a:t>
            </a:r>
            <a:r>
              <a:rPr lang="cs-CZ" dirty="0"/>
              <a:t> </a:t>
            </a:r>
            <a:r>
              <a:rPr lang="cs-CZ" dirty="0" err="1"/>
              <a:t>key</a:t>
            </a:r>
            <a:r>
              <a:rPr lang="cs-CZ" dirty="0"/>
              <a:t>) odkazuje na primární klíč v jiné tabulce, a tím umožňuje tabulky propojit. </a:t>
            </a:r>
          </a:p>
          <a:p>
            <a:pPr>
              <a:spcAft>
                <a:spcPts val="600"/>
              </a:spcAft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V tabulce </a:t>
            </a:r>
            <a:r>
              <a:rPr lang="cs-CZ" i="1" dirty="0"/>
              <a:t>Pacienti</a:t>
            </a:r>
            <a:r>
              <a:rPr lang="cs-CZ" dirty="0"/>
              <a:t> je primárním klíčem </a:t>
            </a:r>
            <a:r>
              <a:rPr lang="cs-CZ" b="1" dirty="0"/>
              <a:t>ID pacienta</a:t>
            </a:r>
            <a:r>
              <a:rPr lang="cs-CZ" dirty="0"/>
              <a:t>. V tabulce </a:t>
            </a:r>
            <a:r>
              <a:rPr lang="cs-CZ" i="1" dirty="0"/>
              <a:t>Vyšetření</a:t>
            </a:r>
            <a:r>
              <a:rPr lang="cs-CZ" dirty="0"/>
              <a:t> je stejné </a:t>
            </a:r>
            <a:r>
              <a:rPr lang="cs-CZ" b="1" dirty="0"/>
              <a:t>ID pacienta</a:t>
            </a:r>
            <a:r>
              <a:rPr lang="cs-CZ" dirty="0"/>
              <a:t> cizím klíčem, podle kterého lze určit, kterému pacientovi vyšetření patří.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DAD8596-6A2E-F711-EA13-6F5742F81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0" t="31073" r="5092" b="31478"/>
          <a:stretch>
            <a:fillRect/>
          </a:stretch>
        </p:blipFill>
        <p:spPr>
          <a:xfrm>
            <a:off x="1844702" y="2077596"/>
            <a:ext cx="712810" cy="30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784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79CC98E-5254-369C-F925-C0DE66002177}"/>
              </a:ext>
            </a:extLst>
          </p:cNvPr>
          <p:cNvSpPr txBox="1"/>
          <p:nvPr/>
        </p:nvSpPr>
        <p:spPr>
          <a:xfrm>
            <a:off x="262394" y="341906"/>
            <a:ext cx="1001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Relace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06DC340-507E-73ED-6006-544B9ED4F1B8}"/>
              </a:ext>
            </a:extLst>
          </p:cNvPr>
          <p:cNvSpPr txBox="1"/>
          <p:nvPr/>
        </p:nvSpPr>
        <p:spPr>
          <a:xfrm>
            <a:off x="262393" y="711238"/>
            <a:ext cx="1158504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Relace</a:t>
            </a:r>
            <a:r>
              <a:rPr lang="cs-CZ" dirty="0"/>
              <a:t> je vztah mezi dvěma nebo více databázovými tabulkami. Umožňuje propojit záznamy, které spolu věcně souvisejí.</a:t>
            </a:r>
          </a:p>
          <a:p>
            <a:pPr>
              <a:buNone/>
            </a:pPr>
            <a:r>
              <a:rPr lang="cs-CZ" dirty="0"/>
              <a:t>Tabulky se nejčastěji propojují pomocí </a:t>
            </a:r>
            <a:r>
              <a:rPr lang="cs-CZ" b="1" dirty="0"/>
              <a:t>primárního a cizího klíče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Tabulka </a:t>
            </a:r>
            <a:r>
              <a:rPr lang="cs-CZ" i="1" dirty="0"/>
              <a:t>Pacienti</a:t>
            </a:r>
            <a:r>
              <a:rPr lang="cs-CZ" dirty="0"/>
              <a:t> je propojena s tabulkou </a:t>
            </a:r>
            <a:r>
              <a:rPr lang="cs-CZ" i="1" dirty="0"/>
              <a:t>Vyšetření</a:t>
            </a:r>
            <a:r>
              <a:rPr lang="cs-CZ" dirty="0"/>
              <a:t> pomocí údaje </a:t>
            </a:r>
            <a:r>
              <a:rPr lang="cs-CZ" b="1" dirty="0"/>
              <a:t>ID pacienta</a:t>
            </a:r>
            <a:r>
              <a:rPr lang="cs-CZ" dirty="0"/>
              <a:t>. Díky této relaci lze zjistit, která vyšetření patří konkrétnímu pacientovi.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3AFD41C8-90EE-C675-09F2-BF0F355DAA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746887"/>
              </p:ext>
            </p:extLst>
          </p:nvPr>
        </p:nvGraphicFramePr>
        <p:xfrm>
          <a:off x="262393" y="2432958"/>
          <a:ext cx="8428384" cy="1463040"/>
        </p:xfrm>
        <a:graphic>
          <a:graphicData uri="http://schemas.openxmlformats.org/drawingml/2006/table">
            <a:tbl>
              <a:tblPr/>
              <a:tblGrid>
                <a:gridCol w="2107096">
                  <a:extLst>
                    <a:ext uri="{9D8B030D-6E8A-4147-A177-3AD203B41FA5}">
                      <a16:colId xmlns:a16="http://schemas.microsoft.com/office/drawing/2014/main" val="1574212242"/>
                    </a:ext>
                  </a:extLst>
                </a:gridCol>
                <a:gridCol w="2107096">
                  <a:extLst>
                    <a:ext uri="{9D8B030D-6E8A-4147-A177-3AD203B41FA5}">
                      <a16:colId xmlns:a16="http://schemas.microsoft.com/office/drawing/2014/main" val="2760613718"/>
                    </a:ext>
                  </a:extLst>
                </a:gridCol>
                <a:gridCol w="2107096">
                  <a:extLst>
                    <a:ext uri="{9D8B030D-6E8A-4147-A177-3AD203B41FA5}">
                      <a16:colId xmlns:a16="http://schemas.microsoft.com/office/drawing/2014/main" val="1516815476"/>
                    </a:ext>
                  </a:extLst>
                </a:gridCol>
                <a:gridCol w="2107096">
                  <a:extLst>
                    <a:ext uri="{9D8B030D-6E8A-4147-A177-3AD203B41FA5}">
                      <a16:colId xmlns:a16="http://schemas.microsoft.com/office/drawing/2014/main" val="1914281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🔑 ID pacienta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Jméno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Příjmení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narození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5823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Novák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12. 5. 1980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02176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Eva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Malá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23. 8. 1992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44072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Petr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Dvořák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4. 11. 1975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462347"/>
                  </a:ext>
                </a:extLst>
              </a:tr>
            </a:tbl>
          </a:graphicData>
        </a:graphic>
      </p:graphicFrame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3AF7097A-F8E3-2E29-B61F-0C5BCD1AB8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211019"/>
              </p:ext>
            </p:extLst>
          </p:nvPr>
        </p:nvGraphicFramePr>
        <p:xfrm>
          <a:off x="262393" y="4497253"/>
          <a:ext cx="7937436" cy="1828800"/>
        </p:xfrm>
        <a:graphic>
          <a:graphicData uri="http://schemas.openxmlformats.org/drawingml/2006/table">
            <a:tbl>
              <a:tblPr/>
              <a:tblGrid>
                <a:gridCol w="1984359">
                  <a:extLst>
                    <a:ext uri="{9D8B030D-6E8A-4147-A177-3AD203B41FA5}">
                      <a16:colId xmlns:a16="http://schemas.microsoft.com/office/drawing/2014/main" val="1353872130"/>
                    </a:ext>
                  </a:extLst>
                </a:gridCol>
                <a:gridCol w="1984359">
                  <a:extLst>
                    <a:ext uri="{9D8B030D-6E8A-4147-A177-3AD203B41FA5}">
                      <a16:colId xmlns:a16="http://schemas.microsoft.com/office/drawing/2014/main" val="3050435667"/>
                    </a:ext>
                  </a:extLst>
                </a:gridCol>
                <a:gridCol w="1984359">
                  <a:extLst>
                    <a:ext uri="{9D8B030D-6E8A-4147-A177-3AD203B41FA5}">
                      <a16:colId xmlns:a16="http://schemas.microsoft.com/office/drawing/2014/main" val="1060776720"/>
                    </a:ext>
                  </a:extLst>
                </a:gridCol>
                <a:gridCol w="1984359">
                  <a:extLst>
                    <a:ext uri="{9D8B030D-6E8A-4147-A177-3AD203B41FA5}">
                      <a16:colId xmlns:a16="http://schemas.microsoft.com/office/drawing/2014/main" val="33772516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ID vyšetření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ID pacienta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vyšetření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Druh vyšetření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42741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501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15. 9. 2026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Krevní odběr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9113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502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1002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16. 9. 2026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EKG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914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503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17. 9. 2026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Rentgen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745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504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17. 9. 2026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Ultrazvuk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05400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367C625E-238B-C163-3476-1C671BA03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393" y="2095318"/>
            <a:ext cx="138832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Tabulka Pacienti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A6A17E9-49D1-76A7-CF0A-0B8B6C93F6B5}"/>
              </a:ext>
            </a:extLst>
          </p:cNvPr>
          <p:cNvSpPr txBox="1"/>
          <p:nvPr/>
        </p:nvSpPr>
        <p:spPr>
          <a:xfrm>
            <a:off x="262393" y="4155779"/>
            <a:ext cx="166778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200" b="1" dirty="0">
                <a:latin typeface="Arial" panose="020B0604020202020204" pitchFamily="34" charset="0"/>
              </a:rPr>
              <a:t>Tabulka Vyšetření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7278C4AD-023F-D8E7-1D3C-0F18FAA43ABD}"/>
              </a:ext>
            </a:extLst>
          </p:cNvPr>
          <p:cNvSpPr txBox="1"/>
          <p:nvPr/>
        </p:nvSpPr>
        <p:spPr>
          <a:xfrm>
            <a:off x="8690777" y="2103128"/>
            <a:ext cx="315666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ID pacienta</a:t>
            </a:r>
            <a:r>
              <a:rPr lang="cs-CZ" dirty="0"/>
              <a:t> je: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tabulce </a:t>
            </a:r>
            <a:r>
              <a:rPr lang="cs-CZ" b="1" dirty="0"/>
              <a:t>Pacienti</a:t>
            </a:r>
            <a:r>
              <a:rPr lang="cs-CZ" dirty="0"/>
              <a:t> primárním klíčem,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tabulce </a:t>
            </a:r>
            <a:r>
              <a:rPr lang="cs-CZ" b="1" dirty="0"/>
              <a:t>Vyšetření</a:t>
            </a:r>
            <a:r>
              <a:rPr lang="cs-CZ" dirty="0"/>
              <a:t> cizím klíčem.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Díky tomuto propojení například zjistíme, že pacient </a:t>
            </a:r>
            <a:r>
              <a:rPr lang="cs-CZ" b="1" dirty="0"/>
              <a:t>Jan Novák (ID 1001)</a:t>
            </a:r>
            <a:r>
              <a:rPr lang="cs-CZ" dirty="0"/>
              <a:t> absolvoval krevní odběr a rentgen.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Relace mezi tabulkami je typu </a:t>
            </a:r>
          </a:p>
          <a:p>
            <a:pPr>
              <a:buNone/>
            </a:pPr>
            <a:r>
              <a:rPr lang="cs-CZ" b="1" dirty="0"/>
              <a:t>1 : N</a:t>
            </a:r>
            <a:r>
              <a:rPr lang="cs-CZ" dirty="0"/>
              <a:t> – jeden pacient může absolvovat více vyšetření.</a:t>
            </a:r>
          </a:p>
        </p:txBody>
      </p: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05C4EFBA-9CF4-8DD1-ACF0-50EC829A65BC}"/>
              </a:ext>
            </a:extLst>
          </p:cNvPr>
          <p:cNvCxnSpPr/>
          <p:nvPr/>
        </p:nvCxnSpPr>
        <p:spPr>
          <a:xfrm>
            <a:off x="922351" y="3013544"/>
            <a:ext cx="1391479" cy="27432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417E41F0-141C-B80D-0FCF-773857110622}"/>
              </a:ext>
            </a:extLst>
          </p:cNvPr>
          <p:cNvCxnSpPr/>
          <p:nvPr/>
        </p:nvCxnSpPr>
        <p:spPr>
          <a:xfrm>
            <a:off x="922351" y="3013544"/>
            <a:ext cx="1391479" cy="1971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8F736A17-29FB-1493-8507-3383063FD60E}"/>
              </a:ext>
            </a:extLst>
          </p:cNvPr>
          <p:cNvSpPr txBox="1"/>
          <p:nvPr/>
        </p:nvSpPr>
        <p:spPr>
          <a:xfrm>
            <a:off x="1618090" y="3856496"/>
            <a:ext cx="131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Relace 1 : N</a:t>
            </a:r>
          </a:p>
        </p:txBody>
      </p:sp>
    </p:spTree>
    <p:extLst>
      <p:ext uri="{BB962C8B-B14F-4D97-AF65-F5344CB8AC3E}">
        <p14:creationId xmlns:p14="http://schemas.microsoft.com/office/powerpoint/2010/main" val="4256865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C28DC89-BB9E-4BE1-2D19-45B1F60B6E20}"/>
              </a:ext>
            </a:extLst>
          </p:cNvPr>
          <p:cNvSpPr txBox="1"/>
          <p:nvPr/>
        </p:nvSpPr>
        <p:spPr>
          <a:xfrm>
            <a:off x="254442" y="519956"/>
            <a:ext cx="11266998" cy="1367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Existují dva hlavní typy relací: 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jeden k mnoha 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-to-many) a 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mnoho k mnoha 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(many-to-many).</a:t>
            </a:r>
          </a:p>
          <a:p>
            <a:pPr>
              <a:lnSpc>
                <a:spcPct val="107000"/>
              </a:lnSpc>
              <a:buNone/>
            </a:pP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Jeden k mnoha</a:t>
            </a:r>
          </a:p>
          <a:p>
            <a:pPr>
              <a:lnSpc>
                <a:spcPct val="107000"/>
              </a:lnSpc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případě relace </a:t>
            </a:r>
            <a:r>
              <a:rPr lang="cs-CZ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jeden k mnoha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může jedna položka v jedné tabulce odkazovat na mnoho položek v druhé tabulce.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Viz příklad na předchozím snímku. Jeden pacient může mít více vyšetření.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6565942-7DDA-2DC2-42B5-D38C1805EC36}"/>
              </a:ext>
            </a:extLst>
          </p:cNvPr>
          <p:cNvSpPr txBox="1"/>
          <p:nvPr/>
        </p:nvSpPr>
        <p:spPr>
          <a:xfrm>
            <a:off x="254442" y="1943709"/>
            <a:ext cx="11203388" cy="17661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Mnoho k mnoha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Relace </a:t>
            </a:r>
            <a:r>
              <a:rPr lang="cs-CZ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mnoho k mnoha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je trochu složitější. Zde může každá položka v jedné tabulce odkazovat na mnoho položek v druhé tabulce a naopak. Nejlépe to pochopíte na příkladu vztahu mezi hodnocením produktů a uživateli. Každý uživatel může hodnotit více produktů a zároveň jeden produkt může být hodnocen více uživateli.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Taková relace často vyžaduje použití spojovací tabulky neboli prostředníka, který umožní propojení mezi tabulkami.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A9F8759-52DA-0F91-E1CC-E1A754F9AEC6}"/>
              </a:ext>
            </a:extLst>
          </p:cNvPr>
          <p:cNvSpPr txBox="1"/>
          <p:nvPr/>
        </p:nvSpPr>
        <p:spPr>
          <a:xfrm>
            <a:off x="254442" y="3709898"/>
            <a:ext cx="5841558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Příkladem relace </a:t>
            </a:r>
            <a:r>
              <a:rPr lang="cs-CZ" b="1" dirty="0"/>
              <a:t>mnoho ku mnoha (M : N)</a:t>
            </a:r>
            <a:r>
              <a:rPr lang="cs-CZ" dirty="0"/>
              <a:t> je vztah mezi </a:t>
            </a:r>
            <a:r>
              <a:rPr lang="cs-CZ" b="1" dirty="0"/>
              <a:t>pacienty a lékaři</a:t>
            </a:r>
            <a:r>
              <a:rPr lang="cs-CZ" dirty="0"/>
              <a:t>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jeden pacient může být ošetřován více lékaři,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jeden lékař může ošetřovat více pacientů.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Tuto relaci nelze správně vytvořit pouze mezi dvěma tabulkami. Použije se třetí, </a:t>
            </a:r>
            <a:r>
              <a:rPr lang="cs-CZ" b="1" dirty="0"/>
              <a:t>spojovací tabulka</a:t>
            </a:r>
            <a:r>
              <a:rPr lang="cs-CZ" dirty="0"/>
              <a:t>.</a:t>
            </a:r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4E78407C-2B3F-DFB8-C0DD-7912794DE6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311074"/>
              </p:ext>
            </p:extLst>
          </p:nvPr>
        </p:nvGraphicFramePr>
        <p:xfrm>
          <a:off x="7168105" y="3765292"/>
          <a:ext cx="2468876" cy="777240"/>
        </p:xfrm>
        <a:graphic>
          <a:graphicData uri="http://schemas.openxmlformats.org/drawingml/2006/table">
            <a:tbl>
              <a:tblPr/>
              <a:tblGrid>
                <a:gridCol w="1054344">
                  <a:extLst>
                    <a:ext uri="{9D8B030D-6E8A-4147-A177-3AD203B41FA5}">
                      <a16:colId xmlns:a16="http://schemas.microsoft.com/office/drawing/2014/main" val="3014673819"/>
                    </a:ext>
                  </a:extLst>
                </a:gridCol>
                <a:gridCol w="1414532">
                  <a:extLst>
                    <a:ext uri="{9D8B030D-6E8A-4147-A177-3AD203B41FA5}">
                      <a16:colId xmlns:a16="http://schemas.microsoft.com/office/drawing/2014/main" val="9065248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ID pacienta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Jméno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92056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Jan Novák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15658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1002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Eva Malá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4672001"/>
                  </a:ext>
                </a:extLst>
              </a:tr>
            </a:tbl>
          </a:graphicData>
        </a:graphic>
      </p:graphicFrame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CEB4B3CC-6F5C-87D1-8907-17926F7900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083693"/>
              </p:ext>
            </p:extLst>
          </p:nvPr>
        </p:nvGraphicFramePr>
        <p:xfrm>
          <a:off x="7231715" y="4710172"/>
          <a:ext cx="2532487" cy="731520"/>
        </p:xfrm>
        <a:graphic>
          <a:graphicData uri="http://schemas.openxmlformats.org/drawingml/2006/table">
            <a:tbl>
              <a:tblPr/>
              <a:tblGrid>
                <a:gridCol w="1069447">
                  <a:extLst>
                    <a:ext uri="{9D8B030D-6E8A-4147-A177-3AD203B41FA5}">
                      <a16:colId xmlns:a16="http://schemas.microsoft.com/office/drawing/2014/main" val="2178623184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42869548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ID lékaře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Jméno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5468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201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MUDr. Petr Svoboda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99038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202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MUDr. Jana Veselá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525725"/>
                  </a:ext>
                </a:extLst>
              </a:tr>
            </a:tbl>
          </a:graphicData>
        </a:graphic>
      </p:graphicFrame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2D156786-C7B5-0E32-7520-2726F5CC37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001775"/>
              </p:ext>
            </p:extLst>
          </p:nvPr>
        </p:nvGraphicFramePr>
        <p:xfrm>
          <a:off x="7231715" y="5630933"/>
          <a:ext cx="2405266" cy="1036320"/>
        </p:xfrm>
        <a:graphic>
          <a:graphicData uri="http://schemas.openxmlformats.org/drawingml/2006/table">
            <a:tbl>
              <a:tblPr/>
              <a:tblGrid>
                <a:gridCol w="1060236">
                  <a:extLst>
                    <a:ext uri="{9D8B030D-6E8A-4147-A177-3AD203B41FA5}">
                      <a16:colId xmlns:a16="http://schemas.microsoft.com/office/drawing/2014/main" val="2508163004"/>
                    </a:ext>
                  </a:extLst>
                </a:gridCol>
                <a:gridCol w="1345030">
                  <a:extLst>
                    <a:ext uri="{9D8B030D-6E8A-4147-A177-3AD203B41FA5}">
                      <a16:colId xmlns:a16="http://schemas.microsoft.com/office/drawing/2014/main" val="37796654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ID pacienta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ID lékaře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1230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201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1790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202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6713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1002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100" dirty="0"/>
                        <a:t>201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841274"/>
                  </a:ext>
                </a:extLst>
              </a:tr>
            </a:tbl>
          </a:graphicData>
        </a:graphic>
      </p:graphicFrame>
      <p:sp>
        <p:nvSpPr>
          <p:cNvPr id="11" name="Rectangle 1">
            <a:extLst>
              <a:ext uri="{FF2B5EF4-FFF2-40B4-BE49-F238E27FC236}">
                <a16:creationId xmlns:a16="http://schemas.microsoft.com/office/drawing/2014/main" id="{F0AFEB4A-41A9-F4E3-5576-8C351ABBD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0949" y="6010593"/>
            <a:ext cx="198297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Spojovací tabulka Péče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A64E441B-F6BE-928B-FB9C-E3FA00F532C5}"/>
              </a:ext>
            </a:extLst>
          </p:cNvPr>
          <p:cNvSpPr txBox="1"/>
          <p:nvPr/>
        </p:nvSpPr>
        <p:spPr>
          <a:xfrm>
            <a:off x="5698770" y="4023107"/>
            <a:ext cx="138153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Tabulka Pacienti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00634214-731F-BF36-1FAE-B6327FEF3DB7}"/>
              </a:ext>
            </a:extLst>
          </p:cNvPr>
          <p:cNvSpPr txBox="1"/>
          <p:nvPr/>
        </p:nvSpPr>
        <p:spPr>
          <a:xfrm>
            <a:off x="5698770" y="4937432"/>
            <a:ext cx="144514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Tabulka Lékaři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74E6CA7F-1234-0B20-E1AC-ACB45A6B71F8}"/>
              </a:ext>
            </a:extLst>
          </p:cNvPr>
          <p:cNvSpPr txBox="1"/>
          <p:nvPr/>
        </p:nvSpPr>
        <p:spPr>
          <a:xfrm>
            <a:off x="9956737" y="4383433"/>
            <a:ext cx="188635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Z tabulek vyplývá, že </a:t>
            </a:r>
            <a:r>
              <a:rPr lang="cs-CZ" sz="1200" b="1" dirty="0"/>
              <a:t>Jan Novák má dva lékaře</a:t>
            </a:r>
            <a:r>
              <a:rPr lang="cs-CZ" sz="1200" dirty="0"/>
              <a:t> a </a:t>
            </a:r>
            <a:r>
              <a:rPr lang="cs-CZ" sz="1200" b="1" dirty="0"/>
              <a:t>MUDr. Petr Svoboda pečuje o dva pacienty</a:t>
            </a:r>
            <a:r>
              <a:rPr lang="cs-CZ" sz="1200" dirty="0"/>
              <a:t>. Spojovací tabulka tak rozdělí vztah M : N na dvě relace typu </a:t>
            </a:r>
            <a:r>
              <a:rPr lang="cs-CZ" sz="1200" b="1" dirty="0"/>
              <a:t>1 : N</a:t>
            </a:r>
            <a:r>
              <a:rPr lang="cs-CZ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2572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15ED9ED-C356-A07C-3ED9-742DE6DA5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6426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785</Words>
  <Application>Microsoft Office PowerPoint</Application>
  <PresentationFormat>Širokoúhlá obrazovka</PresentationFormat>
  <Paragraphs>127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Motiv Office</vt:lpstr>
      <vt:lpstr>Informační systémy – H 01,02 INV 310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10</cp:revision>
  <dcterms:created xsi:type="dcterms:W3CDTF">2026-09-17T03:57:15Z</dcterms:created>
  <dcterms:modified xsi:type="dcterms:W3CDTF">2026-09-22T08:37:26Z</dcterms:modified>
</cp:coreProperties>
</file>