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080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832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8247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052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451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8397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058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722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233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0800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5650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645FB-34F0-4E06-8A2B-12B09A48790C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65269-7575-4E1D-BBCC-0A49F4CB98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412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z/url?sa=i&amp;rct=j&amp;q=&amp;esrc=s&amp;source=images&amp;cd=&amp;cad=rja&amp;uact=8&amp;docid=yEnbpQjcAiYYFM&amp;tbnid=N8peWMRPkWc9uM:&amp;ved=0CAcQjRw&amp;url=http://www.poustevnik.net/clanky/rec-tela.html&amp;ei=KRM1VJK4Bobj7QbwxYDICg&amp;bvm=bv.76943099,d.bGQ&amp;psig=AFQjCNHR0YRHuAmqAxJ2MZQsx_n90LM_4A&amp;ust=141285083440777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Řeč</a:t>
            </a:r>
            <a:endParaRPr lang="cs-CZ" b="1" u="sng" dirty="0"/>
          </a:p>
        </p:txBody>
      </p:sp>
      <p:pic>
        <p:nvPicPr>
          <p:cNvPr id="1026" name="Picture 2" descr="https://encrypted-tbn2.gstatic.com/images?q=tbn:ANd9GcRDvnul6b4zhBT-yLgJ4_koQuiFo7EMfZ3f4MlHURX-c7WmPH5sJ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6992"/>
            <a:ext cx="4572000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64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88640"/>
            <a:ext cx="8579296" cy="5937523"/>
          </a:xfrm>
        </p:spPr>
        <p:txBody>
          <a:bodyPr/>
          <a:lstStyle/>
          <a:p>
            <a:r>
              <a:rPr lang="cs-CZ" b="1" dirty="0" smtClean="0"/>
              <a:t>Řeč je proces, který slouží k dorozumívání a vzájemné výměně informací</a:t>
            </a:r>
          </a:p>
          <a:p>
            <a:r>
              <a:rPr lang="cs-CZ" b="1" dirty="0"/>
              <a:t>s</a:t>
            </a:r>
            <a:r>
              <a:rPr lang="cs-CZ" b="1" dirty="0" smtClean="0"/>
              <a:t>ouvisí s myšlením- výsledky myšlení vyjadřujeme řečí</a:t>
            </a:r>
          </a:p>
          <a:p>
            <a:r>
              <a:rPr lang="cs-CZ" b="1" dirty="0"/>
              <a:t>p</a:t>
            </a:r>
            <a:r>
              <a:rPr lang="cs-CZ" b="1" dirty="0" smtClean="0"/>
              <a:t>omocí řeči vyjadřujeme také své emoce, pocity, nálady a také působíme a ovlivňujeme jiné lidi</a:t>
            </a:r>
          </a:p>
          <a:p>
            <a:r>
              <a:rPr lang="cs-CZ" b="1" dirty="0"/>
              <a:t>u</a:t>
            </a:r>
            <a:r>
              <a:rPr lang="cs-CZ" b="1" dirty="0" smtClean="0"/>
              <a:t> člověka může řeč vzniknout, osvojí-li si určitý jazyk (český, německý, anglický aj.)</a:t>
            </a:r>
          </a:p>
          <a:p>
            <a:r>
              <a:rPr lang="cs-CZ" b="1" dirty="0"/>
              <a:t>p</a:t>
            </a:r>
            <a:r>
              <a:rPr lang="cs-CZ" b="1" dirty="0" smtClean="0"/>
              <a:t>ři řeči musí člověk používat pravidla daného jazyka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6753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0"/>
            <a:ext cx="9036496" cy="685800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Řeč má stránku :</a:t>
            </a:r>
          </a:p>
          <a:p>
            <a:r>
              <a:rPr lang="cs-CZ" b="1" dirty="0" smtClean="0"/>
              <a:t>a) obsahovou – co říkáme</a:t>
            </a:r>
          </a:p>
          <a:p>
            <a:r>
              <a:rPr lang="cs-CZ" b="1" dirty="0" smtClean="0"/>
              <a:t>B) formální – jak to říkáme</a:t>
            </a:r>
          </a:p>
          <a:p>
            <a:r>
              <a:rPr lang="cs-CZ" b="1" dirty="0" smtClean="0"/>
              <a:t>Vývoj řeči a myšlení je spjat – na úrovni osvojené řeči závisí úroveň rozvoje myšlení a naopak myšlením zpřesňujeme obsah, význam a rozsah používaných pojmů</a:t>
            </a:r>
          </a:p>
          <a:p>
            <a:r>
              <a:rPr lang="cs-CZ" b="1" dirty="0" smtClean="0"/>
              <a:t>Vývoj řeči – postupně</a:t>
            </a:r>
          </a:p>
          <a:p>
            <a:pPr marL="0" indent="0">
              <a:buNone/>
            </a:pPr>
            <a:r>
              <a:rPr lang="cs-CZ" b="1" dirty="0" smtClean="0"/>
              <a:t>    kojenec – 10- 20 slov, </a:t>
            </a:r>
            <a:r>
              <a:rPr lang="cs-CZ" b="1" dirty="0" err="1" smtClean="0"/>
              <a:t>ml.batolecí</a:t>
            </a:r>
            <a:r>
              <a:rPr lang="cs-CZ" b="1" dirty="0" smtClean="0"/>
              <a:t> období  200-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300 slov, st. batolecí období až 1000 slov,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předškolní období- roste slovní zásoba, věty,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správné koncovky, zlepšuje se gramatika,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školní období – </a:t>
            </a:r>
            <a:r>
              <a:rPr lang="cs-CZ" b="1" smtClean="0"/>
              <a:t>psaná podoba řeči</a:t>
            </a:r>
            <a:r>
              <a:rPr lang="cs-CZ" b="1" dirty="0" smtClean="0"/>
              <a:t>, další rozvoj 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0294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0732"/>
            <a:ext cx="8697144" cy="1301006"/>
          </a:xfrm>
        </p:spPr>
        <p:txBody>
          <a:bodyPr/>
          <a:lstStyle/>
          <a:p>
            <a:r>
              <a:rPr lang="cs-CZ" b="1" u="sng" dirty="0" smtClean="0"/>
              <a:t>Druhy řeči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>
            <a:normAutofit fontScale="85000" lnSpcReduction="10000"/>
          </a:bodyPr>
          <a:lstStyle/>
          <a:p>
            <a:r>
              <a:rPr lang="cs-CZ" b="1" u="sng" dirty="0" smtClean="0"/>
              <a:t>1. vnitřní řeč </a:t>
            </a:r>
            <a:r>
              <a:rPr lang="cs-CZ" b="1" dirty="0" smtClean="0"/>
              <a:t>– řeč „pro sebe“, kterou myslíme, pomocí vnitřní řeči formulujeme své myšlenky – bývá stručnější a kratší -  tím se někdy stává, že chceme-li převést myšlenky z vnitřní řeči do vnější, tak máme potíže - nemáme vnitřní řeč dost ujasněnou</a:t>
            </a:r>
          </a:p>
          <a:p>
            <a:r>
              <a:rPr lang="cs-CZ" b="1" dirty="0" smtClean="0"/>
              <a:t>2. </a:t>
            </a:r>
            <a:r>
              <a:rPr lang="cs-CZ" b="1" u="sng" dirty="0" smtClean="0"/>
              <a:t>vnější řeč – </a:t>
            </a:r>
            <a:r>
              <a:rPr lang="cs-CZ" b="1" dirty="0" smtClean="0"/>
              <a:t>tou vyjadřujeme své myšlenky i obsah svého prožívání navenek</a:t>
            </a:r>
          </a:p>
          <a:p>
            <a:r>
              <a:rPr lang="cs-CZ" b="1" dirty="0" smtClean="0"/>
              <a:t>Dělíme ji na :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a) mluvenou řeč – má doprovodné projevy, můžeme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zareagovat, vidíme bezprostřední reakci</a:t>
            </a:r>
          </a:p>
          <a:p>
            <a:pPr marL="0" indent="0">
              <a:buNone/>
            </a:pPr>
            <a:r>
              <a:rPr lang="cs-CZ" b="1" dirty="0" smtClean="0"/>
              <a:t>    b) psanou řeč – náročnější pro pisatele i čtenáře </a:t>
            </a:r>
            <a:r>
              <a:rPr lang="cs-CZ" b="1" smtClean="0"/>
              <a:t>– přesná 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stylizace, dobře rozmyslet, znát  pravidla, větší dálka,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uchovává se </a:t>
            </a:r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171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>Pravidla jednání s lidmi, kteří trpí vadou řeči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j</a:t>
            </a:r>
            <a:r>
              <a:rPr lang="cs-CZ" b="1" dirty="0" smtClean="0"/>
              <a:t>ednat ohleduplně a taktně</a:t>
            </a:r>
          </a:p>
          <a:p>
            <a:r>
              <a:rPr lang="cs-CZ" b="1" dirty="0"/>
              <a:t>b</a:t>
            </a:r>
            <a:r>
              <a:rPr lang="cs-CZ" b="1" dirty="0" smtClean="0"/>
              <a:t>ýt trpělivý</a:t>
            </a:r>
          </a:p>
          <a:p>
            <a:r>
              <a:rPr lang="cs-CZ" b="1" dirty="0"/>
              <a:t>n</a:t>
            </a:r>
            <a:r>
              <a:rPr lang="cs-CZ" b="1" dirty="0" smtClean="0"/>
              <a:t>eposmívat se, neironizovat</a:t>
            </a:r>
          </a:p>
          <a:p>
            <a:r>
              <a:rPr lang="cs-CZ" b="1" dirty="0" smtClean="0"/>
              <a:t>nenapodobovat</a:t>
            </a:r>
          </a:p>
          <a:p>
            <a:r>
              <a:rPr lang="cs-CZ" b="1" dirty="0"/>
              <a:t>j</a:t>
            </a:r>
            <a:r>
              <a:rPr lang="cs-CZ" b="1" smtClean="0"/>
              <a:t>ednat </a:t>
            </a:r>
            <a:r>
              <a:rPr lang="cs-CZ" b="1" dirty="0" smtClean="0"/>
              <a:t>klidně a pomalu nechat dostatek času</a:t>
            </a:r>
          </a:p>
          <a:p>
            <a:r>
              <a:rPr lang="cs-CZ" b="1" dirty="0"/>
              <a:t>z</a:t>
            </a:r>
            <a:r>
              <a:rPr lang="cs-CZ" b="1" dirty="0" smtClean="0"/>
              <a:t>pětná vazba </a:t>
            </a:r>
          </a:p>
          <a:p>
            <a:r>
              <a:rPr lang="cs-CZ" b="1" dirty="0" smtClean="0"/>
              <a:t>Prstová abeceda</a:t>
            </a:r>
          </a:p>
          <a:p>
            <a:r>
              <a:rPr lang="cs-CZ" b="1" dirty="0" smtClean="0"/>
              <a:t>piktogramy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185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305</Words>
  <Application>Microsoft Office PowerPoint</Application>
  <PresentationFormat>Předvádění na obrazovce (4:3)</PresentationFormat>
  <Paragraphs>34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Motiv systému Office</vt:lpstr>
      <vt:lpstr>Řeč</vt:lpstr>
      <vt:lpstr>Prezentace aplikace PowerPoint</vt:lpstr>
      <vt:lpstr>Prezentace aplikace PowerPoint</vt:lpstr>
      <vt:lpstr>Druhy řeči</vt:lpstr>
      <vt:lpstr>Pravidla jednání s lidmi, kteří trpí vadou řeči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Řeč</dc:title>
  <dc:creator>severovav</dc:creator>
  <cp:lastModifiedBy>SEVEROVÁ VĚRA Mgr.</cp:lastModifiedBy>
  <cp:revision>10</cp:revision>
  <dcterms:created xsi:type="dcterms:W3CDTF">2014-10-08T10:17:52Z</dcterms:created>
  <dcterms:modified xsi:type="dcterms:W3CDTF">2023-04-11T07:54:42Z</dcterms:modified>
</cp:coreProperties>
</file>