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57" r:id="rId4"/>
    <p:sldId id="270" r:id="rId5"/>
    <p:sldId id="258" r:id="rId6"/>
    <p:sldId id="271" r:id="rId7"/>
    <p:sldId id="260" r:id="rId8"/>
    <p:sldId id="262" r:id="rId9"/>
    <p:sldId id="272" r:id="rId10"/>
    <p:sldId id="261" r:id="rId11"/>
    <p:sldId id="263" r:id="rId12"/>
    <p:sldId id="266" r:id="rId13"/>
    <p:sldId id="267" r:id="rId14"/>
    <p:sldId id="265" r:id="rId15"/>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0" d="100"/>
          <a:sy n="120" d="100"/>
        </p:scale>
        <p:origin x="1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F38DD56-E353-E510-B03E-88116C2D9B02}"/>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CB076FC6-E0E7-7ACC-A90A-ADC65CCE66D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C0423F0F-8690-19BA-5916-EADC451C9CD7}"/>
              </a:ext>
            </a:extLst>
          </p:cNvPr>
          <p:cNvSpPr>
            <a:spLocks noGrp="1"/>
          </p:cNvSpPr>
          <p:nvPr>
            <p:ph type="dt" sz="half" idx="10"/>
          </p:nvPr>
        </p:nvSpPr>
        <p:spPr/>
        <p:txBody>
          <a:bodyPr/>
          <a:lstStyle/>
          <a:p>
            <a:fld id="{BA2298ED-A21C-42D9-99DE-269EB36C5C9C}" type="datetimeFigureOut">
              <a:rPr lang="cs-CZ" smtClean="0"/>
              <a:t>13.12.2025</a:t>
            </a:fld>
            <a:endParaRPr lang="cs-CZ"/>
          </a:p>
        </p:txBody>
      </p:sp>
      <p:sp>
        <p:nvSpPr>
          <p:cNvPr id="5" name="Zástupný symbol pro zápatí 4">
            <a:extLst>
              <a:ext uri="{FF2B5EF4-FFF2-40B4-BE49-F238E27FC236}">
                <a16:creationId xmlns:a16="http://schemas.microsoft.com/office/drawing/2014/main" id="{04C0C90C-AB24-C31F-105E-7EB2D8BB9BF4}"/>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0522465F-526A-76A0-6B8C-8F0907B969FC}"/>
              </a:ext>
            </a:extLst>
          </p:cNvPr>
          <p:cNvSpPr>
            <a:spLocks noGrp="1"/>
          </p:cNvSpPr>
          <p:nvPr>
            <p:ph type="sldNum" sz="quarter" idx="12"/>
          </p:nvPr>
        </p:nvSpPr>
        <p:spPr/>
        <p:txBody>
          <a:bodyPr/>
          <a:lstStyle/>
          <a:p>
            <a:fld id="{8C4735B3-B03A-4EFA-818D-F926EECC56D3}" type="slidenum">
              <a:rPr lang="cs-CZ" smtClean="0"/>
              <a:t>‹#›</a:t>
            </a:fld>
            <a:endParaRPr lang="cs-CZ"/>
          </a:p>
        </p:txBody>
      </p:sp>
    </p:spTree>
    <p:extLst>
      <p:ext uri="{BB962C8B-B14F-4D97-AF65-F5344CB8AC3E}">
        <p14:creationId xmlns:p14="http://schemas.microsoft.com/office/powerpoint/2010/main" val="3746494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081B4C1-3D6E-3BCA-8FC9-2226CB5ADD68}"/>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EE70678C-6DD2-E767-58D7-E78CDAEB3949}"/>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CA78AC8B-E5CF-04F2-3B67-76A466D7E15B}"/>
              </a:ext>
            </a:extLst>
          </p:cNvPr>
          <p:cNvSpPr>
            <a:spLocks noGrp="1"/>
          </p:cNvSpPr>
          <p:nvPr>
            <p:ph type="dt" sz="half" idx="10"/>
          </p:nvPr>
        </p:nvSpPr>
        <p:spPr/>
        <p:txBody>
          <a:bodyPr/>
          <a:lstStyle/>
          <a:p>
            <a:fld id="{BA2298ED-A21C-42D9-99DE-269EB36C5C9C}" type="datetimeFigureOut">
              <a:rPr lang="cs-CZ" smtClean="0"/>
              <a:t>13.12.2025</a:t>
            </a:fld>
            <a:endParaRPr lang="cs-CZ"/>
          </a:p>
        </p:txBody>
      </p:sp>
      <p:sp>
        <p:nvSpPr>
          <p:cNvPr id="5" name="Zástupný symbol pro zápatí 4">
            <a:extLst>
              <a:ext uri="{FF2B5EF4-FFF2-40B4-BE49-F238E27FC236}">
                <a16:creationId xmlns:a16="http://schemas.microsoft.com/office/drawing/2014/main" id="{9F9F35BF-E682-8027-7D01-741C8E8F69BB}"/>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CE4B9A0A-B107-5A27-DD9C-08C6133DFB65}"/>
              </a:ext>
            </a:extLst>
          </p:cNvPr>
          <p:cNvSpPr>
            <a:spLocks noGrp="1"/>
          </p:cNvSpPr>
          <p:nvPr>
            <p:ph type="sldNum" sz="quarter" idx="12"/>
          </p:nvPr>
        </p:nvSpPr>
        <p:spPr/>
        <p:txBody>
          <a:bodyPr/>
          <a:lstStyle/>
          <a:p>
            <a:fld id="{8C4735B3-B03A-4EFA-818D-F926EECC56D3}" type="slidenum">
              <a:rPr lang="cs-CZ" smtClean="0"/>
              <a:t>‹#›</a:t>
            </a:fld>
            <a:endParaRPr lang="cs-CZ"/>
          </a:p>
        </p:txBody>
      </p:sp>
    </p:spTree>
    <p:extLst>
      <p:ext uri="{BB962C8B-B14F-4D97-AF65-F5344CB8AC3E}">
        <p14:creationId xmlns:p14="http://schemas.microsoft.com/office/powerpoint/2010/main" val="827514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BD4D7D4-9067-80E6-9937-BE4637089811}"/>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B6CDC0D7-1DC3-2E5D-26B6-08FD756801D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855AEBD7-A3DB-747E-B462-5E269D45B594}"/>
              </a:ext>
            </a:extLst>
          </p:cNvPr>
          <p:cNvSpPr>
            <a:spLocks noGrp="1"/>
          </p:cNvSpPr>
          <p:nvPr>
            <p:ph type="dt" sz="half" idx="10"/>
          </p:nvPr>
        </p:nvSpPr>
        <p:spPr/>
        <p:txBody>
          <a:bodyPr/>
          <a:lstStyle/>
          <a:p>
            <a:fld id="{BA2298ED-A21C-42D9-99DE-269EB36C5C9C}" type="datetimeFigureOut">
              <a:rPr lang="cs-CZ" smtClean="0"/>
              <a:t>13.12.2025</a:t>
            </a:fld>
            <a:endParaRPr lang="cs-CZ"/>
          </a:p>
        </p:txBody>
      </p:sp>
      <p:sp>
        <p:nvSpPr>
          <p:cNvPr id="5" name="Zástupný symbol pro zápatí 4">
            <a:extLst>
              <a:ext uri="{FF2B5EF4-FFF2-40B4-BE49-F238E27FC236}">
                <a16:creationId xmlns:a16="http://schemas.microsoft.com/office/drawing/2014/main" id="{8671AC99-AFDE-5643-9EA8-B037B2BFECD9}"/>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6A5B242A-9B72-3DD7-B79A-D76DB833A11C}"/>
              </a:ext>
            </a:extLst>
          </p:cNvPr>
          <p:cNvSpPr>
            <a:spLocks noGrp="1"/>
          </p:cNvSpPr>
          <p:nvPr>
            <p:ph type="sldNum" sz="quarter" idx="12"/>
          </p:nvPr>
        </p:nvSpPr>
        <p:spPr/>
        <p:txBody>
          <a:bodyPr/>
          <a:lstStyle/>
          <a:p>
            <a:fld id="{8C4735B3-B03A-4EFA-818D-F926EECC56D3}" type="slidenum">
              <a:rPr lang="cs-CZ" smtClean="0"/>
              <a:t>‹#›</a:t>
            </a:fld>
            <a:endParaRPr lang="cs-CZ"/>
          </a:p>
        </p:txBody>
      </p:sp>
    </p:spTree>
    <p:extLst>
      <p:ext uri="{BB962C8B-B14F-4D97-AF65-F5344CB8AC3E}">
        <p14:creationId xmlns:p14="http://schemas.microsoft.com/office/powerpoint/2010/main" val="14564393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4E0486F-F0BC-9C04-09A3-3E682F05EE4C}"/>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6CEE8BF0-C678-6A49-9A10-16E597B62D06}"/>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E3F645C3-0294-7F4A-5717-F27954FD157B}"/>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1747B943-8EFF-09DC-E3B3-CCA96D03BA90}"/>
              </a:ext>
            </a:extLst>
          </p:cNvPr>
          <p:cNvSpPr>
            <a:spLocks noGrp="1"/>
          </p:cNvSpPr>
          <p:nvPr>
            <p:ph type="dt" sz="half" idx="10"/>
          </p:nvPr>
        </p:nvSpPr>
        <p:spPr/>
        <p:txBody>
          <a:bodyPr/>
          <a:lstStyle/>
          <a:p>
            <a:fld id="{BA2298ED-A21C-42D9-99DE-269EB36C5C9C}" type="datetimeFigureOut">
              <a:rPr lang="cs-CZ" smtClean="0"/>
              <a:t>13.12.2025</a:t>
            </a:fld>
            <a:endParaRPr lang="cs-CZ"/>
          </a:p>
        </p:txBody>
      </p:sp>
      <p:sp>
        <p:nvSpPr>
          <p:cNvPr id="6" name="Zástupný symbol pro zápatí 5">
            <a:extLst>
              <a:ext uri="{FF2B5EF4-FFF2-40B4-BE49-F238E27FC236}">
                <a16:creationId xmlns:a16="http://schemas.microsoft.com/office/drawing/2014/main" id="{3C7CC498-F142-78BB-F063-5D992E975EA7}"/>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B2993E57-40D4-7D4C-C90F-08FC59886359}"/>
              </a:ext>
            </a:extLst>
          </p:cNvPr>
          <p:cNvSpPr>
            <a:spLocks noGrp="1"/>
          </p:cNvSpPr>
          <p:nvPr>
            <p:ph type="sldNum" sz="quarter" idx="12"/>
          </p:nvPr>
        </p:nvSpPr>
        <p:spPr/>
        <p:txBody>
          <a:bodyPr/>
          <a:lstStyle/>
          <a:p>
            <a:fld id="{8C4735B3-B03A-4EFA-818D-F926EECC56D3}" type="slidenum">
              <a:rPr lang="cs-CZ" smtClean="0"/>
              <a:t>‹#›</a:t>
            </a:fld>
            <a:endParaRPr lang="cs-CZ"/>
          </a:p>
        </p:txBody>
      </p:sp>
    </p:spTree>
    <p:extLst>
      <p:ext uri="{BB962C8B-B14F-4D97-AF65-F5344CB8AC3E}">
        <p14:creationId xmlns:p14="http://schemas.microsoft.com/office/powerpoint/2010/main" val="38949719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1A4B27A-EA1C-F205-9E77-8E444473636A}"/>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3505DF8A-D517-060F-4D32-AC73352F76C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B9834731-7822-B14B-5E75-E747533024E4}"/>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CF52B0CE-42C6-E6DB-91D3-7658EC836F6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A8768BCD-5CC5-49E8-D27E-EE5FB25C0BAC}"/>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89D4B85F-C38C-B7A8-E2AC-422E3B694439}"/>
              </a:ext>
            </a:extLst>
          </p:cNvPr>
          <p:cNvSpPr>
            <a:spLocks noGrp="1"/>
          </p:cNvSpPr>
          <p:nvPr>
            <p:ph type="dt" sz="half" idx="10"/>
          </p:nvPr>
        </p:nvSpPr>
        <p:spPr/>
        <p:txBody>
          <a:bodyPr/>
          <a:lstStyle/>
          <a:p>
            <a:fld id="{BA2298ED-A21C-42D9-99DE-269EB36C5C9C}" type="datetimeFigureOut">
              <a:rPr lang="cs-CZ" smtClean="0"/>
              <a:t>13.12.2025</a:t>
            </a:fld>
            <a:endParaRPr lang="cs-CZ"/>
          </a:p>
        </p:txBody>
      </p:sp>
      <p:sp>
        <p:nvSpPr>
          <p:cNvPr id="8" name="Zástupný symbol pro zápatí 7">
            <a:extLst>
              <a:ext uri="{FF2B5EF4-FFF2-40B4-BE49-F238E27FC236}">
                <a16:creationId xmlns:a16="http://schemas.microsoft.com/office/drawing/2014/main" id="{7DBC2432-1883-F35E-D5D1-8137528F9223}"/>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E76D6113-B25C-7131-A9B6-EBB698E5B307}"/>
              </a:ext>
            </a:extLst>
          </p:cNvPr>
          <p:cNvSpPr>
            <a:spLocks noGrp="1"/>
          </p:cNvSpPr>
          <p:nvPr>
            <p:ph type="sldNum" sz="quarter" idx="12"/>
          </p:nvPr>
        </p:nvSpPr>
        <p:spPr/>
        <p:txBody>
          <a:bodyPr/>
          <a:lstStyle/>
          <a:p>
            <a:fld id="{8C4735B3-B03A-4EFA-818D-F926EECC56D3}" type="slidenum">
              <a:rPr lang="cs-CZ" smtClean="0"/>
              <a:t>‹#›</a:t>
            </a:fld>
            <a:endParaRPr lang="cs-CZ"/>
          </a:p>
        </p:txBody>
      </p:sp>
    </p:spTree>
    <p:extLst>
      <p:ext uri="{BB962C8B-B14F-4D97-AF65-F5344CB8AC3E}">
        <p14:creationId xmlns:p14="http://schemas.microsoft.com/office/powerpoint/2010/main" val="7456392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0A1C137-F4C7-0B76-1921-319A8281A4FE}"/>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9FDCF53C-AD76-EF88-864B-4EF874289004}"/>
              </a:ext>
            </a:extLst>
          </p:cNvPr>
          <p:cNvSpPr>
            <a:spLocks noGrp="1"/>
          </p:cNvSpPr>
          <p:nvPr>
            <p:ph type="dt" sz="half" idx="10"/>
          </p:nvPr>
        </p:nvSpPr>
        <p:spPr/>
        <p:txBody>
          <a:bodyPr/>
          <a:lstStyle/>
          <a:p>
            <a:fld id="{BA2298ED-A21C-42D9-99DE-269EB36C5C9C}" type="datetimeFigureOut">
              <a:rPr lang="cs-CZ" smtClean="0"/>
              <a:t>13.12.2025</a:t>
            </a:fld>
            <a:endParaRPr lang="cs-CZ"/>
          </a:p>
        </p:txBody>
      </p:sp>
      <p:sp>
        <p:nvSpPr>
          <p:cNvPr id="4" name="Zástupný symbol pro zápatí 3">
            <a:extLst>
              <a:ext uri="{FF2B5EF4-FFF2-40B4-BE49-F238E27FC236}">
                <a16:creationId xmlns:a16="http://schemas.microsoft.com/office/drawing/2014/main" id="{7F1BD21A-8FFC-ED80-DD71-48E62B86CF11}"/>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B45D8332-CA24-4C66-9F1D-5294E01BF335}"/>
              </a:ext>
            </a:extLst>
          </p:cNvPr>
          <p:cNvSpPr>
            <a:spLocks noGrp="1"/>
          </p:cNvSpPr>
          <p:nvPr>
            <p:ph type="sldNum" sz="quarter" idx="12"/>
          </p:nvPr>
        </p:nvSpPr>
        <p:spPr/>
        <p:txBody>
          <a:bodyPr/>
          <a:lstStyle/>
          <a:p>
            <a:fld id="{8C4735B3-B03A-4EFA-818D-F926EECC56D3}" type="slidenum">
              <a:rPr lang="cs-CZ" smtClean="0"/>
              <a:t>‹#›</a:t>
            </a:fld>
            <a:endParaRPr lang="cs-CZ"/>
          </a:p>
        </p:txBody>
      </p:sp>
    </p:spTree>
    <p:extLst>
      <p:ext uri="{BB962C8B-B14F-4D97-AF65-F5344CB8AC3E}">
        <p14:creationId xmlns:p14="http://schemas.microsoft.com/office/powerpoint/2010/main" val="2946146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44BA24C7-60BA-E6A8-D7B3-921E12F4AFF3}"/>
              </a:ext>
            </a:extLst>
          </p:cNvPr>
          <p:cNvSpPr>
            <a:spLocks noGrp="1"/>
          </p:cNvSpPr>
          <p:nvPr>
            <p:ph type="dt" sz="half" idx="10"/>
          </p:nvPr>
        </p:nvSpPr>
        <p:spPr/>
        <p:txBody>
          <a:bodyPr/>
          <a:lstStyle/>
          <a:p>
            <a:fld id="{BA2298ED-A21C-42D9-99DE-269EB36C5C9C}" type="datetimeFigureOut">
              <a:rPr lang="cs-CZ" smtClean="0"/>
              <a:t>13.12.2025</a:t>
            </a:fld>
            <a:endParaRPr lang="cs-CZ"/>
          </a:p>
        </p:txBody>
      </p:sp>
      <p:sp>
        <p:nvSpPr>
          <p:cNvPr id="3" name="Zástupný symbol pro zápatí 2">
            <a:extLst>
              <a:ext uri="{FF2B5EF4-FFF2-40B4-BE49-F238E27FC236}">
                <a16:creationId xmlns:a16="http://schemas.microsoft.com/office/drawing/2014/main" id="{8F737B9C-4590-7A75-6447-A27FAD746927}"/>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D75764D6-B1A0-9D31-CCF7-1B93EB95BC3A}"/>
              </a:ext>
            </a:extLst>
          </p:cNvPr>
          <p:cNvSpPr>
            <a:spLocks noGrp="1"/>
          </p:cNvSpPr>
          <p:nvPr>
            <p:ph type="sldNum" sz="quarter" idx="12"/>
          </p:nvPr>
        </p:nvSpPr>
        <p:spPr/>
        <p:txBody>
          <a:bodyPr/>
          <a:lstStyle/>
          <a:p>
            <a:fld id="{8C4735B3-B03A-4EFA-818D-F926EECC56D3}" type="slidenum">
              <a:rPr lang="cs-CZ" smtClean="0"/>
              <a:t>‹#›</a:t>
            </a:fld>
            <a:endParaRPr lang="cs-CZ"/>
          </a:p>
        </p:txBody>
      </p:sp>
    </p:spTree>
    <p:extLst>
      <p:ext uri="{BB962C8B-B14F-4D97-AF65-F5344CB8AC3E}">
        <p14:creationId xmlns:p14="http://schemas.microsoft.com/office/powerpoint/2010/main" val="6502693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88BEBB6-8F20-D8D2-E10A-E744DFE2ED8E}"/>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F1A652AF-C1EE-BEA5-C0A5-6202394D0B5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D42BDC64-4CE7-4BE8-5FFF-042A59931D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71E78D6E-45D9-C413-A681-A036EE0A282A}"/>
              </a:ext>
            </a:extLst>
          </p:cNvPr>
          <p:cNvSpPr>
            <a:spLocks noGrp="1"/>
          </p:cNvSpPr>
          <p:nvPr>
            <p:ph type="dt" sz="half" idx="10"/>
          </p:nvPr>
        </p:nvSpPr>
        <p:spPr/>
        <p:txBody>
          <a:bodyPr/>
          <a:lstStyle/>
          <a:p>
            <a:fld id="{BA2298ED-A21C-42D9-99DE-269EB36C5C9C}" type="datetimeFigureOut">
              <a:rPr lang="cs-CZ" smtClean="0"/>
              <a:t>13.12.2025</a:t>
            </a:fld>
            <a:endParaRPr lang="cs-CZ"/>
          </a:p>
        </p:txBody>
      </p:sp>
      <p:sp>
        <p:nvSpPr>
          <p:cNvPr id="6" name="Zástupný symbol pro zápatí 5">
            <a:extLst>
              <a:ext uri="{FF2B5EF4-FFF2-40B4-BE49-F238E27FC236}">
                <a16:creationId xmlns:a16="http://schemas.microsoft.com/office/drawing/2014/main" id="{42EC2FC8-EA6E-2634-6326-5F1EC21CCD78}"/>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44711558-9F9F-328B-DF75-4EEF3757025F}"/>
              </a:ext>
            </a:extLst>
          </p:cNvPr>
          <p:cNvSpPr>
            <a:spLocks noGrp="1"/>
          </p:cNvSpPr>
          <p:nvPr>
            <p:ph type="sldNum" sz="quarter" idx="12"/>
          </p:nvPr>
        </p:nvSpPr>
        <p:spPr/>
        <p:txBody>
          <a:bodyPr/>
          <a:lstStyle/>
          <a:p>
            <a:fld id="{8C4735B3-B03A-4EFA-818D-F926EECC56D3}" type="slidenum">
              <a:rPr lang="cs-CZ" smtClean="0"/>
              <a:t>‹#›</a:t>
            </a:fld>
            <a:endParaRPr lang="cs-CZ"/>
          </a:p>
        </p:txBody>
      </p:sp>
    </p:spTree>
    <p:extLst>
      <p:ext uri="{BB962C8B-B14F-4D97-AF65-F5344CB8AC3E}">
        <p14:creationId xmlns:p14="http://schemas.microsoft.com/office/powerpoint/2010/main" val="35369020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997AC0F-9EB0-7D1B-87B3-9A1B0B89B2E8}"/>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86727B82-7170-A712-C338-E595964735B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F35CF46A-AF15-478D-6AC8-8F09274172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584E1DAC-E129-1D78-9754-14EAE70AC473}"/>
              </a:ext>
            </a:extLst>
          </p:cNvPr>
          <p:cNvSpPr>
            <a:spLocks noGrp="1"/>
          </p:cNvSpPr>
          <p:nvPr>
            <p:ph type="dt" sz="half" idx="10"/>
          </p:nvPr>
        </p:nvSpPr>
        <p:spPr/>
        <p:txBody>
          <a:bodyPr/>
          <a:lstStyle/>
          <a:p>
            <a:fld id="{BA2298ED-A21C-42D9-99DE-269EB36C5C9C}" type="datetimeFigureOut">
              <a:rPr lang="cs-CZ" smtClean="0"/>
              <a:t>13.12.2025</a:t>
            </a:fld>
            <a:endParaRPr lang="cs-CZ"/>
          </a:p>
        </p:txBody>
      </p:sp>
      <p:sp>
        <p:nvSpPr>
          <p:cNvPr id="6" name="Zástupný symbol pro zápatí 5">
            <a:extLst>
              <a:ext uri="{FF2B5EF4-FFF2-40B4-BE49-F238E27FC236}">
                <a16:creationId xmlns:a16="http://schemas.microsoft.com/office/drawing/2014/main" id="{1693FD32-1524-AA76-F2B1-73BBF7EA0F89}"/>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2526133E-6B91-77DD-304C-8A3D4BB059B0}"/>
              </a:ext>
            </a:extLst>
          </p:cNvPr>
          <p:cNvSpPr>
            <a:spLocks noGrp="1"/>
          </p:cNvSpPr>
          <p:nvPr>
            <p:ph type="sldNum" sz="quarter" idx="12"/>
          </p:nvPr>
        </p:nvSpPr>
        <p:spPr/>
        <p:txBody>
          <a:bodyPr/>
          <a:lstStyle/>
          <a:p>
            <a:fld id="{8C4735B3-B03A-4EFA-818D-F926EECC56D3}" type="slidenum">
              <a:rPr lang="cs-CZ" smtClean="0"/>
              <a:t>‹#›</a:t>
            </a:fld>
            <a:endParaRPr lang="cs-CZ"/>
          </a:p>
        </p:txBody>
      </p:sp>
    </p:spTree>
    <p:extLst>
      <p:ext uri="{BB962C8B-B14F-4D97-AF65-F5344CB8AC3E}">
        <p14:creationId xmlns:p14="http://schemas.microsoft.com/office/powerpoint/2010/main" val="27503547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5C17C63-3E4F-3AEC-689E-7056FAC5AC0B}"/>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D6F2E6E7-E0B2-279A-23E7-60E04D39B973}"/>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40B52B2B-CFD6-B89E-F595-7E8A06B9A315}"/>
              </a:ext>
            </a:extLst>
          </p:cNvPr>
          <p:cNvSpPr>
            <a:spLocks noGrp="1"/>
          </p:cNvSpPr>
          <p:nvPr>
            <p:ph type="dt" sz="half" idx="10"/>
          </p:nvPr>
        </p:nvSpPr>
        <p:spPr/>
        <p:txBody>
          <a:bodyPr/>
          <a:lstStyle/>
          <a:p>
            <a:fld id="{BA2298ED-A21C-42D9-99DE-269EB36C5C9C}" type="datetimeFigureOut">
              <a:rPr lang="cs-CZ" smtClean="0"/>
              <a:t>13.12.2025</a:t>
            </a:fld>
            <a:endParaRPr lang="cs-CZ"/>
          </a:p>
        </p:txBody>
      </p:sp>
      <p:sp>
        <p:nvSpPr>
          <p:cNvPr id="5" name="Zástupný symbol pro zápatí 4">
            <a:extLst>
              <a:ext uri="{FF2B5EF4-FFF2-40B4-BE49-F238E27FC236}">
                <a16:creationId xmlns:a16="http://schemas.microsoft.com/office/drawing/2014/main" id="{2E0AF604-6DFC-554A-3A91-522117CBDC96}"/>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1E43E607-EAD2-98C2-FD7A-7EDEA916DA0E}"/>
              </a:ext>
            </a:extLst>
          </p:cNvPr>
          <p:cNvSpPr>
            <a:spLocks noGrp="1"/>
          </p:cNvSpPr>
          <p:nvPr>
            <p:ph type="sldNum" sz="quarter" idx="12"/>
          </p:nvPr>
        </p:nvSpPr>
        <p:spPr/>
        <p:txBody>
          <a:bodyPr/>
          <a:lstStyle/>
          <a:p>
            <a:fld id="{8C4735B3-B03A-4EFA-818D-F926EECC56D3}" type="slidenum">
              <a:rPr lang="cs-CZ" smtClean="0"/>
              <a:t>‹#›</a:t>
            </a:fld>
            <a:endParaRPr lang="cs-CZ"/>
          </a:p>
        </p:txBody>
      </p:sp>
    </p:spTree>
    <p:extLst>
      <p:ext uri="{BB962C8B-B14F-4D97-AF65-F5344CB8AC3E}">
        <p14:creationId xmlns:p14="http://schemas.microsoft.com/office/powerpoint/2010/main" val="8699373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FFEBCB51-C67B-7EF3-D304-67A55144417E}"/>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D17F7D73-55FC-EC40-8A5B-225248936C44}"/>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FCA84157-898A-6E39-2769-D88AD5BE68C5}"/>
              </a:ext>
            </a:extLst>
          </p:cNvPr>
          <p:cNvSpPr>
            <a:spLocks noGrp="1"/>
          </p:cNvSpPr>
          <p:nvPr>
            <p:ph type="dt" sz="half" idx="10"/>
          </p:nvPr>
        </p:nvSpPr>
        <p:spPr/>
        <p:txBody>
          <a:bodyPr/>
          <a:lstStyle/>
          <a:p>
            <a:fld id="{BA2298ED-A21C-42D9-99DE-269EB36C5C9C}" type="datetimeFigureOut">
              <a:rPr lang="cs-CZ" smtClean="0"/>
              <a:t>13.12.2025</a:t>
            </a:fld>
            <a:endParaRPr lang="cs-CZ"/>
          </a:p>
        </p:txBody>
      </p:sp>
      <p:sp>
        <p:nvSpPr>
          <p:cNvPr id="5" name="Zástupný symbol pro zápatí 4">
            <a:extLst>
              <a:ext uri="{FF2B5EF4-FFF2-40B4-BE49-F238E27FC236}">
                <a16:creationId xmlns:a16="http://schemas.microsoft.com/office/drawing/2014/main" id="{95E57298-279D-0418-F8BE-F4BD1FE1CC51}"/>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8D3453DA-2BDF-A658-4337-AECD1F806621}"/>
              </a:ext>
            </a:extLst>
          </p:cNvPr>
          <p:cNvSpPr>
            <a:spLocks noGrp="1"/>
          </p:cNvSpPr>
          <p:nvPr>
            <p:ph type="sldNum" sz="quarter" idx="12"/>
          </p:nvPr>
        </p:nvSpPr>
        <p:spPr/>
        <p:txBody>
          <a:bodyPr/>
          <a:lstStyle/>
          <a:p>
            <a:fld id="{8C4735B3-B03A-4EFA-818D-F926EECC56D3}" type="slidenum">
              <a:rPr lang="cs-CZ" smtClean="0"/>
              <a:t>‹#›</a:t>
            </a:fld>
            <a:endParaRPr lang="cs-CZ"/>
          </a:p>
        </p:txBody>
      </p:sp>
    </p:spTree>
    <p:extLst>
      <p:ext uri="{BB962C8B-B14F-4D97-AF65-F5344CB8AC3E}">
        <p14:creationId xmlns:p14="http://schemas.microsoft.com/office/powerpoint/2010/main" val="17377687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6E1F8AB2-523C-D1AA-4520-1C35BACD586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CB2B4FEC-6BBD-651A-6FFC-C5596512BBB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B099BA60-8468-35FC-D94D-3ED12C985F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2298ED-A21C-42D9-99DE-269EB36C5C9C}" type="datetimeFigureOut">
              <a:rPr lang="cs-CZ" smtClean="0"/>
              <a:t>13.12.2025</a:t>
            </a:fld>
            <a:endParaRPr lang="cs-CZ"/>
          </a:p>
        </p:txBody>
      </p:sp>
      <p:sp>
        <p:nvSpPr>
          <p:cNvPr id="5" name="Zástupný symbol pro zápatí 4">
            <a:extLst>
              <a:ext uri="{FF2B5EF4-FFF2-40B4-BE49-F238E27FC236}">
                <a16:creationId xmlns:a16="http://schemas.microsoft.com/office/drawing/2014/main" id="{515BAA92-DCB2-8B7E-925A-835797C52D6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9D516434-42AF-F89F-6F93-08F721B142D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4735B3-B03A-4EFA-818D-F926EECC56D3}" type="slidenum">
              <a:rPr lang="cs-CZ" smtClean="0"/>
              <a:t>‹#›</a:t>
            </a:fld>
            <a:endParaRPr lang="cs-CZ"/>
          </a:p>
        </p:txBody>
      </p:sp>
    </p:spTree>
    <p:extLst>
      <p:ext uri="{BB962C8B-B14F-4D97-AF65-F5344CB8AC3E}">
        <p14:creationId xmlns:p14="http://schemas.microsoft.com/office/powerpoint/2010/main" val="24429642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walter-fendt.de/html5/phcz/index.html"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vascak.cz/data/android/physicsatschool/template.php?f=kv_stojate_vlneni&amp;l=cz" TargetMode="External"/><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3.png"/><Relationship Id="rId4" Type="http://schemas.microsoft.com/office/2007/relationships/hdphoto" Target="../media/hdphoto2.wdp"/></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3.pn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0.png"/><Relationship Id="rId1" Type="http://schemas.openxmlformats.org/officeDocument/2006/relationships/slideLayout" Target="../slideLayouts/slideLayout7.xml"/><Relationship Id="rId5" Type="http://schemas.microsoft.com/office/2007/relationships/hdphoto" Target="../media/hdphoto4.wdp"/><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hyperlink" Target="https://www.vascak.cz/data/android/physicsatschool/template.php?s=kv_skladani_kmitani_1&amp;l=cz" TargetMode="External"/><Relationship Id="rId2" Type="http://schemas.openxmlformats.org/officeDocument/2006/relationships/hyperlink" Target="https://www.vascak.cz/data/android/physicsatschool/template.php?s=kv_skladani_kmitani_3&amp;l=cz" TargetMode="External"/><Relationship Id="rId1" Type="http://schemas.openxmlformats.org/officeDocument/2006/relationships/slideLayout" Target="../slideLayouts/slideLayout7.xml"/><Relationship Id="rId6" Type="http://schemas.microsoft.com/office/2007/relationships/hdphoto" Target="../media/hdphoto4.wdp"/><Relationship Id="rId5" Type="http://schemas.openxmlformats.org/officeDocument/2006/relationships/image" Target="../media/image13.pn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gif"/><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hyperlink" Target="https://www.vascak.cz/data/android/physicsatschool/template.php?s=kv_odraz_na_konci&amp;l=cz"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walter-fendt.de/html5/phcz/standingwavereflection_cz.htm" TargetMode="Externa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hyperlink" Target="https://www.vascak.cz/data/android/physicsatschool/template.php?f=kv_stojate_vlneni&amp;l=cz"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22.jpg"/><Relationship Id="rId4" Type="http://schemas.openxmlformats.org/officeDocument/2006/relationships/image" Target="../media/image21.jpg"/></Relationships>
</file>

<file path=ppt/slides/_rels/slide1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862D5CD-5479-D42C-03B0-6F0866458362}"/>
              </a:ext>
            </a:extLst>
          </p:cNvPr>
          <p:cNvSpPr>
            <a:spLocks noGrp="1"/>
          </p:cNvSpPr>
          <p:nvPr>
            <p:ph type="ctrTitle"/>
          </p:nvPr>
        </p:nvSpPr>
        <p:spPr>
          <a:xfrm>
            <a:off x="1524000" y="2136958"/>
            <a:ext cx="9144000" cy="1800433"/>
          </a:xfrm>
        </p:spPr>
        <p:txBody>
          <a:bodyPr/>
          <a:lstStyle/>
          <a:p>
            <a:r>
              <a:rPr lang="cs-CZ" dirty="0"/>
              <a:t>Vlnění</a:t>
            </a:r>
            <a:br>
              <a:rPr lang="cs-CZ" dirty="0"/>
            </a:br>
            <a:r>
              <a:rPr lang="cs-CZ" dirty="0"/>
              <a:t>(</a:t>
            </a:r>
            <a:r>
              <a:rPr lang="cs-CZ" dirty="0" err="1"/>
              <a:t>Fyz</a:t>
            </a:r>
            <a:r>
              <a:rPr lang="cs-CZ" dirty="0"/>
              <a:t> 91)</a:t>
            </a:r>
          </a:p>
        </p:txBody>
      </p:sp>
      <p:sp>
        <p:nvSpPr>
          <p:cNvPr id="3" name="Podnadpis 2">
            <a:extLst>
              <a:ext uri="{FF2B5EF4-FFF2-40B4-BE49-F238E27FC236}">
                <a16:creationId xmlns:a16="http://schemas.microsoft.com/office/drawing/2014/main" id="{1486B310-1EDB-05E5-D949-226E8A498ED0}"/>
              </a:ext>
            </a:extLst>
          </p:cNvPr>
          <p:cNvSpPr>
            <a:spLocks noGrp="1"/>
          </p:cNvSpPr>
          <p:nvPr>
            <p:ph type="subTitle" idx="1"/>
          </p:nvPr>
        </p:nvSpPr>
        <p:spPr>
          <a:xfrm>
            <a:off x="1524000" y="4310354"/>
            <a:ext cx="9144000" cy="906352"/>
          </a:xfrm>
        </p:spPr>
        <p:txBody>
          <a:bodyPr/>
          <a:lstStyle/>
          <a:p>
            <a:r>
              <a:rPr lang="cs-CZ" dirty="0"/>
              <a:t>Postupné vlnění</a:t>
            </a:r>
          </a:p>
          <a:p>
            <a:r>
              <a:rPr lang="cs-CZ" dirty="0"/>
              <a:t>Stojaté vlnění</a:t>
            </a:r>
          </a:p>
        </p:txBody>
      </p:sp>
      <p:sp>
        <p:nvSpPr>
          <p:cNvPr id="6" name="TextovéPole 5">
            <a:extLst>
              <a:ext uri="{FF2B5EF4-FFF2-40B4-BE49-F238E27FC236}">
                <a16:creationId xmlns:a16="http://schemas.microsoft.com/office/drawing/2014/main" id="{0629A550-EB5F-82A2-2939-8786DCC0B0A4}"/>
              </a:ext>
            </a:extLst>
          </p:cNvPr>
          <p:cNvSpPr txBox="1"/>
          <p:nvPr/>
        </p:nvSpPr>
        <p:spPr>
          <a:xfrm>
            <a:off x="9177791" y="6098816"/>
            <a:ext cx="2661702" cy="369332"/>
          </a:xfrm>
          <a:prstGeom prst="rect">
            <a:avLst/>
          </a:prstGeom>
          <a:noFill/>
        </p:spPr>
        <p:txBody>
          <a:bodyPr wrap="square">
            <a:spAutoFit/>
          </a:bodyPr>
          <a:lstStyle/>
          <a:p>
            <a:r>
              <a:rPr lang="cs-CZ" dirty="0">
                <a:hlinkClick r:id="rId2"/>
              </a:rPr>
              <a:t>Fyzikální HTML5 aplikace</a:t>
            </a:r>
            <a:endParaRPr lang="cs-CZ" dirty="0"/>
          </a:p>
        </p:txBody>
      </p:sp>
      <p:pic>
        <p:nvPicPr>
          <p:cNvPr id="4" name="Obrázek 3">
            <a:extLst>
              <a:ext uri="{FF2B5EF4-FFF2-40B4-BE49-F238E27FC236}">
                <a16:creationId xmlns:a16="http://schemas.microsoft.com/office/drawing/2014/main" id="{ACDF719F-B2EB-EFDA-22A1-DE0A971D9C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94891" y="599646"/>
            <a:ext cx="3602217" cy="900554"/>
          </a:xfrm>
          <a:prstGeom prst="rect">
            <a:avLst/>
          </a:prstGeom>
        </p:spPr>
      </p:pic>
    </p:spTree>
    <p:extLst>
      <p:ext uri="{BB962C8B-B14F-4D97-AF65-F5344CB8AC3E}">
        <p14:creationId xmlns:p14="http://schemas.microsoft.com/office/powerpoint/2010/main" val="20631661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3D63BB96-DCD7-B1D3-64DC-CD2E14968286}"/>
              </a:ext>
            </a:extLst>
          </p:cNvPr>
          <p:cNvSpPr txBox="1"/>
          <p:nvPr/>
        </p:nvSpPr>
        <p:spPr>
          <a:xfrm>
            <a:off x="326004" y="333955"/>
            <a:ext cx="2091194" cy="369332"/>
          </a:xfrm>
          <a:prstGeom prst="rect">
            <a:avLst/>
          </a:prstGeom>
          <a:noFill/>
        </p:spPr>
        <p:txBody>
          <a:bodyPr wrap="square" rtlCol="0">
            <a:spAutoFit/>
          </a:bodyPr>
          <a:lstStyle/>
          <a:p>
            <a:r>
              <a:rPr lang="cs-CZ" b="1" dirty="0"/>
              <a:t>Mechanické vlnění</a:t>
            </a:r>
          </a:p>
        </p:txBody>
      </p:sp>
      <p:sp>
        <p:nvSpPr>
          <p:cNvPr id="3" name="TextovéPole 2">
            <a:extLst>
              <a:ext uri="{FF2B5EF4-FFF2-40B4-BE49-F238E27FC236}">
                <a16:creationId xmlns:a16="http://schemas.microsoft.com/office/drawing/2014/main" id="{EBE919E6-345A-DA14-592D-CD849FA27C92}"/>
              </a:ext>
            </a:extLst>
          </p:cNvPr>
          <p:cNvSpPr txBox="1"/>
          <p:nvPr/>
        </p:nvSpPr>
        <p:spPr>
          <a:xfrm>
            <a:off x="326004" y="1410869"/>
            <a:ext cx="11402171" cy="923330"/>
          </a:xfrm>
          <a:prstGeom prst="rect">
            <a:avLst/>
          </a:prstGeom>
          <a:noFill/>
        </p:spPr>
        <p:txBody>
          <a:bodyPr wrap="square" rtlCol="0">
            <a:spAutoFit/>
          </a:bodyPr>
          <a:lstStyle/>
          <a:p>
            <a:r>
              <a:rPr lang="cs-CZ" dirty="0"/>
              <a:t>Částice pružného prostředí můžeme považovat za oscilátory spojené vazbou, tj. mezi částicemi působí vazebné síly. Rozkmitáme-li jednu částici, přenáší se kmitání postupně na další částice. Částice kmitají se stejnou amplitudou (výkmitem) a frekvencí, ale s různou fází.</a:t>
            </a:r>
          </a:p>
        </p:txBody>
      </p:sp>
      <p:pic>
        <p:nvPicPr>
          <p:cNvPr id="5" name="Obrázek 4">
            <a:extLst>
              <a:ext uri="{FF2B5EF4-FFF2-40B4-BE49-F238E27FC236}">
                <a16:creationId xmlns:a16="http://schemas.microsoft.com/office/drawing/2014/main" id="{A72CF725-3858-C88F-5858-90ABE8C36F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61816" y="2334198"/>
            <a:ext cx="4468368" cy="2465832"/>
          </a:xfrm>
          <a:prstGeom prst="rect">
            <a:avLst/>
          </a:prstGeom>
        </p:spPr>
      </p:pic>
      <p:sp>
        <p:nvSpPr>
          <p:cNvPr id="6" name="TextovéPole 5">
            <a:extLst>
              <a:ext uri="{FF2B5EF4-FFF2-40B4-BE49-F238E27FC236}">
                <a16:creationId xmlns:a16="http://schemas.microsoft.com/office/drawing/2014/main" id="{0F09EFBD-D473-B05E-6DDD-77A91375E56B}"/>
              </a:ext>
            </a:extLst>
          </p:cNvPr>
          <p:cNvSpPr txBox="1"/>
          <p:nvPr/>
        </p:nvSpPr>
        <p:spPr>
          <a:xfrm>
            <a:off x="326004" y="4921371"/>
            <a:ext cx="11402171" cy="1200329"/>
          </a:xfrm>
          <a:prstGeom prst="rect">
            <a:avLst/>
          </a:prstGeom>
          <a:noFill/>
        </p:spPr>
        <p:txBody>
          <a:bodyPr wrap="square" rtlCol="0">
            <a:spAutoFit/>
          </a:bodyPr>
          <a:lstStyle/>
          <a:p>
            <a:r>
              <a:rPr lang="cs-CZ" dirty="0"/>
              <a:t>Šíření vlnění není spojeno s přenosem hmoty, tj. rovnovážné polohy bodů se nemění, přenáší se však energie. Vlnění je jedním z nejdůležitějších jevů v přírodě i v technické praxi. Vlněním se šíří zvuk i světlo, tepelné záření i vysílání televizního a rozhlasového signálu.</a:t>
            </a:r>
          </a:p>
          <a:p>
            <a:endParaRPr lang="cs-CZ" dirty="0"/>
          </a:p>
        </p:txBody>
      </p:sp>
      <p:sp>
        <p:nvSpPr>
          <p:cNvPr id="4" name="TextovéPole 3">
            <a:extLst>
              <a:ext uri="{FF2B5EF4-FFF2-40B4-BE49-F238E27FC236}">
                <a16:creationId xmlns:a16="http://schemas.microsoft.com/office/drawing/2014/main" id="{7FD21942-0DB6-DC89-F511-78F6AB29D3AA}"/>
              </a:ext>
            </a:extLst>
          </p:cNvPr>
          <p:cNvSpPr txBox="1"/>
          <p:nvPr/>
        </p:nvSpPr>
        <p:spPr>
          <a:xfrm>
            <a:off x="355158" y="683810"/>
            <a:ext cx="11481684" cy="646331"/>
          </a:xfrm>
          <a:prstGeom prst="rect">
            <a:avLst/>
          </a:prstGeom>
          <a:noFill/>
        </p:spPr>
        <p:txBody>
          <a:bodyPr wrap="square" rtlCol="0">
            <a:spAutoFit/>
          </a:bodyPr>
          <a:lstStyle/>
          <a:p>
            <a:r>
              <a:rPr lang="cs-CZ" dirty="0"/>
              <a:t>Vlněním označujeme děj, při němž se kmitání šíří do okolí kmitajícího oscilátoru. V případě, že se vlnění z mechanického oscilátoru šíří látkovým prostředím, jde o </a:t>
            </a:r>
            <a:r>
              <a:rPr lang="cs-CZ" b="1" dirty="0"/>
              <a:t>vlnění mechanické</a:t>
            </a:r>
            <a:r>
              <a:rPr lang="cs-CZ" dirty="0"/>
              <a:t>.</a:t>
            </a:r>
          </a:p>
        </p:txBody>
      </p:sp>
    </p:spTree>
    <p:extLst>
      <p:ext uri="{BB962C8B-B14F-4D97-AF65-F5344CB8AC3E}">
        <p14:creationId xmlns:p14="http://schemas.microsoft.com/office/powerpoint/2010/main" val="6818933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5DF703B1-9EAB-A875-7FD2-CB1B59DA9490}"/>
              </a:ext>
            </a:extLst>
          </p:cNvPr>
          <p:cNvSpPr txBox="1"/>
          <p:nvPr/>
        </p:nvSpPr>
        <p:spPr>
          <a:xfrm>
            <a:off x="355158" y="347009"/>
            <a:ext cx="3859033" cy="369332"/>
          </a:xfrm>
          <a:prstGeom prst="rect">
            <a:avLst/>
          </a:prstGeom>
          <a:noFill/>
        </p:spPr>
        <p:txBody>
          <a:bodyPr wrap="square" rtlCol="0">
            <a:spAutoFit/>
          </a:bodyPr>
          <a:lstStyle/>
          <a:p>
            <a:r>
              <a:rPr lang="cs-CZ" b="1" dirty="0"/>
              <a:t>Mechanický model postupného vlnění</a:t>
            </a:r>
          </a:p>
        </p:txBody>
      </p:sp>
      <p:pic>
        <p:nvPicPr>
          <p:cNvPr id="19" name="Obrázek 18">
            <a:extLst>
              <a:ext uri="{FF2B5EF4-FFF2-40B4-BE49-F238E27FC236}">
                <a16:creationId xmlns:a16="http://schemas.microsoft.com/office/drawing/2014/main" id="{CF82B93A-84AB-AB27-39F7-DE7E514C2B8B}"/>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3465751" y="1449985"/>
            <a:ext cx="5260499" cy="2584105"/>
          </a:xfrm>
          <a:prstGeom prst="rect">
            <a:avLst/>
          </a:prstGeom>
        </p:spPr>
      </p:pic>
      <p:sp>
        <p:nvSpPr>
          <p:cNvPr id="4" name="TextovéPole 3">
            <a:extLst>
              <a:ext uri="{FF2B5EF4-FFF2-40B4-BE49-F238E27FC236}">
                <a16:creationId xmlns:a16="http://schemas.microsoft.com/office/drawing/2014/main" id="{C89DAD01-208A-A0F9-BB3C-A3D031394BD6}"/>
              </a:ext>
            </a:extLst>
          </p:cNvPr>
          <p:cNvSpPr txBox="1"/>
          <p:nvPr/>
        </p:nvSpPr>
        <p:spPr>
          <a:xfrm>
            <a:off x="437322" y="898497"/>
            <a:ext cx="11370365" cy="369332"/>
          </a:xfrm>
          <a:prstGeom prst="rect">
            <a:avLst/>
          </a:prstGeom>
          <a:noFill/>
        </p:spPr>
        <p:txBody>
          <a:bodyPr wrap="square" rtlCol="0">
            <a:spAutoFit/>
          </a:bodyPr>
          <a:lstStyle/>
          <a:p>
            <a:r>
              <a:rPr lang="cs-CZ" dirty="0"/>
              <a:t>Vlnění v pružném prostředí lze demonstrovat na řadě hmotných bodů vzájemně spojených pružinou – viz obrázek</a:t>
            </a:r>
          </a:p>
        </p:txBody>
      </p:sp>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72C25ED7-389B-EE5E-A554-7F4447F91B05}"/>
                  </a:ext>
                </a:extLst>
              </p:cNvPr>
              <p:cNvSpPr txBox="1"/>
              <p:nvPr/>
            </p:nvSpPr>
            <p:spPr>
              <a:xfrm>
                <a:off x="355158" y="4547200"/>
                <a:ext cx="11452529" cy="923330"/>
              </a:xfrm>
              <a:prstGeom prst="rect">
                <a:avLst/>
              </a:prstGeom>
              <a:noFill/>
            </p:spPr>
            <p:txBody>
              <a:bodyPr wrap="square" rtlCol="0">
                <a:spAutoFit/>
              </a:bodyPr>
              <a:lstStyle/>
              <a:p>
                <a:r>
                  <a:rPr lang="cs-CZ" dirty="0"/>
                  <a:t>Nucené rozkmitání částice (oscilátoru) v bodě </a:t>
                </a:r>
                <a14:m>
                  <m:oMath xmlns:m="http://schemas.openxmlformats.org/officeDocument/2006/math">
                    <m:r>
                      <a:rPr lang="cs-CZ" i="1" dirty="0" smtClean="0">
                        <a:latin typeface="Cambria Math" panose="02040503050406030204" pitchFamily="18" charset="0"/>
                      </a:rPr>
                      <m:t>𝑂</m:t>
                    </m:r>
                  </m:oMath>
                </a14:m>
                <a:r>
                  <a:rPr lang="cs-CZ" dirty="0"/>
                  <a:t> se přenáší pružným prostředím na sousední částici ve směru šíření vlnění, která se s určitým zpožděním rozkmitá se stejnou amplitudou a stejnou frekvencí. Vzruch se prostředím postupně šíří od částice k částici, vzniklo </a:t>
                </a:r>
                <a:r>
                  <a:rPr lang="cs-CZ" b="1" dirty="0"/>
                  <a:t>postupné vlnění.</a:t>
                </a:r>
                <a:endParaRPr lang="cs-CZ" dirty="0"/>
              </a:p>
            </p:txBody>
          </p:sp>
        </mc:Choice>
        <mc:Fallback xmlns="">
          <p:sp>
            <p:nvSpPr>
              <p:cNvPr id="5" name="TextovéPole 4">
                <a:extLst>
                  <a:ext uri="{FF2B5EF4-FFF2-40B4-BE49-F238E27FC236}">
                    <a16:creationId xmlns:a16="http://schemas.microsoft.com/office/drawing/2014/main" id="{72C25ED7-389B-EE5E-A554-7F4447F91B05}"/>
                  </a:ext>
                </a:extLst>
              </p:cNvPr>
              <p:cNvSpPr txBox="1">
                <a:spLocks noRot="1" noChangeAspect="1" noMove="1" noResize="1" noEditPoints="1" noAdjustHandles="1" noChangeArrowheads="1" noChangeShapeType="1" noTextEdit="1"/>
              </p:cNvSpPr>
              <p:nvPr/>
            </p:nvSpPr>
            <p:spPr>
              <a:xfrm>
                <a:off x="355158" y="4547200"/>
                <a:ext cx="11452529" cy="923330"/>
              </a:xfrm>
              <a:prstGeom prst="rect">
                <a:avLst/>
              </a:prstGeom>
              <a:blipFill>
                <a:blip r:embed="rId4"/>
                <a:stretch>
                  <a:fillRect l="-426" t="-3974" b="-9934"/>
                </a:stretch>
              </a:blipFill>
            </p:spPr>
            <p:txBody>
              <a:bodyPr/>
              <a:lstStyle/>
              <a:p>
                <a:r>
                  <a:rPr lang="cs-CZ">
                    <a:noFill/>
                  </a:rPr>
                  <a:t> </a:t>
                </a:r>
              </a:p>
            </p:txBody>
          </p:sp>
        </mc:Fallback>
      </mc:AlternateContent>
    </p:spTree>
    <p:extLst>
      <p:ext uri="{BB962C8B-B14F-4D97-AF65-F5344CB8AC3E}">
        <p14:creationId xmlns:p14="http://schemas.microsoft.com/office/powerpoint/2010/main" val="21693985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A99F13-8376-0CCF-4DDC-2EE9DEEE9588}"/>
            </a:ext>
          </a:extLst>
        </p:cNvPr>
        <p:cNvGrpSpPr/>
        <p:nvPr/>
      </p:nvGrpSpPr>
      <p:grpSpPr>
        <a:xfrm>
          <a:off x="0" y="0"/>
          <a:ext cx="0" cy="0"/>
          <a:chOff x="0" y="0"/>
          <a:chExt cx="0" cy="0"/>
        </a:xfrm>
      </p:grpSpPr>
      <p:sp>
        <p:nvSpPr>
          <p:cNvPr id="2" name="TextovéPole 1">
            <a:extLst>
              <a:ext uri="{FF2B5EF4-FFF2-40B4-BE49-F238E27FC236}">
                <a16:creationId xmlns:a16="http://schemas.microsoft.com/office/drawing/2014/main" id="{6E6FFAAB-9431-E640-4B40-71D3F2C3CB9E}"/>
              </a:ext>
            </a:extLst>
          </p:cNvPr>
          <p:cNvSpPr txBox="1"/>
          <p:nvPr/>
        </p:nvSpPr>
        <p:spPr>
          <a:xfrm>
            <a:off x="355158" y="347009"/>
            <a:ext cx="4073719" cy="369332"/>
          </a:xfrm>
          <a:prstGeom prst="rect">
            <a:avLst/>
          </a:prstGeom>
          <a:noFill/>
        </p:spPr>
        <p:txBody>
          <a:bodyPr wrap="square" rtlCol="0">
            <a:spAutoFit/>
          </a:bodyPr>
          <a:lstStyle/>
          <a:p>
            <a:r>
              <a:rPr lang="cs-CZ" b="1" dirty="0"/>
              <a:t>Postupné vlnění podélné a příčné</a:t>
            </a:r>
          </a:p>
        </p:txBody>
      </p:sp>
      <p:sp>
        <p:nvSpPr>
          <p:cNvPr id="12" name="TextovéPole 11">
            <a:extLst>
              <a:ext uri="{FF2B5EF4-FFF2-40B4-BE49-F238E27FC236}">
                <a16:creationId xmlns:a16="http://schemas.microsoft.com/office/drawing/2014/main" id="{60A07052-2133-11E6-7E62-A8627410629E}"/>
              </a:ext>
            </a:extLst>
          </p:cNvPr>
          <p:cNvSpPr txBox="1"/>
          <p:nvPr/>
        </p:nvSpPr>
        <p:spPr>
          <a:xfrm>
            <a:off x="1756669" y="4713558"/>
            <a:ext cx="2353588" cy="369332"/>
          </a:xfrm>
          <a:prstGeom prst="rect">
            <a:avLst/>
          </a:prstGeom>
          <a:noFill/>
        </p:spPr>
        <p:txBody>
          <a:bodyPr wrap="square" rtlCol="0">
            <a:spAutoFit/>
          </a:bodyPr>
          <a:lstStyle/>
          <a:p>
            <a:r>
              <a:rPr lang="cs-CZ" dirty="0">
                <a:hlinkClick r:id="rId2"/>
              </a:rPr>
              <a:t>Postupné vlnění příčné</a:t>
            </a:r>
            <a:endParaRPr lang="cs-CZ" dirty="0"/>
          </a:p>
        </p:txBody>
      </p:sp>
      <p:sp>
        <p:nvSpPr>
          <p:cNvPr id="13" name="TextovéPole 12">
            <a:extLst>
              <a:ext uri="{FF2B5EF4-FFF2-40B4-BE49-F238E27FC236}">
                <a16:creationId xmlns:a16="http://schemas.microsoft.com/office/drawing/2014/main" id="{589D48AD-18B0-D9DC-3C54-68D1D704051D}"/>
              </a:ext>
            </a:extLst>
          </p:cNvPr>
          <p:cNvSpPr txBox="1"/>
          <p:nvPr/>
        </p:nvSpPr>
        <p:spPr>
          <a:xfrm>
            <a:off x="7655777" y="4713558"/>
            <a:ext cx="2584173" cy="369332"/>
          </a:xfrm>
          <a:prstGeom prst="rect">
            <a:avLst/>
          </a:prstGeom>
          <a:noFill/>
        </p:spPr>
        <p:txBody>
          <a:bodyPr wrap="square" rtlCol="0">
            <a:spAutoFit/>
          </a:bodyPr>
          <a:lstStyle/>
          <a:p>
            <a:r>
              <a:rPr lang="cs-CZ" dirty="0">
                <a:hlinkClick r:id="rId2"/>
              </a:rPr>
              <a:t>Postupné vlnění podélné</a:t>
            </a:r>
            <a:endParaRPr lang="cs-CZ" dirty="0"/>
          </a:p>
        </p:txBody>
      </p:sp>
      <p:pic>
        <p:nvPicPr>
          <p:cNvPr id="17" name="Obrázek 16">
            <a:extLst>
              <a:ext uri="{FF2B5EF4-FFF2-40B4-BE49-F238E27FC236}">
                <a16:creationId xmlns:a16="http://schemas.microsoft.com/office/drawing/2014/main" id="{0BED23A1-1FA0-5EFC-C71B-9D2F05ED4C6A}"/>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tretch>
            <a:fillRect/>
          </a:stretch>
        </p:blipFill>
        <p:spPr>
          <a:xfrm>
            <a:off x="355157" y="2274838"/>
            <a:ext cx="4828521" cy="2308323"/>
          </a:xfrm>
          <a:prstGeom prst="rect">
            <a:avLst/>
          </a:prstGeom>
        </p:spPr>
      </p:pic>
      <p:pic>
        <p:nvPicPr>
          <p:cNvPr id="19" name="Obrázek 18">
            <a:extLst>
              <a:ext uri="{FF2B5EF4-FFF2-40B4-BE49-F238E27FC236}">
                <a16:creationId xmlns:a16="http://schemas.microsoft.com/office/drawing/2014/main" id="{A5CADBA6-8258-05A1-FCAB-6FC42453AABB}"/>
              </a:ext>
            </a:extLst>
          </p:cNvPr>
          <p:cNvPicPr>
            <a:picLocks noChangeAspect="1"/>
          </p:cNvPicPr>
          <p:nvPr/>
        </p:nvPicPr>
        <p:blipFill>
          <a:blip r:embed="rId5">
            <a:extLst>
              <a:ext uri="{BEBA8EAE-BF5A-486C-A8C5-ECC9F3942E4B}">
                <a14:imgProps xmlns:a14="http://schemas.microsoft.com/office/drawing/2010/main">
                  <a14:imgLayer r:embed="rId6">
                    <a14:imgEffect>
                      <a14:sharpenSoften amount="50000"/>
                    </a14:imgEffect>
                  </a14:imgLayer>
                </a14:imgProps>
              </a:ext>
              <a:ext uri="{28A0092B-C50C-407E-A947-70E740481C1C}">
                <a14:useLocalDpi xmlns:a14="http://schemas.microsoft.com/office/drawing/2010/main" val="0"/>
              </a:ext>
            </a:extLst>
          </a:blip>
          <a:stretch>
            <a:fillRect/>
          </a:stretch>
        </p:blipFill>
        <p:spPr>
          <a:xfrm>
            <a:off x="6620783" y="1972647"/>
            <a:ext cx="4654163" cy="2286256"/>
          </a:xfrm>
          <a:prstGeom prst="rect">
            <a:avLst/>
          </a:prstGeom>
        </p:spPr>
      </p:pic>
      <p:sp>
        <p:nvSpPr>
          <p:cNvPr id="4" name="TextovéPole 3">
            <a:extLst>
              <a:ext uri="{FF2B5EF4-FFF2-40B4-BE49-F238E27FC236}">
                <a16:creationId xmlns:a16="http://schemas.microsoft.com/office/drawing/2014/main" id="{305F47C5-4D4C-0113-2310-1E5835F3D42C}"/>
              </a:ext>
            </a:extLst>
          </p:cNvPr>
          <p:cNvSpPr txBox="1"/>
          <p:nvPr/>
        </p:nvSpPr>
        <p:spPr>
          <a:xfrm>
            <a:off x="556591" y="5740596"/>
            <a:ext cx="11370366" cy="646331"/>
          </a:xfrm>
          <a:prstGeom prst="rect">
            <a:avLst/>
          </a:prstGeom>
          <a:noFill/>
        </p:spPr>
        <p:txBody>
          <a:bodyPr wrap="square" rtlCol="0">
            <a:spAutoFit/>
          </a:bodyPr>
          <a:lstStyle/>
          <a:p>
            <a:r>
              <a:rPr lang="cs-CZ" dirty="0"/>
              <a:t>Postupné vlnění může být </a:t>
            </a:r>
            <a:r>
              <a:rPr lang="cs-CZ" b="1" dirty="0"/>
              <a:t>příčné</a:t>
            </a:r>
            <a:r>
              <a:rPr lang="cs-CZ" dirty="0"/>
              <a:t> – body kmitají kolmo na směr šíření vlnění, nebo </a:t>
            </a:r>
            <a:r>
              <a:rPr lang="cs-CZ" b="1" dirty="0"/>
              <a:t>podélné</a:t>
            </a:r>
            <a:r>
              <a:rPr lang="cs-CZ" dirty="0"/>
              <a:t> – body kmitají ve směru šíření vlnění. </a:t>
            </a:r>
          </a:p>
        </p:txBody>
      </p:sp>
      <p:sp>
        <p:nvSpPr>
          <p:cNvPr id="6" name="TextovéPole 5">
            <a:extLst>
              <a:ext uri="{FF2B5EF4-FFF2-40B4-BE49-F238E27FC236}">
                <a16:creationId xmlns:a16="http://schemas.microsoft.com/office/drawing/2014/main" id="{5604BE21-2C25-434B-8B25-4377C3CF92E3}"/>
              </a:ext>
            </a:extLst>
          </p:cNvPr>
          <p:cNvSpPr txBox="1"/>
          <p:nvPr/>
        </p:nvSpPr>
        <p:spPr>
          <a:xfrm>
            <a:off x="355157" y="846738"/>
            <a:ext cx="11370366" cy="646331"/>
          </a:xfrm>
          <a:prstGeom prst="rect">
            <a:avLst/>
          </a:prstGeom>
          <a:noFill/>
        </p:spPr>
        <p:txBody>
          <a:bodyPr wrap="square">
            <a:spAutoFit/>
          </a:bodyPr>
          <a:lstStyle/>
          <a:p>
            <a:r>
              <a:rPr lang="cs-CZ" dirty="0"/>
              <a:t>Řadu bodů tvoří částice prostředí ležící na jedné přímce. Při </a:t>
            </a:r>
            <a:r>
              <a:rPr lang="cs-CZ" b="1" dirty="0"/>
              <a:t>postupném vlnění </a:t>
            </a:r>
            <a:r>
              <a:rPr lang="cs-CZ" dirty="0"/>
              <a:t>se přenáší kmitání postupně od zdroje do vzdálenějších bodů.</a:t>
            </a:r>
          </a:p>
        </p:txBody>
      </p:sp>
    </p:spTree>
    <p:extLst>
      <p:ext uri="{BB962C8B-B14F-4D97-AF65-F5344CB8AC3E}">
        <p14:creationId xmlns:p14="http://schemas.microsoft.com/office/powerpoint/2010/main" val="10967031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DD7B45EE-AEB4-0EB6-9A47-174FCE6080F5}"/>
              </a:ext>
            </a:extLst>
          </p:cNvPr>
          <p:cNvSpPr txBox="1"/>
          <p:nvPr/>
        </p:nvSpPr>
        <p:spPr>
          <a:xfrm>
            <a:off x="262393" y="405517"/>
            <a:ext cx="2409245" cy="369332"/>
          </a:xfrm>
          <a:prstGeom prst="rect">
            <a:avLst/>
          </a:prstGeom>
          <a:noFill/>
        </p:spPr>
        <p:txBody>
          <a:bodyPr wrap="square" rtlCol="0">
            <a:spAutoFit/>
          </a:bodyPr>
          <a:lstStyle/>
          <a:p>
            <a:r>
              <a:rPr lang="cs-CZ" b="1" dirty="0"/>
              <a:t>Postupné vlnění příčné</a:t>
            </a:r>
          </a:p>
        </p:txBody>
      </p:sp>
      <p:sp>
        <p:nvSpPr>
          <p:cNvPr id="3" name="TextovéPole 2">
            <a:extLst>
              <a:ext uri="{FF2B5EF4-FFF2-40B4-BE49-F238E27FC236}">
                <a16:creationId xmlns:a16="http://schemas.microsoft.com/office/drawing/2014/main" id="{D9ACA018-6552-DC88-75B3-E2C265EED009}"/>
              </a:ext>
            </a:extLst>
          </p:cNvPr>
          <p:cNvSpPr txBox="1"/>
          <p:nvPr/>
        </p:nvSpPr>
        <p:spPr>
          <a:xfrm>
            <a:off x="262393" y="874644"/>
            <a:ext cx="11418073" cy="646331"/>
          </a:xfrm>
          <a:prstGeom prst="rect">
            <a:avLst/>
          </a:prstGeom>
          <a:noFill/>
        </p:spPr>
        <p:txBody>
          <a:bodyPr wrap="square" rtlCol="0">
            <a:spAutoFit/>
          </a:bodyPr>
          <a:lstStyle/>
          <a:p>
            <a:r>
              <a:rPr lang="cs-CZ" dirty="0"/>
              <a:t>Příkladem postupného vlnění příčného jsou kruhy na vodní hladině, které se vytvoří a šíří z místa vzruchu, například při dopadu kamene na vodní hladinu.</a:t>
            </a:r>
          </a:p>
        </p:txBody>
      </p:sp>
      <p:pic>
        <p:nvPicPr>
          <p:cNvPr id="4" name="Obrázek 3">
            <a:extLst>
              <a:ext uri="{FF2B5EF4-FFF2-40B4-BE49-F238E27FC236}">
                <a16:creationId xmlns:a16="http://schemas.microsoft.com/office/drawing/2014/main" id="{718CE5D0-2669-EFB0-C10A-562CDF6CA900}"/>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5828306" y="1520975"/>
            <a:ext cx="4094922" cy="1957619"/>
          </a:xfrm>
          <a:prstGeom prst="rect">
            <a:avLst/>
          </a:prstGeom>
        </p:spPr>
      </p:pic>
      <p:pic>
        <p:nvPicPr>
          <p:cNvPr id="1030" name="Picture 6">
            <a:extLst>
              <a:ext uri="{FF2B5EF4-FFF2-40B4-BE49-F238E27FC236}">
                <a16:creationId xmlns:a16="http://schemas.microsoft.com/office/drawing/2014/main" id="{AE0E06DB-0BFC-05F0-E51D-4C4B0F697A8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0600" b="17517"/>
          <a:stretch/>
        </p:blipFill>
        <p:spPr bwMode="auto">
          <a:xfrm>
            <a:off x="480392" y="1576780"/>
            <a:ext cx="2549056" cy="1832364"/>
          </a:xfrm>
          <a:prstGeom prst="rect">
            <a:avLst/>
          </a:prstGeom>
          <a:noFill/>
          <a:extLst>
            <a:ext uri="{909E8E84-426E-40DD-AFC4-6F175D3DCCD1}">
              <a14:hiddenFill xmlns:a14="http://schemas.microsoft.com/office/drawing/2010/main">
                <a:solidFill>
                  <a:srgbClr val="FFFFFF"/>
                </a:solidFill>
              </a14:hiddenFill>
            </a:ext>
          </a:extLst>
        </p:spPr>
      </p:pic>
      <p:sp>
        <p:nvSpPr>
          <p:cNvPr id="6" name="TextovéPole 5">
            <a:extLst>
              <a:ext uri="{FF2B5EF4-FFF2-40B4-BE49-F238E27FC236}">
                <a16:creationId xmlns:a16="http://schemas.microsoft.com/office/drawing/2014/main" id="{D16B166E-EA8C-3576-6BB9-A98AE6B8CEE7}"/>
              </a:ext>
            </a:extLst>
          </p:cNvPr>
          <p:cNvSpPr txBox="1"/>
          <p:nvPr/>
        </p:nvSpPr>
        <p:spPr>
          <a:xfrm>
            <a:off x="254441" y="3665552"/>
            <a:ext cx="2600077" cy="369332"/>
          </a:xfrm>
          <a:prstGeom prst="rect">
            <a:avLst/>
          </a:prstGeom>
          <a:noFill/>
        </p:spPr>
        <p:txBody>
          <a:bodyPr wrap="square" rtlCol="0">
            <a:spAutoFit/>
          </a:bodyPr>
          <a:lstStyle/>
          <a:p>
            <a:r>
              <a:rPr lang="cs-CZ" b="1" dirty="0"/>
              <a:t>Postupné vlnění podélné</a:t>
            </a:r>
          </a:p>
        </p:txBody>
      </p:sp>
      <p:pic>
        <p:nvPicPr>
          <p:cNvPr id="8" name="Obrázek 7">
            <a:extLst>
              <a:ext uri="{FF2B5EF4-FFF2-40B4-BE49-F238E27FC236}">
                <a16:creationId xmlns:a16="http://schemas.microsoft.com/office/drawing/2014/main" id="{B68FF015-3A00-7CAD-5D2D-5F4C59AD5D6A}"/>
              </a:ext>
            </a:extLst>
          </p:cNvPr>
          <p:cNvPicPr>
            <a:picLocks noChangeAspect="1"/>
          </p:cNvPicPr>
          <p:nvPr/>
        </p:nvPicPr>
        <p:blipFill>
          <a:blip r:embed="rId5">
            <a:extLst>
              <a:ext uri="{BEBA8EAE-BF5A-486C-A8C5-ECC9F3942E4B}">
                <a14:imgProps xmlns:a14="http://schemas.microsoft.com/office/drawing/2010/main">
                  <a14:imgLayer r:embed="rId6">
                    <a14:imgEffect>
                      <a14:sharpenSoften amount="50000"/>
                    </a14:imgEffect>
                  </a14:imgLayer>
                </a14:imgProps>
              </a:ext>
              <a:ext uri="{28A0092B-C50C-407E-A947-70E740481C1C}">
                <a14:useLocalDpi xmlns:a14="http://schemas.microsoft.com/office/drawing/2010/main" val="0"/>
              </a:ext>
            </a:extLst>
          </a:blip>
          <a:stretch>
            <a:fillRect/>
          </a:stretch>
        </p:blipFill>
        <p:spPr>
          <a:xfrm>
            <a:off x="6096000" y="4750313"/>
            <a:ext cx="3975012" cy="1952638"/>
          </a:xfrm>
          <a:prstGeom prst="rect">
            <a:avLst/>
          </a:prstGeom>
        </p:spPr>
      </p:pic>
      <p:sp>
        <p:nvSpPr>
          <p:cNvPr id="10" name="TextovéPole 9">
            <a:extLst>
              <a:ext uri="{FF2B5EF4-FFF2-40B4-BE49-F238E27FC236}">
                <a16:creationId xmlns:a16="http://schemas.microsoft.com/office/drawing/2014/main" id="{73C13ACD-9B30-EDE9-0F9C-8B71A6F198C5}"/>
              </a:ext>
            </a:extLst>
          </p:cNvPr>
          <p:cNvSpPr txBox="1"/>
          <p:nvPr/>
        </p:nvSpPr>
        <p:spPr>
          <a:xfrm>
            <a:off x="254440" y="4033033"/>
            <a:ext cx="11426025" cy="646331"/>
          </a:xfrm>
          <a:prstGeom prst="rect">
            <a:avLst/>
          </a:prstGeom>
          <a:noFill/>
        </p:spPr>
        <p:txBody>
          <a:bodyPr wrap="square">
            <a:spAutoFit/>
          </a:bodyPr>
          <a:lstStyle/>
          <a:p>
            <a:r>
              <a:rPr lang="cs-CZ" dirty="0"/>
              <a:t>Příkladem postupného vlnění podélného je šíření zvukového vlnění. Ve vzduchu dochází k periodickému stlačování vzduchových částic a jeho částice kmitají ve stejném směru, kterým se vlnění šíří.</a:t>
            </a:r>
          </a:p>
        </p:txBody>
      </p:sp>
    </p:spTree>
    <p:extLst>
      <p:ext uri="{BB962C8B-B14F-4D97-AF65-F5344CB8AC3E}">
        <p14:creationId xmlns:p14="http://schemas.microsoft.com/office/powerpoint/2010/main" val="4010968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ovéPole 1">
                <a:extLst>
                  <a:ext uri="{FF2B5EF4-FFF2-40B4-BE49-F238E27FC236}">
                    <a16:creationId xmlns:a16="http://schemas.microsoft.com/office/drawing/2014/main" id="{B23B4B2F-7CCB-0727-271C-B45E97CE37B0}"/>
                  </a:ext>
                </a:extLst>
              </p:cNvPr>
              <p:cNvSpPr txBox="1"/>
              <p:nvPr/>
            </p:nvSpPr>
            <p:spPr>
              <a:xfrm>
                <a:off x="357809" y="365760"/>
                <a:ext cx="2296379" cy="369332"/>
              </a:xfrm>
              <a:prstGeom prst="rect">
                <a:avLst/>
              </a:prstGeom>
              <a:noFill/>
            </p:spPr>
            <p:txBody>
              <a:bodyPr wrap="square" rtlCol="0">
                <a:spAutoFit/>
              </a:bodyPr>
              <a:lstStyle/>
              <a:p>
                <a:r>
                  <a:rPr lang="cs-CZ" b="1" dirty="0"/>
                  <a:t>Fázová rychlost </a:t>
                </a:r>
                <a14:m>
                  <m:oMath xmlns:m="http://schemas.openxmlformats.org/officeDocument/2006/math">
                    <m:r>
                      <a:rPr lang="cs-CZ" b="1" i="1" dirty="0" smtClean="0">
                        <a:latin typeface="Cambria Math" panose="02040503050406030204" pitchFamily="18" charset="0"/>
                      </a:rPr>
                      <m:t>𝒗</m:t>
                    </m:r>
                  </m:oMath>
                </a14:m>
                <a:endParaRPr lang="cs-CZ" b="1" dirty="0"/>
              </a:p>
            </p:txBody>
          </p:sp>
        </mc:Choice>
        <mc:Fallback xmlns="">
          <p:sp>
            <p:nvSpPr>
              <p:cNvPr id="2" name="TextovéPole 1">
                <a:extLst>
                  <a:ext uri="{FF2B5EF4-FFF2-40B4-BE49-F238E27FC236}">
                    <a16:creationId xmlns:a16="http://schemas.microsoft.com/office/drawing/2014/main" id="{B23B4B2F-7CCB-0727-271C-B45E97CE37B0}"/>
                  </a:ext>
                </a:extLst>
              </p:cNvPr>
              <p:cNvSpPr txBox="1">
                <a:spLocks noRot="1" noChangeAspect="1" noMove="1" noResize="1" noEditPoints="1" noAdjustHandles="1" noChangeArrowheads="1" noChangeShapeType="1" noTextEdit="1"/>
              </p:cNvSpPr>
              <p:nvPr/>
            </p:nvSpPr>
            <p:spPr>
              <a:xfrm>
                <a:off x="357809" y="365760"/>
                <a:ext cx="2296379" cy="369332"/>
              </a:xfrm>
              <a:prstGeom prst="rect">
                <a:avLst/>
              </a:prstGeom>
              <a:blipFill>
                <a:blip r:embed="rId2"/>
                <a:stretch>
                  <a:fillRect l="-2394" t="-8197" b="-24590"/>
                </a:stretch>
              </a:blipFill>
            </p:spPr>
            <p:txBody>
              <a:bodyPr/>
              <a:lstStyle/>
              <a:p>
                <a:r>
                  <a:rPr lang="cs-CZ">
                    <a:noFill/>
                  </a:rPr>
                  <a:t> </a:t>
                </a:r>
              </a:p>
            </p:txBody>
          </p:sp>
        </mc:Fallback>
      </mc:AlternateContent>
      <p:sp>
        <p:nvSpPr>
          <p:cNvPr id="3" name="TextovéPole 2">
            <a:extLst>
              <a:ext uri="{FF2B5EF4-FFF2-40B4-BE49-F238E27FC236}">
                <a16:creationId xmlns:a16="http://schemas.microsoft.com/office/drawing/2014/main" id="{7294328A-4A5E-23D6-1AB3-D928AD7E7037}"/>
              </a:ext>
            </a:extLst>
          </p:cNvPr>
          <p:cNvSpPr txBox="1"/>
          <p:nvPr/>
        </p:nvSpPr>
        <p:spPr>
          <a:xfrm>
            <a:off x="357809" y="930303"/>
            <a:ext cx="11465781" cy="369332"/>
          </a:xfrm>
          <a:prstGeom prst="rect">
            <a:avLst/>
          </a:prstGeom>
          <a:noFill/>
        </p:spPr>
        <p:txBody>
          <a:bodyPr wrap="square" rtlCol="0">
            <a:spAutoFit/>
          </a:bodyPr>
          <a:lstStyle/>
          <a:p>
            <a:r>
              <a:rPr lang="cs-CZ" dirty="0"/>
              <a:t>Fázová rychlost je ve fyzice rychlost s jakou se pohybuje fáze vlnění prostorem. </a:t>
            </a:r>
          </a:p>
        </p:txBody>
      </p:sp>
      <p:pic>
        <p:nvPicPr>
          <p:cNvPr id="5" name="Obrázek 4">
            <a:extLst>
              <a:ext uri="{FF2B5EF4-FFF2-40B4-BE49-F238E27FC236}">
                <a16:creationId xmlns:a16="http://schemas.microsoft.com/office/drawing/2014/main" id="{813C4FC9-4392-D522-DF71-6FC5E60946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flipH="1" flipV="1">
            <a:off x="3188895" y="1922416"/>
            <a:ext cx="4555183" cy="646331"/>
          </a:xfrm>
          <a:prstGeom prst="rect">
            <a:avLst/>
          </a:prstGeom>
        </p:spPr>
      </p:pic>
      <p:sp>
        <p:nvSpPr>
          <p:cNvPr id="6" name="TextovéPole 5">
            <a:extLst>
              <a:ext uri="{FF2B5EF4-FFF2-40B4-BE49-F238E27FC236}">
                <a16:creationId xmlns:a16="http://schemas.microsoft.com/office/drawing/2014/main" id="{05961EB8-B9CB-E15D-7961-807058122ACD}"/>
              </a:ext>
            </a:extLst>
          </p:cNvPr>
          <p:cNvSpPr txBox="1"/>
          <p:nvPr/>
        </p:nvSpPr>
        <p:spPr>
          <a:xfrm>
            <a:off x="357810" y="3429000"/>
            <a:ext cx="1746120" cy="369332"/>
          </a:xfrm>
          <a:prstGeom prst="rect">
            <a:avLst/>
          </a:prstGeom>
          <a:noFill/>
        </p:spPr>
        <p:txBody>
          <a:bodyPr wrap="square" rtlCol="0">
            <a:spAutoFit/>
          </a:bodyPr>
          <a:lstStyle/>
          <a:p>
            <a:r>
              <a:rPr lang="cs-CZ" b="1" dirty="0"/>
              <a:t>Vlnová délka </a:t>
            </a:r>
            <a:r>
              <a:rPr lang="el-GR" b="1" dirty="0">
                <a:latin typeface="Times New Roman" panose="02020603050405020304" pitchFamily="18" charset="0"/>
                <a:cs typeface="Times New Roman" panose="02020603050405020304" pitchFamily="18" charset="0"/>
              </a:rPr>
              <a:t>λ</a:t>
            </a:r>
            <a:endParaRPr lang="cs-CZ" b="1" dirty="0"/>
          </a:p>
        </p:txBody>
      </p:sp>
      <p:sp>
        <p:nvSpPr>
          <p:cNvPr id="8" name="TextovéPole 7">
            <a:extLst>
              <a:ext uri="{FF2B5EF4-FFF2-40B4-BE49-F238E27FC236}">
                <a16:creationId xmlns:a16="http://schemas.microsoft.com/office/drawing/2014/main" id="{39EEDFCD-A6BC-3F8A-D488-166D82189D27}"/>
              </a:ext>
            </a:extLst>
          </p:cNvPr>
          <p:cNvSpPr txBox="1"/>
          <p:nvPr/>
        </p:nvSpPr>
        <p:spPr>
          <a:xfrm>
            <a:off x="357809" y="3827588"/>
            <a:ext cx="11270446" cy="646331"/>
          </a:xfrm>
          <a:prstGeom prst="rect">
            <a:avLst/>
          </a:prstGeom>
          <a:noFill/>
        </p:spPr>
        <p:txBody>
          <a:bodyPr wrap="square">
            <a:spAutoFit/>
          </a:bodyPr>
          <a:lstStyle/>
          <a:p>
            <a:r>
              <a:rPr lang="cs-CZ" dirty="0"/>
              <a:t>Vlnová délka (někdy též délka vlny) označuje vzdálenost dvou nejbližších bodů postupného periodického vlnění, které kmitají ve fázi.</a:t>
            </a:r>
          </a:p>
        </p:txBody>
      </p:sp>
      <p:pic>
        <p:nvPicPr>
          <p:cNvPr id="1026" name="Picture 2" descr="Vlnová délka">
            <a:extLst>
              <a:ext uri="{FF2B5EF4-FFF2-40B4-BE49-F238E27FC236}">
                <a16:creationId xmlns:a16="http://schemas.microsoft.com/office/drawing/2014/main" id="{3D10FE6B-B7A3-5C73-66EA-62B07405E54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51830" y="4532300"/>
            <a:ext cx="3221557" cy="2198840"/>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9" name="TextovéPole 8">
                <a:extLst>
                  <a:ext uri="{FF2B5EF4-FFF2-40B4-BE49-F238E27FC236}">
                    <a16:creationId xmlns:a16="http://schemas.microsoft.com/office/drawing/2014/main" id="{12EEBB92-C8D8-1214-D6A1-B7198081F698}"/>
                  </a:ext>
                </a:extLst>
              </p:cNvPr>
              <p:cNvSpPr txBox="1"/>
              <p:nvPr/>
            </p:nvSpPr>
            <p:spPr>
              <a:xfrm>
                <a:off x="6090699" y="4669104"/>
                <a:ext cx="5537556" cy="1516184"/>
              </a:xfrm>
              <a:prstGeom prst="rect">
                <a:avLst/>
              </a:prstGeom>
              <a:noFill/>
            </p:spPr>
            <p:txBody>
              <a:bodyPr wrap="square" rtlCol="0">
                <a:spAutoFit/>
              </a:bodyPr>
              <a:lstStyle/>
              <a:p>
                <a:r>
                  <a:rPr lang="cs-CZ" dirty="0"/>
                  <a:t>Za periodu </a:t>
                </a:r>
                <a14:m>
                  <m:oMath xmlns:m="http://schemas.openxmlformats.org/officeDocument/2006/math">
                    <m:r>
                      <a:rPr lang="cs-CZ" i="1" dirty="0" smtClean="0">
                        <a:latin typeface="Cambria Math" panose="02040503050406030204" pitchFamily="18" charset="0"/>
                      </a:rPr>
                      <m:t>𝑇</m:t>
                    </m:r>
                  </m:oMath>
                </a14:m>
                <a:r>
                  <a:rPr lang="cs-CZ" dirty="0"/>
                  <a:t> kmitavého pohybu částic se vlnění šíří do vzdálenosti</a:t>
                </a:r>
              </a:p>
              <a:p>
                <a:endParaRPr lang="cs-CZ" dirty="0"/>
              </a:p>
              <a:p>
                <a:pPr/>
                <a14:m>
                  <m:oMathPara xmlns:m="http://schemas.openxmlformats.org/officeDocument/2006/math">
                    <m:oMathParaPr>
                      <m:jc m:val="centerGroup"/>
                    </m:oMathParaPr>
                    <m:oMath xmlns:m="http://schemas.openxmlformats.org/officeDocument/2006/math">
                      <m:r>
                        <m:rPr>
                          <m:sty m:val="p"/>
                        </m:rPr>
                        <a:rPr lang="el-GR" i="1" smtClean="0">
                          <a:latin typeface="Cambria Math" panose="02040503050406030204" pitchFamily="18" charset="0"/>
                        </a:rPr>
                        <m:t>λ</m:t>
                      </m:r>
                      <m:r>
                        <a:rPr lang="cs-CZ" b="0" i="1" smtClean="0">
                          <a:latin typeface="Cambria Math" panose="02040503050406030204" pitchFamily="18" charset="0"/>
                        </a:rPr>
                        <m:t>=</m:t>
                      </m:r>
                      <m:r>
                        <a:rPr lang="cs-CZ" b="0" i="1" smtClean="0">
                          <a:latin typeface="Cambria Math" panose="02040503050406030204" pitchFamily="18" charset="0"/>
                        </a:rPr>
                        <m:t>𝑣</m:t>
                      </m:r>
                      <m:r>
                        <a:rPr lang="cs-CZ" b="0" i="1" smtClean="0">
                          <a:latin typeface="Cambria Math" panose="02040503050406030204" pitchFamily="18" charset="0"/>
                        </a:rPr>
                        <m:t> ∙</m:t>
                      </m:r>
                      <m:r>
                        <a:rPr lang="cs-CZ" b="0" i="1" smtClean="0">
                          <a:latin typeface="Cambria Math" panose="02040503050406030204" pitchFamily="18" charset="0"/>
                        </a:rPr>
                        <m:t>𝑇</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𝑣</m:t>
                          </m:r>
                        </m:num>
                        <m:den>
                          <m:r>
                            <a:rPr lang="cs-CZ" b="0" i="1" smtClean="0">
                              <a:latin typeface="Cambria Math" panose="02040503050406030204" pitchFamily="18" charset="0"/>
                            </a:rPr>
                            <m:t>𝑓</m:t>
                          </m:r>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2</m:t>
                          </m:r>
                          <m:r>
                            <a:rPr lang="cs-CZ" b="0" i="1" smtClean="0">
                              <a:latin typeface="Cambria Math" panose="02040503050406030204" pitchFamily="18" charset="0"/>
                              <a:ea typeface="Cambria Math" panose="02040503050406030204" pitchFamily="18" charset="0"/>
                            </a:rPr>
                            <m:t>𝜋</m:t>
                          </m:r>
                          <m:r>
                            <a:rPr lang="cs-CZ" b="0" i="1" smtClean="0">
                              <a:latin typeface="Cambria Math" panose="02040503050406030204" pitchFamily="18" charset="0"/>
                              <a:ea typeface="Cambria Math" panose="02040503050406030204" pitchFamily="18" charset="0"/>
                            </a:rPr>
                            <m:t>𝑣</m:t>
                          </m:r>
                        </m:num>
                        <m:den>
                          <m:r>
                            <a:rPr lang="cs-CZ" b="0" i="1" smtClean="0">
                              <a:latin typeface="Cambria Math" panose="02040503050406030204" pitchFamily="18" charset="0"/>
                              <a:ea typeface="Cambria Math" panose="02040503050406030204" pitchFamily="18" charset="0"/>
                            </a:rPr>
                            <m:t>𝜔</m:t>
                          </m:r>
                        </m:den>
                      </m:f>
                    </m:oMath>
                  </m:oMathPara>
                </a14:m>
                <a:endParaRPr lang="cs-CZ" dirty="0"/>
              </a:p>
            </p:txBody>
          </p:sp>
        </mc:Choice>
        <mc:Fallback xmlns="">
          <p:sp>
            <p:nvSpPr>
              <p:cNvPr id="9" name="TextovéPole 8">
                <a:extLst>
                  <a:ext uri="{FF2B5EF4-FFF2-40B4-BE49-F238E27FC236}">
                    <a16:creationId xmlns:a16="http://schemas.microsoft.com/office/drawing/2014/main" id="{12EEBB92-C8D8-1214-D6A1-B7198081F698}"/>
                  </a:ext>
                </a:extLst>
              </p:cNvPr>
              <p:cNvSpPr txBox="1">
                <a:spLocks noRot="1" noChangeAspect="1" noMove="1" noResize="1" noEditPoints="1" noAdjustHandles="1" noChangeArrowheads="1" noChangeShapeType="1" noTextEdit="1"/>
              </p:cNvSpPr>
              <p:nvPr/>
            </p:nvSpPr>
            <p:spPr>
              <a:xfrm>
                <a:off x="6090699" y="4669104"/>
                <a:ext cx="5537556" cy="1516184"/>
              </a:xfrm>
              <a:prstGeom prst="rect">
                <a:avLst/>
              </a:prstGeom>
              <a:blipFill>
                <a:blip r:embed="rId5"/>
                <a:stretch>
                  <a:fillRect l="-880" t="-2410"/>
                </a:stretch>
              </a:blipFill>
            </p:spPr>
            <p:txBody>
              <a:bodyPr/>
              <a:lstStyle/>
              <a:p>
                <a:r>
                  <a:rPr lang="cs-CZ">
                    <a:noFill/>
                  </a:rPr>
                  <a:t> </a:t>
                </a:r>
              </a:p>
            </p:txBody>
          </p:sp>
        </mc:Fallback>
      </mc:AlternateContent>
    </p:spTree>
    <p:extLst>
      <p:ext uri="{BB962C8B-B14F-4D97-AF65-F5344CB8AC3E}">
        <p14:creationId xmlns:p14="http://schemas.microsoft.com/office/powerpoint/2010/main" val="28439088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a:extLst>
              <a:ext uri="{FF2B5EF4-FFF2-40B4-BE49-F238E27FC236}">
                <a16:creationId xmlns:a16="http://schemas.microsoft.com/office/drawing/2014/main" id="{EB19D876-2C82-A2DB-510F-21A4A52DF524}"/>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Effect>
                      <a14:brightnessContrast bright="20000" contrast="-40000"/>
                    </a14:imgEffect>
                  </a14:imgLayer>
                </a14:imgProps>
              </a:ext>
              <a:ext uri="{28A0092B-C50C-407E-A947-70E740481C1C}">
                <a14:useLocalDpi xmlns:a14="http://schemas.microsoft.com/office/drawing/2010/main" val="0"/>
              </a:ext>
            </a:extLst>
          </a:blip>
          <a:srcRect l="6774" t="67307" r="3138" b="4743"/>
          <a:stretch/>
        </p:blipFill>
        <p:spPr>
          <a:xfrm>
            <a:off x="2114409" y="302149"/>
            <a:ext cx="7963182" cy="3514477"/>
          </a:xfrm>
          <a:prstGeom prst="rect">
            <a:avLst/>
          </a:prstGeom>
        </p:spPr>
      </p:pic>
      <p:pic>
        <p:nvPicPr>
          <p:cNvPr id="5" name="Obrázek 4">
            <a:extLst>
              <a:ext uri="{FF2B5EF4-FFF2-40B4-BE49-F238E27FC236}">
                <a16:creationId xmlns:a16="http://schemas.microsoft.com/office/drawing/2014/main" id="{4EE99743-063F-8C13-328B-08F02D7F5530}"/>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brightnessContrast bright="20000" contrast="-40000"/>
                    </a14:imgEffect>
                  </a14:imgLayer>
                </a14:imgProps>
              </a:ext>
              <a:ext uri="{28A0092B-C50C-407E-A947-70E740481C1C}">
                <a14:useLocalDpi xmlns:a14="http://schemas.microsoft.com/office/drawing/2010/main" val="0"/>
              </a:ext>
            </a:extLst>
          </a:blip>
          <a:srcRect l="2956" r="6465" b="86087"/>
          <a:stretch/>
        </p:blipFill>
        <p:spPr>
          <a:xfrm>
            <a:off x="2317756" y="3975787"/>
            <a:ext cx="7963182" cy="1744062"/>
          </a:xfrm>
          <a:prstGeom prst="rect">
            <a:avLst/>
          </a:prstGeom>
        </p:spPr>
      </p:pic>
    </p:spTree>
    <p:extLst>
      <p:ext uri="{BB962C8B-B14F-4D97-AF65-F5344CB8AC3E}">
        <p14:creationId xmlns:p14="http://schemas.microsoft.com/office/powerpoint/2010/main" val="15600314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DD0D4CF7-68AB-4DA4-AAA0-A2EF4691845B}"/>
              </a:ext>
            </a:extLst>
          </p:cNvPr>
          <p:cNvSpPr txBox="1"/>
          <p:nvPr/>
        </p:nvSpPr>
        <p:spPr>
          <a:xfrm>
            <a:off x="9390490" y="6297432"/>
            <a:ext cx="1717482" cy="369332"/>
          </a:xfrm>
          <a:prstGeom prst="rect">
            <a:avLst/>
          </a:prstGeom>
          <a:noFill/>
        </p:spPr>
        <p:txBody>
          <a:bodyPr wrap="square" rtlCol="0">
            <a:spAutoFit/>
          </a:bodyPr>
          <a:lstStyle/>
          <a:p>
            <a:r>
              <a:rPr lang="cs-CZ" dirty="0">
                <a:hlinkClick r:id="rId2"/>
              </a:rPr>
              <a:t>Skládání kmitání</a:t>
            </a:r>
            <a:endParaRPr lang="cs-CZ" dirty="0"/>
          </a:p>
        </p:txBody>
      </p:sp>
      <p:sp>
        <p:nvSpPr>
          <p:cNvPr id="4" name="TextovéPole 3">
            <a:extLst>
              <a:ext uri="{FF2B5EF4-FFF2-40B4-BE49-F238E27FC236}">
                <a16:creationId xmlns:a16="http://schemas.microsoft.com/office/drawing/2014/main" id="{D9CEE42C-7F9C-0DEA-7727-D80F969EDBBC}"/>
              </a:ext>
            </a:extLst>
          </p:cNvPr>
          <p:cNvSpPr txBox="1"/>
          <p:nvPr/>
        </p:nvSpPr>
        <p:spPr>
          <a:xfrm>
            <a:off x="8547652" y="5915772"/>
            <a:ext cx="3403158" cy="369332"/>
          </a:xfrm>
          <a:prstGeom prst="rect">
            <a:avLst/>
          </a:prstGeom>
          <a:noFill/>
        </p:spPr>
        <p:txBody>
          <a:bodyPr wrap="square" rtlCol="0">
            <a:spAutoFit/>
          </a:bodyPr>
          <a:lstStyle/>
          <a:p>
            <a:r>
              <a:rPr lang="cs-CZ" dirty="0">
                <a:hlinkClick r:id="rId3"/>
              </a:rPr>
              <a:t>Skládání kmitání o stejné frekvenci</a:t>
            </a:r>
            <a:endParaRPr lang="cs-CZ" dirty="0"/>
          </a:p>
        </p:txBody>
      </p:sp>
      <p:pic>
        <p:nvPicPr>
          <p:cNvPr id="1026" name="Picture 2">
            <a:extLst>
              <a:ext uri="{FF2B5EF4-FFF2-40B4-BE49-F238E27FC236}">
                <a16:creationId xmlns:a16="http://schemas.microsoft.com/office/drawing/2014/main" id="{D296AF03-1E62-42A6-1517-2458AD4CF46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737"/>
          <a:stretch/>
        </p:blipFill>
        <p:spPr bwMode="auto">
          <a:xfrm>
            <a:off x="318053" y="1220989"/>
            <a:ext cx="3983603" cy="2208011"/>
          </a:xfrm>
          <a:prstGeom prst="rect">
            <a:avLst/>
          </a:prstGeom>
          <a:noFill/>
          <a:extLst>
            <a:ext uri="{909E8E84-426E-40DD-AFC4-6F175D3DCCD1}">
              <a14:hiddenFill xmlns:a14="http://schemas.microsoft.com/office/drawing/2010/main">
                <a:solidFill>
                  <a:srgbClr val="FFFFFF"/>
                </a:solidFill>
              </a14:hiddenFill>
            </a:ext>
          </a:extLst>
        </p:spPr>
      </p:pic>
      <p:sp>
        <p:nvSpPr>
          <p:cNvPr id="5" name="TextovéPole 4">
            <a:extLst>
              <a:ext uri="{FF2B5EF4-FFF2-40B4-BE49-F238E27FC236}">
                <a16:creationId xmlns:a16="http://schemas.microsoft.com/office/drawing/2014/main" id="{A0EB91F2-5239-B895-3AE8-FE6F0994DD8D}"/>
              </a:ext>
            </a:extLst>
          </p:cNvPr>
          <p:cNvSpPr txBox="1"/>
          <p:nvPr/>
        </p:nvSpPr>
        <p:spPr>
          <a:xfrm>
            <a:off x="4858248" y="1220989"/>
            <a:ext cx="6635363" cy="2031325"/>
          </a:xfrm>
          <a:prstGeom prst="rect">
            <a:avLst/>
          </a:prstGeom>
          <a:noFill/>
        </p:spPr>
        <p:txBody>
          <a:bodyPr wrap="square" rtlCol="0">
            <a:spAutoFit/>
          </a:bodyPr>
          <a:lstStyle/>
          <a:p>
            <a:r>
              <a:rPr lang="cs-CZ" dirty="0"/>
              <a:t>Modelem mechanického vlnění mohou být vlny na vodní hladině. Dopadnou-li v malé vzdálenosti na hladinu dva kameny, pozorujeme, že se vlnění šíří z obou zdrojů navzájem nezávisle. Kruhové vlny se prostupují a šíří se podél povrchu vody – viz obrázek. Vidíme, že v některých místech vlny vymizely, kdežto v jiných místech se jejich amplituda zvětšila. Příčinou zmenšení, popřípadě zvětšení vln je sčítání neboli skládání amplitud jednotlivých vln.</a:t>
            </a:r>
          </a:p>
        </p:txBody>
      </p:sp>
      <p:sp>
        <p:nvSpPr>
          <p:cNvPr id="6" name="TextovéPole 5">
            <a:extLst>
              <a:ext uri="{FF2B5EF4-FFF2-40B4-BE49-F238E27FC236}">
                <a16:creationId xmlns:a16="http://schemas.microsoft.com/office/drawing/2014/main" id="{405E2437-EB8D-4437-D4E9-FE7A3CED45F2}"/>
              </a:ext>
            </a:extLst>
          </p:cNvPr>
          <p:cNvSpPr txBox="1"/>
          <p:nvPr/>
        </p:nvSpPr>
        <p:spPr>
          <a:xfrm>
            <a:off x="254442" y="366959"/>
            <a:ext cx="3132814" cy="369332"/>
          </a:xfrm>
          <a:prstGeom prst="rect">
            <a:avLst/>
          </a:prstGeom>
          <a:noFill/>
        </p:spPr>
        <p:txBody>
          <a:bodyPr wrap="square" rtlCol="0">
            <a:spAutoFit/>
          </a:bodyPr>
          <a:lstStyle/>
          <a:p>
            <a:r>
              <a:rPr lang="cs-CZ" b="1" dirty="0"/>
              <a:t>Skládání (interference) vlnění</a:t>
            </a:r>
          </a:p>
        </p:txBody>
      </p:sp>
      <p:pic>
        <p:nvPicPr>
          <p:cNvPr id="9" name="Obrázek 8">
            <a:extLst>
              <a:ext uri="{FF2B5EF4-FFF2-40B4-BE49-F238E27FC236}">
                <a16:creationId xmlns:a16="http://schemas.microsoft.com/office/drawing/2014/main" id="{4FA58EC3-1FA8-9646-3743-3277AF010B9E}"/>
              </a:ext>
            </a:extLst>
          </p:cNvPr>
          <p:cNvPicPr>
            <a:picLocks noChangeAspect="1"/>
          </p:cNvPicPr>
          <p:nvPr/>
        </p:nvPicPr>
        <p:blipFill>
          <a:blip r:embed="rId5">
            <a:extLst>
              <a:ext uri="{BEBA8EAE-BF5A-486C-A8C5-ECC9F3942E4B}">
                <a14:imgProps xmlns:a14="http://schemas.microsoft.com/office/drawing/2010/main">
                  <a14:imgLayer r:embed="rId6">
                    <a14:imgEffect>
                      <a14:sharpenSoften amount="25000"/>
                    </a14:imgEffect>
                    <a14:imgEffect>
                      <a14:brightnessContrast bright="20000" contrast="-40000"/>
                    </a14:imgEffect>
                  </a14:imgLayer>
                </a14:imgProps>
              </a:ext>
              <a:ext uri="{28A0092B-C50C-407E-A947-70E740481C1C}">
                <a14:useLocalDpi xmlns:a14="http://schemas.microsoft.com/office/drawing/2010/main" val="0"/>
              </a:ext>
            </a:extLst>
          </a:blip>
          <a:srcRect l="2611" t="75863" r="7327" b="11069"/>
          <a:stretch/>
        </p:blipFill>
        <p:spPr>
          <a:xfrm>
            <a:off x="2166681" y="3852378"/>
            <a:ext cx="7858637" cy="1625927"/>
          </a:xfrm>
          <a:prstGeom prst="rect">
            <a:avLst/>
          </a:prstGeom>
        </p:spPr>
      </p:pic>
    </p:spTree>
    <p:extLst>
      <p:ext uri="{BB962C8B-B14F-4D97-AF65-F5344CB8AC3E}">
        <p14:creationId xmlns:p14="http://schemas.microsoft.com/office/powerpoint/2010/main" val="12934833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CEAE59CA-1A4F-73E6-BB9E-2F585CA372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9537" y="2434838"/>
            <a:ext cx="2743200" cy="154305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739B6F35-36E9-0857-DF5F-4722ECDC58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48330" y="2657475"/>
            <a:ext cx="2743200" cy="1543050"/>
          </a:xfrm>
          <a:prstGeom prst="rect">
            <a:avLst/>
          </a:prstGeom>
          <a:noFill/>
          <a:extLst>
            <a:ext uri="{909E8E84-426E-40DD-AFC4-6F175D3DCCD1}">
              <a14:hiddenFill xmlns:a14="http://schemas.microsoft.com/office/drawing/2010/main">
                <a:solidFill>
                  <a:srgbClr val="FFFFFF"/>
                </a:solidFill>
              </a14:hiddenFill>
            </a:ext>
          </a:extLst>
        </p:spPr>
      </p:pic>
      <p:sp>
        <p:nvSpPr>
          <p:cNvPr id="2" name="TextovéPole 1">
            <a:extLst>
              <a:ext uri="{FF2B5EF4-FFF2-40B4-BE49-F238E27FC236}">
                <a16:creationId xmlns:a16="http://schemas.microsoft.com/office/drawing/2014/main" id="{44082A77-D2F6-661F-F69B-6D6E84750CF5}"/>
              </a:ext>
            </a:extLst>
          </p:cNvPr>
          <p:cNvSpPr txBox="1"/>
          <p:nvPr/>
        </p:nvSpPr>
        <p:spPr>
          <a:xfrm>
            <a:off x="349857" y="294198"/>
            <a:ext cx="2743200" cy="369332"/>
          </a:xfrm>
          <a:prstGeom prst="rect">
            <a:avLst/>
          </a:prstGeom>
          <a:noFill/>
        </p:spPr>
        <p:txBody>
          <a:bodyPr wrap="square" rtlCol="0">
            <a:spAutoFit/>
          </a:bodyPr>
          <a:lstStyle/>
          <a:p>
            <a:r>
              <a:rPr lang="cs-CZ" b="1" dirty="0">
                <a:hlinkClick r:id="rId4"/>
              </a:rPr>
              <a:t>Odraz vlnění v řadě bodů</a:t>
            </a:r>
            <a:endParaRPr lang="cs-CZ" b="1" dirty="0"/>
          </a:p>
        </p:txBody>
      </p:sp>
      <p:sp>
        <p:nvSpPr>
          <p:cNvPr id="3" name="TextovéPole 2">
            <a:extLst>
              <a:ext uri="{FF2B5EF4-FFF2-40B4-BE49-F238E27FC236}">
                <a16:creationId xmlns:a16="http://schemas.microsoft.com/office/drawing/2014/main" id="{4E15479E-C8D5-1303-ACB9-63C64F6F3A6E}"/>
              </a:ext>
            </a:extLst>
          </p:cNvPr>
          <p:cNvSpPr txBox="1"/>
          <p:nvPr/>
        </p:nvSpPr>
        <p:spPr>
          <a:xfrm>
            <a:off x="349857" y="818985"/>
            <a:ext cx="6631387" cy="369332"/>
          </a:xfrm>
          <a:prstGeom prst="rect">
            <a:avLst/>
          </a:prstGeom>
          <a:noFill/>
        </p:spPr>
        <p:txBody>
          <a:bodyPr wrap="square" rtlCol="0">
            <a:spAutoFit/>
          </a:bodyPr>
          <a:lstStyle/>
          <a:p>
            <a:r>
              <a:rPr lang="cs-CZ" dirty="0"/>
              <a:t>Podle upevnění koncového bodu řady kmitajících bodů rozlišujeme:</a:t>
            </a:r>
          </a:p>
        </p:txBody>
      </p:sp>
      <p:sp>
        <p:nvSpPr>
          <p:cNvPr id="4" name="TextovéPole 3">
            <a:extLst>
              <a:ext uri="{FF2B5EF4-FFF2-40B4-BE49-F238E27FC236}">
                <a16:creationId xmlns:a16="http://schemas.microsoft.com/office/drawing/2014/main" id="{F85D0BC8-1F52-D69D-37F9-88EE6D187CF7}"/>
              </a:ext>
            </a:extLst>
          </p:cNvPr>
          <p:cNvSpPr txBox="1"/>
          <p:nvPr/>
        </p:nvSpPr>
        <p:spPr>
          <a:xfrm>
            <a:off x="1599537" y="1626911"/>
            <a:ext cx="2393343" cy="369332"/>
          </a:xfrm>
          <a:prstGeom prst="rect">
            <a:avLst/>
          </a:prstGeom>
          <a:noFill/>
        </p:spPr>
        <p:txBody>
          <a:bodyPr wrap="square" rtlCol="0">
            <a:spAutoFit/>
          </a:bodyPr>
          <a:lstStyle/>
          <a:p>
            <a:r>
              <a:rPr lang="cs-CZ" dirty="0"/>
              <a:t>Odraz na </a:t>
            </a:r>
            <a:r>
              <a:rPr lang="cs-CZ" b="1" dirty="0"/>
              <a:t>pevném </a:t>
            </a:r>
            <a:r>
              <a:rPr lang="cs-CZ" dirty="0"/>
              <a:t>konci</a:t>
            </a:r>
          </a:p>
        </p:txBody>
      </p:sp>
      <p:sp>
        <p:nvSpPr>
          <p:cNvPr id="5" name="TextovéPole 4">
            <a:extLst>
              <a:ext uri="{FF2B5EF4-FFF2-40B4-BE49-F238E27FC236}">
                <a16:creationId xmlns:a16="http://schemas.microsoft.com/office/drawing/2014/main" id="{462CA4DC-BE8C-2036-1A80-DCD6EE21BE87}"/>
              </a:ext>
            </a:extLst>
          </p:cNvPr>
          <p:cNvSpPr txBox="1"/>
          <p:nvPr/>
        </p:nvSpPr>
        <p:spPr>
          <a:xfrm>
            <a:off x="7348330" y="1626911"/>
            <a:ext cx="2393343" cy="369332"/>
          </a:xfrm>
          <a:prstGeom prst="rect">
            <a:avLst/>
          </a:prstGeom>
          <a:noFill/>
        </p:spPr>
        <p:txBody>
          <a:bodyPr wrap="square" rtlCol="0">
            <a:spAutoFit/>
          </a:bodyPr>
          <a:lstStyle/>
          <a:p>
            <a:r>
              <a:rPr lang="cs-CZ" dirty="0"/>
              <a:t>Odraz na </a:t>
            </a:r>
            <a:r>
              <a:rPr lang="cs-CZ" b="1" dirty="0"/>
              <a:t>volném </a:t>
            </a:r>
            <a:r>
              <a:rPr lang="cs-CZ" dirty="0"/>
              <a:t>konci</a:t>
            </a:r>
          </a:p>
        </p:txBody>
      </p: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398D609D-6736-AB93-8EA3-27DCA0762B5C}"/>
                  </a:ext>
                </a:extLst>
              </p:cNvPr>
              <p:cNvSpPr txBox="1"/>
              <p:nvPr/>
            </p:nvSpPr>
            <p:spPr>
              <a:xfrm>
                <a:off x="1599537" y="4432386"/>
                <a:ext cx="3856383" cy="1477328"/>
              </a:xfrm>
              <a:prstGeom prst="rect">
                <a:avLst/>
              </a:prstGeom>
              <a:noFill/>
            </p:spPr>
            <p:txBody>
              <a:bodyPr wrap="square" rtlCol="0">
                <a:spAutoFit/>
              </a:bodyPr>
              <a:lstStyle/>
              <a:p>
                <a:r>
                  <a:rPr lang="cs-CZ" dirty="0"/>
                  <a:t>Na pevném konci nastává odraz vlnění s </a:t>
                </a:r>
                <a:r>
                  <a:rPr lang="cs-CZ" b="1" dirty="0"/>
                  <a:t>opačnou fází</a:t>
                </a:r>
                <a:r>
                  <a:rPr lang="cs-CZ" dirty="0"/>
                  <a:t>. </a:t>
                </a:r>
              </a:p>
              <a:p>
                <a:r>
                  <a:rPr lang="cs-CZ" dirty="0"/>
                  <a:t>Odražené vlnění má stejnou vlnovou délku jako původní vlnění, ale jeho fáze se mění o </a:t>
                </a:r>
                <a14:m>
                  <m:oMath xmlns:m="http://schemas.openxmlformats.org/officeDocument/2006/math">
                    <m:r>
                      <a:rPr lang="cs-CZ" i="1" smtClean="0">
                        <a:latin typeface="Cambria Math" panose="02040503050406030204" pitchFamily="18" charset="0"/>
                        <a:ea typeface="Cambria Math" panose="02040503050406030204" pitchFamily="18" charset="0"/>
                      </a:rPr>
                      <m:t>𝜋</m:t>
                    </m:r>
                    <m:r>
                      <a:rPr lang="cs-CZ" b="0" i="0" smtClean="0">
                        <a:latin typeface="Cambria Math" panose="02040503050406030204" pitchFamily="18" charset="0"/>
                        <a:ea typeface="Cambria Math" panose="02040503050406030204" pitchFamily="18" charset="0"/>
                      </a:rPr>
                      <m:t>.</m:t>
                    </m:r>
                  </m:oMath>
                </a14:m>
                <a:endParaRPr lang="cs-CZ" dirty="0"/>
              </a:p>
            </p:txBody>
          </p:sp>
        </mc:Choice>
        <mc:Fallback xmlns="">
          <p:sp>
            <p:nvSpPr>
              <p:cNvPr id="6" name="TextovéPole 5">
                <a:extLst>
                  <a:ext uri="{FF2B5EF4-FFF2-40B4-BE49-F238E27FC236}">
                    <a16:creationId xmlns:a16="http://schemas.microsoft.com/office/drawing/2014/main" id="{398D609D-6736-AB93-8EA3-27DCA0762B5C}"/>
                  </a:ext>
                </a:extLst>
              </p:cNvPr>
              <p:cNvSpPr txBox="1">
                <a:spLocks noRot="1" noChangeAspect="1" noMove="1" noResize="1" noEditPoints="1" noAdjustHandles="1" noChangeArrowheads="1" noChangeShapeType="1" noTextEdit="1"/>
              </p:cNvSpPr>
              <p:nvPr/>
            </p:nvSpPr>
            <p:spPr>
              <a:xfrm>
                <a:off x="1599537" y="4432386"/>
                <a:ext cx="3856383" cy="1477328"/>
              </a:xfrm>
              <a:prstGeom prst="rect">
                <a:avLst/>
              </a:prstGeom>
              <a:blipFill>
                <a:blip r:embed="rId5"/>
                <a:stretch>
                  <a:fillRect l="-1264" t="-2066" r="-1896" b="-5785"/>
                </a:stretch>
              </a:blipFill>
            </p:spPr>
            <p:txBody>
              <a:bodyPr/>
              <a:lstStyle/>
              <a:p>
                <a:r>
                  <a:rPr lang="cs-CZ">
                    <a:noFill/>
                  </a:rPr>
                  <a:t> </a:t>
                </a:r>
              </a:p>
            </p:txBody>
          </p:sp>
        </mc:Fallback>
      </mc:AlternateContent>
      <p:sp>
        <p:nvSpPr>
          <p:cNvPr id="7" name="TextovéPole 6">
            <a:extLst>
              <a:ext uri="{FF2B5EF4-FFF2-40B4-BE49-F238E27FC236}">
                <a16:creationId xmlns:a16="http://schemas.microsoft.com/office/drawing/2014/main" id="{3D30A017-1AD1-6ABA-C17C-2C712B9C582B}"/>
              </a:ext>
            </a:extLst>
          </p:cNvPr>
          <p:cNvSpPr txBox="1"/>
          <p:nvPr/>
        </p:nvSpPr>
        <p:spPr>
          <a:xfrm>
            <a:off x="7348330" y="4432385"/>
            <a:ext cx="3568811" cy="1200329"/>
          </a:xfrm>
          <a:prstGeom prst="rect">
            <a:avLst/>
          </a:prstGeom>
          <a:noFill/>
        </p:spPr>
        <p:txBody>
          <a:bodyPr wrap="square" rtlCol="0">
            <a:spAutoFit/>
          </a:bodyPr>
          <a:lstStyle/>
          <a:p>
            <a:r>
              <a:rPr lang="cs-CZ" dirty="0"/>
              <a:t>Na volném konci nastává odraz vlnění se</a:t>
            </a:r>
            <a:r>
              <a:rPr lang="cs-CZ" b="1" dirty="0"/>
              <a:t> stejnou fází</a:t>
            </a:r>
            <a:r>
              <a:rPr lang="cs-CZ" dirty="0"/>
              <a:t>. </a:t>
            </a:r>
          </a:p>
          <a:p>
            <a:r>
              <a:rPr lang="cs-CZ" dirty="0"/>
              <a:t>Odražené vlnění má stejnou vlnovou délku i fázi jako vlnění původní.</a:t>
            </a:r>
          </a:p>
        </p:txBody>
      </p:sp>
    </p:spTree>
    <p:extLst>
      <p:ext uri="{BB962C8B-B14F-4D97-AF65-F5344CB8AC3E}">
        <p14:creationId xmlns:p14="http://schemas.microsoft.com/office/powerpoint/2010/main" val="36649936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a:extLst>
              <a:ext uri="{FF2B5EF4-FFF2-40B4-BE49-F238E27FC236}">
                <a16:creationId xmlns:a16="http://schemas.microsoft.com/office/drawing/2014/main" id="{E81ACD5D-A304-27E3-9230-A0CA65D3E2A6}"/>
              </a:ext>
            </a:extLst>
          </p:cNvPr>
          <p:cNvSpPr txBox="1"/>
          <p:nvPr/>
        </p:nvSpPr>
        <p:spPr>
          <a:xfrm>
            <a:off x="262393" y="495977"/>
            <a:ext cx="10034545" cy="369332"/>
          </a:xfrm>
          <a:prstGeom prst="rect">
            <a:avLst/>
          </a:prstGeom>
          <a:noFill/>
        </p:spPr>
        <p:txBody>
          <a:bodyPr wrap="square" rtlCol="0">
            <a:spAutoFit/>
          </a:bodyPr>
          <a:lstStyle/>
          <a:p>
            <a:r>
              <a:rPr lang="cs-CZ" b="1" dirty="0">
                <a:hlinkClick r:id="rId2"/>
              </a:rPr>
              <a:t>Skládání (interference) vlnění postupujícího proti sobě, odraženého od pevného nebo volného konce. </a:t>
            </a:r>
            <a:endParaRPr lang="cs-CZ" b="1" dirty="0"/>
          </a:p>
        </p:txBody>
      </p:sp>
      <p:sp>
        <p:nvSpPr>
          <p:cNvPr id="5" name="TextovéPole 4">
            <a:extLst>
              <a:ext uri="{FF2B5EF4-FFF2-40B4-BE49-F238E27FC236}">
                <a16:creationId xmlns:a16="http://schemas.microsoft.com/office/drawing/2014/main" id="{F9B79CE7-C0EC-FC55-4F42-02AF3C2B6D65}"/>
              </a:ext>
            </a:extLst>
          </p:cNvPr>
          <p:cNvSpPr txBox="1"/>
          <p:nvPr/>
        </p:nvSpPr>
        <p:spPr>
          <a:xfrm>
            <a:off x="262393" y="842350"/>
            <a:ext cx="11338560" cy="923330"/>
          </a:xfrm>
          <a:prstGeom prst="rect">
            <a:avLst/>
          </a:prstGeom>
          <a:noFill/>
        </p:spPr>
        <p:txBody>
          <a:bodyPr wrap="square" rtlCol="0">
            <a:spAutoFit/>
          </a:bodyPr>
          <a:lstStyle/>
          <a:p>
            <a:r>
              <a:rPr lang="cs-CZ" dirty="0"/>
              <a:t>Zvláštním případem interference je skládání vlnění, která postupují proti sobě po odrazu od pevného nebo volného konce. Proti sobě pak postupují dvě vlnění – přímé a odražené. Obě vlnění mají stejnou frekvenci i amplitudu výchylky. </a:t>
            </a:r>
          </a:p>
          <a:p>
            <a:r>
              <a:rPr lang="cs-CZ" dirty="0"/>
              <a:t>Tento děj nastane, když provaz nebo hadici na jednom konci upevníme a její druhý konec rozkmitáme.</a:t>
            </a:r>
          </a:p>
        </p:txBody>
      </p:sp>
      <p:pic>
        <p:nvPicPr>
          <p:cNvPr id="9" name="Obrázek 8">
            <a:extLst>
              <a:ext uri="{FF2B5EF4-FFF2-40B4-BE49-F238E27FC236}">
                <a16:creationId xmlns:a16="http://schemas.microsoft.com/office/drawing/2014/main" id="{98B57A8E-9CAF-A48E-A28D-12A51BDACA70}"/>
              </a:ext>
            </a:extLst>
          </p:cNvPr>
          <p:cNvPicPr>
            <a:picLocks noChangeAspect="1"/>
          </p:cNvPicPr>
          <p:nvPr/>
        </p:nvPicPr>
        <p:blipFill>
          <a:blip r:embed="rId3"/>
          <a:srcRect l="1613" t="7878" r="37702" b="6998"/>
          <a:stretch>
            <a:fillRect/>
          </a:stretch>
        </p:blipFill>
        <p:spPr>
          <a:xfrm>
            <a:off x="432816" y="4386858"/>
            <a:ext cx="2700000" cy="2334254"/>
          </a:xfrm>
          <a:prstGeom prst="rect">
            <a:avLst/>
          </a:prstGeom>
        </p:spPr>
      </p:pic>
      <p:sp>
        <p:nvSpPr>
          <p:cNvPr id="13" name="TextovéPole 12">
            <a:extLst>
              <a:ext uri="{FF2B5EF4-FFF2-40B4-BE49-F238E27FC236}">
                <a16:creationId xmlns:a16="http://schemas.microsoft.com/office/drawing/2014/main" id="{D58B2A05-7831-60BD-99EC-AF4477A872CF}"/>
              </a:ext>
            </a:extLst>
          </p:cNvPr>
          <p:cNvSpPr txBox="1"/>
          <p:nvPr/>
        </p:nvSpPr>
        <p:spPr>
          <a:xfrm>
            <a:off x="3339549" y="3043067"/>
            <a:ext cx="7792276" cy="1200329"/>
          </a:xfrm>
          <a:prstGeom prst="rect">
            <a:avLst/>
          </a:prstGeom>
          <a:noFill/>
        </p:spPr>
        <p:txBody>
          <a:bodyPr wrap="square">
            <a:spAutoFit/>
          </a:bodyPr>
          <a:lstStyle/>
          <a:p>
            <a:pPr algn="l">
              <a:spcBef>
                <a:spcPts val="750"/>
              </a:spcBef>
              <a:spcAft>
                <a:spcPts val="750"/>
              </a:spcAft>
            </a:pPr>
            <a:r>
              <a:rPr lang="cs-CZ" b="1" dirty="0"/>
              <a:t>Při odrazu na pevném konci </a:t>
            </a:r>
            <a:r>
              <a:rPr lang="cs-CZ" dirty="0"/>
              <a:t>dochází v místě odrazu ke změně fáze - fázový posun o hodnotu </a:t>
            </a:r>
            <a:r>
              <a:rPr lang="el-GR" dirty="0"/>
              <a:t>π. </a:t>
            </a:r>
            <a:r>
              <a:rPr lang="cs-CZ" dirty="0"/>
              <a:t>Okamžitá výchylka odražené vlny je v tomto místě opačná k okamžité výchylce dopadající vlny, takže výsledná výchylka složeného vlnění je zde vždy rovna 0 (uzel).</a:t>
            </a:r>
          </a:p>
        </p:txBody>
      </p:sp>
      <p:sp>
        <p:nvSpPr>
          <p:cNvPr id="15" name="TextovéPole 14">
            <a:extLst>
              <a:ext uri="{FF2B5EF4-FFF2-40B4-BE49-F238E27FC236}">
                <a16:creationId xmlns:a16="http://schemas.microsoft.com/office/drawing/2014/main" id="{FC9CF0B7-4180-6AD7-F245-25FA5DC4A61D}"/>
              </a:ext>
            </a:extLst>
          </p:cNvPr>
          <p:cNvSpPr txBox="1"/>
          <p:nvPr/>
        </p:nvSpPr>
        <p:spPr>
          <a:xfrm>
            <a:off x="3339550" y="5520783"/>
            <a:ext cx="8261402" cy="923330"/>
          </a:xfrm>
          <a:prstGeom prst="rect">
            <a:avLst/>
          </a:prstGeom>
          <a:noFill/>
        </p:spPr>
        <p:txBody>
          <a:bodyPr wrap="square">
            <a:spAutoFit/>
          </a:bodyPr>
          <a:lstStyle/>
          <a:p>
            <a:pPr algn="l">
              <a:spcBef>
                <a:spcPts val="750"/>
              </a:spcBef>
              <a:spcAft>
                <a:spcPts val="750"/>
              </a:spcAft>
            </a:pPr>
            <a:r>
              <a:rPr lang="cs-CZ" b="1" dirty="0"/>
              <a:t>Při odrazu na volném konci </a:t>
            </a:r>
            <a:r>
              <a:rPr lang="cs-CZ" dirty="0"/>
              <a:t>k žádnému fázovému posunu nedochází. Z toho důvodu se v místě odrazu obě vlnění (dopadající a odražené) sčítají a částice se zde pohybuje s mimořádně velkou amplitudou (kmitna).</a:t>
            </a:r>
          </a:p>
        </p:txBody>
      </p:sp>
      <p:pic>
        <p:nvPicPr>
          <p:cNvPr id="17" name="Obrázek 16">
            <a:extLst>
              <a:ext uri="{FF2B5EF4-FFF2-40B4-BE49-F238E27FC236}">
                <a16:creationId xmlns:a16="http://schemas.microsoft.com/office/drawing/2014/main" id="{A34B7305-014E-CD1B-B82F-FEE04BFCC1F4}"/>
              </a:ext>
            </a:extLst>
          </p:cNvPr>
          <p:cNvPicPr>
            <a:picLocks noChangeAspect="1"/>
          </p:cNvPicPr>
          <p:nvPr/>
        </p:nvPicPr>
        <p:blipFill>
          <a:blip r:embed="rId4"/>
          <a:srcRect l="1307" t="6826" r="39991" b="8963"/>
          <a:stretch>
            <a:fillRect/>
          </a:stretch>
        </p:blipFill>
        <p:spPr>
          <a:xfrm>
            <a:off x="421419" y="1904061"/>
            <a:ext cx="2700000" cy="2334351"/>
          </a:xfrm>
          <a:prstGeom prst="rect">
            <a:avLst/>
          </a:prstGeom>
        </p:spPr>
      </p:pic>
      <p:sp>
        <p:nvSpPr>
          <p:cNvPr id="19" name="TextovéPole 18">
            <a:extLst>
              <a:ext uri="{FF2B5EF4-FFF2-40B4-BE49-F238E27FC236}">
                <a16:creationId xmlns:a16="http://schemas.microsoft.com/office/drawing/2014/main" id="{107A972E-1846-5815-A654-8256F96F2CED}"/>
              </a:ext>
            </a:extLst>
          </p:cNvPr>
          <p:cNvSpPr txBox="1"/>
          <p:nvPr/>
        </p:nvSpPr>
        <p:spPr>
          <a:xfrm>
            <a:off x="3339549" y="1806749"/>
            <a:ext cx="8261402" cy="923330"/>
          </a:xfrm>
          <a:prstGeom prst="rect">
            <a:avLst/>
          </a:prstGeom>
          <a:noFill/>
        </p:spPr>
        <p:txBody>
          <a:bodyPr wrap="square">
            <a:spAutoFit/>
          </a:bodyPr>
          <a:lstStyle/>
          <a:p>
            <a:r>
              <a:rPr lang="cs-CZ" dirty="0"/>
              <a:t>Na obrázcích je zobrazeno dopadající vlnění červeně, odražené vlnění modře a výsledné stojaté vlnění dané složením dopadajícího a odraženého vlnění černě - tečkovaně.</a:t>
            </a:r>
          </a:p>
        </p:txBody>
      </p:sp>
    </p:spTree>
    <p:extLst>
      <p:ext uri="{BB962C8B-B14F-4D97-AF65-F5344CB8AC3E}">
        <p14:creationId xmlns:p14="http://schemas.microsoft.com/office/powerpoint/2010/main" val="6523787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12BB86CD-FF23-BBAD-AA45-126809A0656B}"/>
              </a:ext>
            </a:extLst>
          </p:cNvPr>
          <p:cNvSpPr txBox="1"/>
          <p:nvPr/>
        </p:nvSpPr>
        <p:spPr>
          <a:xfrm>
            <a:off x="262394" y="405517"/>
            <a:ext cx="1534602" cy="369332"/>
          </a:xfrm>
          <a:prstGeom prst="rect">
            <a:avLst/>
          </a:prstGeom>
          <a:noFill/>
        </p:spPr>
        <p:txBody>
          <a:bodyPr wrap="square" rtlCol="0">
            <a:spAutoFit/>
          </a:bodyPr>
          <a:lstStyle/>
          <a:p>
            <a:r>
              <a:rPr lang="cs-CZ" b="1" dirty="0">
                <a:hlinkClick r:id="rId2"/>
              </a:rPr>
              <a:t>Stojaté vlnění</a:t>
            </a:r>
            <a:endParaRPr lang="cs-CZ" b="1" dirty="0"/>
          </a:p>
        </p:txBody>
      </p:sp>
      <p:sp>
        <p:nvSpPr>
          <p:cNvPr id="8" name="TextovéPole 7">
            <a:extLst>
              <a:ext uri="{FF2B5EF4-FFF2-40B4-BE49-F238E27FC236}">
                <a16:creationId xmlns:a16="http://schemas.microsoft.com/office/drawing/2014/main" id="{0AAC1F8A-B6BB-90CE-0281-E52853076A0B}"/>
              </a:ext>
            </a:extLst>
          </p:cNvPr>
          <p:cNvSpPr txBox="1"/>
          <p:nvPr/>
        </p:nvSpPr>
        <p:spPr>
          <a:xfrm>
            <a:off x="262394" y="842010"/>
            <a:ext cx="11418073" cy="1477328"/>
          </a:xfrm>
          <a:prstGeom prst="rect">
            <a:avLst/>
          </a:prstGeom>
          <a:noFill/>
        </p:spPr>
        <p:txBody>
          <a:bodyPr wrap="square" rtlCol="0">
            <a:spAutoFit/>
          </a:bodyPr>
          <a:lstStyle/>
          <a:p>
            <a:r>
              <a:rPr lang="cs-CZ" dirty="0"/>
              <a:t>Stojaté vlnění je charakteristické pro pružná tělesa například v podobě tyčí nebo vláken upevněných na jednom nebo obou koncích. Pevné konce nemohou kmitat, a proto zde vznikají uzly stojatého vlnění. Příkladem jsou třeba struny hudebních nástrojů, které jsou upevněny na obou koncích. Jestliže strunu například na kytaře rozkmitáme, vznikne stojaté vlnění, které je zdrojem zvuku. Na délce struny vznikla jedna polovina stojaté vlny. Čím je struna delší, tím je i vlnová délka větší a struna kmitá s nižší frekvencí, vydává hlubší tón.</a:t>
            </a:r>
          </a:p>
        </p:txBody>
      </p:sp>
      <p:pic>
        <p:nvPicPr>
          <p:cNvPr id="3074" name="Picture 2">
            <a:extLst>
              <a:ext uri="{FF2B5EF4-FFF2-40B4-BE49-F238E27FC236}">
                <a16:creationId xmlns:a16="http://schemas.microsoft.com/office/drawing/2014/main" id="{77BD4455-696D-BDDC-5001-1188BD2F71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4125" y="2319338"/>
            <a:ext cx="7143750" cy="2219325"/>
          </a:xfrm>
          <a:prstGeom prst="rect">
            <a:avLst/>
          </a:prstGeom>
          <a:noFill/>
          <a:extLst>
            <a:ext uri="{909E8E84-426E-40DD-AFC4-6F175D3DCCD1}">
              <a14:hiddenFill xmlns:a14="http://schemas.microsoft.com/office/drawing/2010/main">
                <a:solidFill>
                  <a:srgbClr val="FFFFFF"/>
                </a:solidFill>
              </a14:hiddenFill>
            </a:ext>
          </a:extLst>
        </p:spPr>
      </p:pic>
      <p:sp>
        <p:nvSpPr>
          <p:cNvPr id="5" name="TextovéPole 4">
            <a:extLst>
              <a:ext uri="{FF2B5EF4-FFF2-40B4-BE49-F238E27FC236}">
                <a16:creationId xmlns:a16="http://schemas.microsoft.com/office/drawing/2014/main" id="{81495BF9-630C-2919-A8D7-454C77644FCA}"/>
              </a:ext>
            </a:extLst>
          </p:cNvPr>
          <p:cNvSpPr txBox="1"/>
          <p:nvPr/>
        </p:nvSpPr>
        <p:spPr>
          <a:xfrm>
            <a:off x="262394" y="4054507"/>
            <a:ext cx="11799735" cy="2572499"/>
          </a:xfrm>
          <a:prstGeom prst="rect">
            <a:avLst/>
          </a:prstGeom>
          <a:noFill/>
        </p:spPr>
        <p:txBody>
          <a:bodyPr wrap="square">
            <a:spAutoFit/>
          </a:bodyPr>
          <a:lstStyle/>
          <a:p>
            <a:pPr rtl="0">
              <a:buNone/>
            </a:pPr>
            <a:r>
              <a:rPr lang="cs-CZ" b="1" dirty="0"/>
              <a:t>Vlastnosti stojatého vlnění :</a:t>
            </a:r>
          </a:p>
          <a:p>
            <a:pPr marL="0" indent="0" algn="l" rtl="0">
              <a:spcBef>
                <a:spcPts val="1000"/>
              </a:spcBef>
              <a:buFont typeface="+mj-lt"/>
              <a:buAutoNum type="arabicPeriod"/>
            </a:pPr>
            <a:r>
              <a:rPr lang="cs-CZ" dirty="0"/>
              <a:t>   určité body stojatého vlnění mají stále nulovou amplitudu výchylky - tyto body nazýváme UZLY</a:t>
            </a:r>
          </a:p>
          <a:p>
            <a:pPr marL="0" indent="0" algn="l" rtl="0">
              <a:spcBef>
                <a:spcPts val="450"/>
              </a:spcBef>
              <a:buFont typeface="+mj-lt"/>
              <a:buAutoNum type="arabicPeriod"/>
            </a:pPr>
            <a:r>
              <a:rPr lang="cs-CZ" dirty="0"/>
              <a:t>   určité body stojatého vlnění dosahují maximální amplitudy výchylky - tyto body nazýváme KMITNY</a:t>
            </a:r>
          </a:p>
          <a:p>
            <a:pPr marL="0" indent="0" algn="l" rtl="0">
              <a:spcBef>
                <a:spcPts val="450"/>
              </a:spcBef>
              <a:buFont typeface="+mj-lt"/>
              <a:buAutoNum type="arabicPeriod"/>
            </a:pPr>
            <a:r>
              <a:rPr lang="cs-CZ" dirty="0"/>
              <a:t>   ostatní body kmitají s různou amplitudou výchylky, která je pro daný bod konstantní</a:t>
            </a:r>
          </a:p>
          <a:p>
            <a:pPr marL="0" indent="0" algn="l" rtl="0">
              <a:spcBef>
                <a:spcPts val="450"/>
              </a:spcBef>
              <a:buFont typeface="+mj-lt"/>
              <a:buAutoNum type="arabicPeriod"/>
            </a:pPr>
            <a:r>
              <a:rPr lang="cs-CZ" dirty="0"/>
              <a:t>   poloha kmiten a uzlů se nemění</a:t>
            </a:r>
          </a:p>
          <a:p>
            <a:pPr marL="0" indent="0" algn="l" rtl="0">
              <a:spcBef>
                <a:spcPts val="450"/>
              </a:spcBef>
              <a:buFont typeface="+mj-lt"/>
              <a:buAutoNum type="arabicPeriod"/>
            </a:pPr>
            <a:r>
              <a:rPr lang="cs-CZ" dirty="0"/>
              <a:t>   vzdálenost sousedních kmiten (popř. uzlů) je </a:t>
            </a:r>
            <a:r>
              <a:rPr lang="el-GR" dirty="0"/>
              <a:t>λ/2, </a:t>
            </a:r>
            <a:r>
              <a:rPr lang="cs-CZ" dirty="0"/>
              <a:t>kde </a:t>
            </a:r>
            <a:r>
              <a:rPr lang="el-GR" dirty="0"/>
              <a:t>λ </a:t>
            </a:r>
            <a:r>
              <a:rPr lang="cs-CZ" dirty="0"/>
              <a:t>je vlnová délka stojatého vlnění</a:t>
            </a:r>
          </a:p>
          <a:p>
            <a:pPr marL="0" indent="0" algn="l" rtl="0">
              <a:spcBef>
                <a:spcPts val="450"/>
              </a:spcBef>
              <a:buFont typeface="+mj-lt"/>
              <a:buAutoNum type="arabicPeriod"/>
            </a:pPr>
            <a:r>
              <a:rPr lang="cs-CZ" dirty="0"/>
              <a:t>   vzdálenost nejbližší kmitny a uzlu je </a:t>
            </a:r>
            <a:r>
              <a:rPr lang="el-GR" dirty="0"/>
              <a:t>λ/4, </a:t>
            </a:r>
            <a:r>
              <a:rPr lang="cs-CZ" dirty="0"/>
              <a:t>kde </a:t>
            </a:r>
            <a:r>
              <a:rPr lang="el-GR" dirty="0"/>
              <a:t>λ </a:t>
            </a:r>
            <a:r>
              <a:rPr lang="cs-CZ" dirty="0"/>
              <a:t>je vlnová délka stojatého vlnění</a:t>
            </a:r>
          </a:p>
        </p:txBody>
      </p:sp>
    </p:spTree>
    <p:extLst>
      <p:ext uri="{BB962C8B-B14F-4D97-AF65-F5344CB8AC3E}">
        <p14:creationId xmlns:p14="http://schemas.microsoft.com/office/powerpoint/2010/main" val="14527395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a:extLst>
              <a:ext uri="{FF2B5EF4-FFF2-40B4-BE49-F238E27FC236}">
                <a16:creationId xmlns:a16="http://schemas.microsoft.com/office/drawing/2014/main" id="{3329CFD2-986E-04C4-D3B4-2ED4848766DF}"/>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Effect>
                      <a14:brightnessContrast bright="20000" contrast="-40000"/>
                    </a14:imgEffect>
                  </a14:imgLayer>
                </a14:imgProps>
              </a:ext>
              <a:ext uri="{28A0092B-C50C-407E-A947-70E740481C1C}">
                <a14:useLocalDpi xmlns:a14="http://schemas.microsoft.com/office/drawing/2010/main" val="0"/>
              </a:ext>
            </a:extLst>
          </a:blip>
          <a:srcRect l="2673" r="8333" b="29303"/>
          <a:stretch/>
        </p:blipFill>
        <p:spPr>
          <a:xfrm>
            <a:off x="438647" y="425395"/>
            <a:ext cx="5494351" cy="6223086"/>
          </a:xfrm>
          <a:prstGeom prst="rect">
            <a:avLst/>
          </a:prstGeom>
        </p:spPr>
      </p:pic>
      <p:pic>
        <p:nvPicPr>
          <p:cNvPr id="4" name="Obrázek 3">
            <a:extLst>
              <a:ext uri="{FF2B5EF4-FFF2-40B4-BE49-F238E27FC236}">
                <a16:creationId xmlns:a16="http://schemas.microsoft.com/office/drawing/2014/main" id="{4D521DFD-E600-F5E1-C2F1-F7BE7AF227EC}"/>
              </a:ext>
            </a:extLst>
          </p:cNvPr>
          <p:cNvPicPr>
            <a:picLocks noChangeAspect="1"/>
          </p:cNvPicPr>
          <p:nvPr/>
        </p:nvPicPr>
        <p:blipFill>
          <a:blip r:embed="rId4">
            <a:extLst>
              <a:ext uri="{28A0092B-C50C-407E-A947-70E740481C1C}">
                <a14:useLocalDpi xmlns:a14="http://schemas.microsoft.com/office/drawing/2010/main" val="0"/>
              </a:ext>
            </a:extLst>
          </a:blip>
          <a:srcRect l="3960" t="72162" r="10847" b="2882"/>
          <a:stretch/>
        </p:blipFill>
        <p:spPr>
          <a:xfrm>
            <a:off x="6430750" y="425394"/>
            <a:ext cx="5076000" cy="2121458"/>
          </a:xfrm>
          <a:prstGeom prst="rect">
            <a:avLst/>
          </a:prstGeom>
        </p:spPr>
      </p:pic>
      <p:pic>
        <p:nvPicPr>
          <p:cNvPr id="6" name="Obrázek 5">
            <a:extLst>
              <a:ext uri="{FF2B5EF4-FFF2-40B4-BE49-F238E27FC236}">
                <a16:creationId xmlns:a16="http://schemas.microsoft.com/office/drawing/2014/main" id="{75876A75-03BE-BCCD-6610-52C47D598270}"/>
              </a:ext>
            </a:extLst>
          </p:cNvPr>
          <p:cNvPicPr>
            <a:picLocks noChangeAspect="1"/>
          </p:cNvPicPr>
          <p:nvPr/>
        </p:nvPicPr>
        <p:blipFill>
          <a:blip r:embed="rId5">
            <a:extLst>
              <a:ext uri="{28A0092B-C50C-407E-A947-70E740481C1C}">
                <a14:useLocalDpi xmlns:a14="http://schemas.microsoft.com/office/drawing/2010/main" val="0"/>
              </a:ext>
            </a:extLst>
          </a:blip>
          <a:srcRect l="2645" r="3421" b="48902"/>
          <a:stretch/>
        </p:blipFill>
        <p:spPr>
          <a:xfrm>
            <a:off x="6335334" y="2520568"/>
            <a:ext cx="5209960" cy="4043093"/>
          </a:xfrm>
          <a:prstGeom prst="rect">
            <a:avLst/>
          </a:prstGeom>
        </p:spPr>
      </p:pic>
    </p:spTree>
    <p:extLst>
      <p:ext uri="{BB962C8B-B14F-4D97-AF65-F5344CB8AC3E}">
        <p14:creationId xmlns:p14="http://schemas.microsoft.com/office/powerpoint/2010/main" val="35565082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Skupina 9">
            <a:extLst>
              <a:ext uri="{FF2B5EF4-FFF2-40B4-BE49-F238E27FC236}">
                <a16:creationId xmlns:a16="http://schemas.microsoft.com/office/drawing/2014/main" id="{F2E7D383-AA1B-2011-4CB3-6BC8C4745E05}"/>
              </a:ext>
            </a:extLst>
          </p:cNvPr>
          <p:cNvGrpSpPr/>
          <p:nvPr/>
        </p:nvGrpSpPr>
        <p:grpSpPr>
          <a:xfrm>
            <a:off x="288741" y="1924679"/>
            <a:ext cx="3607951" cy="2391745"/>
            <a:chOff x="55658" y="119560"/>
            <a:chExt cx="3607951" cy="2391745"/>
          </a:xfrm>
        </p:grpSpPr>
        <p:pic>
          <p:nvPicPr>
            <p:cNvPr id="3" name="Obrázek 2">
              <a:extLst>
                <a:ext uri="{FF2B5EF4-FFF2-40B4-BE49-F238E27FC236}">
                  <a16:creationId xmlns:a16="http://schemas.microsoft.com/office/drawing/2014/main" id="{085FD049-EF85-C479-4C1D-C2E80929303A}"/>
                </a:ext>
              </a:extLst>
            </p:cNvPr>
            <p:cNvPicPr>
              <a:picLocks noChangeAspect="1"/>
            </p:cNvPicPr>
            <p:nvPr/>
          </p:nvPicPr>
          <p:blipFill>
            <a:blip r:embed="rId2">
              <a:extLst>
                <a:ext uri="{28A0092B-C50C-407E-A947-70E740481C1C}">
                  <a14:useLocalDpi xmlns:a14="http://schemas.microsoft.com/office/drawing/2010/main" val="0"/>
                </a:ext>
              </a:extLst>
            </a:blip>
            <a:srcRect l="4710" t="72484" r="10711" b="3931"/>
            <a:stretch/>
          </p:blipFill>
          <p:spPr>
            <a:xfrm>
              <a:off x="63609" y="119560"/>
              <a:ext cx="3600000" cy="1431327"/>
            </a:xfrm>
            <a:prstGeom prst="rect">
              <a:avLst/>
            </a:prstGeom>
          </p:spPr>
        </p:pic>
        <p:pic>
          <p:nvPicPr>
            <p:cNvPr id="5" name="Obrázek 4">
              <a:extLst>
                <a:ext uri="{FF2B5EF4-FFF2-40B4-BE49-F238E27FC236}">
                  <a16:creationId xmlns:a16="http://schemas.microsoft.com/office/drawing/2014/main" id="{090D9BE7-B675-FB93-23F6-CED8E726FB85}"/>
                </a:ext>
              </a:extLst>
            </p:cNvPr>
            <p:cNvPicPr>
              <a:picLocks noChangeAspect="1"/>
            </p:cNvPicPr>
            <p:nvPr/>
          </p:nvPicPr>
          <p:blipFill>
            <a:blip r:embed="rId3">
              <a:extLst>
                <a:ext uri="{28A0092B-C50C-407E-A947-70E740481C1C}">
                  <a14:useLocalDpi xmlns:a14="http://schemas.microsoft.com/office/drawing/2010/main" val="0"/>
                </a:ext>
              </a:extLst>
            </a:blip>
            <a:srcRect l="9751" t="2186" r="4100" b="81623"/>
            <a:stretch/>
          </p:blipFill>
          <p:spPr>
            <a:xfrm>
              <a:off x="55658" y="1546241"/>
              <a:ext cx="3600000" cy="965064"/>
            </a:xfrm>
            <a:prstGeom prst="rect">
              <a:avLst/>
            </a:prstGeom>
          </p:spPr>
        </p:pic>
      </p:grpSp>
      <p:pic>
        <p:nvPicPr>
          <p:cNvPr id="8" name="Obrázek 7">
            <a:extLst>
              <a:ext uri="{FF2B5EF4-FFF2-40B4-BE49-F238E27FC236}">
                <a16:creationId xmlns:a16="http://schemas.microsoft.com/office/drawing/2014/main" id="{AC8BFDE5-34E1-226D-2AB7-BF01660EA2D7}"/>
              </a:ext>
            </a:extLst>
          </p:cNvPr>
          <p:cNvPicPr>
            <a:picLocks noChangeAspect="1"/>
          </p:cNvPicPr>
          <p:nvPr/>
        </p:nvPicPr>
        <p:blipFill>
          <a:blip r:embed="rId4" cstate="hqprint">
            <a:extLst>
              <a:ext uri="{28A0092B-C50C-407E-A947-70E740481C1C}">
                <a14:useLocalDpi xmlns:a14="http://schemas.microsoft.com/office/drawing/2010/main" val="0"/>
              </a:ext>
            </a:extLst>
          </a:blip>
          <a:srcRect l="3960" t="1984" r="10847" b="30996"/>
          <a:stretch/>
        </p:blipFill>
        <p:spPr>
          <a:xfrm>
            <a:off x="8028963" y="1100281"/>
            <a:ext cx="3600000" cy="4040543"/>
          </a:xfrm>
          <a:prstGeom prst="rect">
            <a:avLst/>
          </a:prstGeom>
        </p:spPr>
      </p:pic>
      <p:pic>
        <p:nvPicPr>
          <p:cNvPr id="9" name="Obrázek 8">
            <a:extLst>
              <a:ext uri="{FF2B5EF4-FFF2-40B4-BE49-F238E27FC236}">
                <a16:creationId xmlns:a16="http://schemas.microsoft.com/office/drawing/2014/main" id="{B9F366CC-7CBE-2419-2205-3C41A544C875}"/>
              </a:ext>
            </a:extLst>
          </p:cNvPr>
          <p:cNvPicPr>
            <a:picLocks noChangeAspect="1"/>
          </p:cNvPicPr>
          <p:nvPr/>
        </p:nvPicPr>
        <p:blipFill>
          <a:blip r:embed="rId3">
            <a:extLst>
              <a:ext uri="{28A0092B-C50C-407E-A947-70E740481C1C}">
                <a14:useLocalDpi xmlns:a14="http://schemas.microsoft.com/office/drawing/2010/main" val="0"/>
              </a:ext>
            </a:extLst>
          </a:blip>
          <a:srcRect l="9751" t="19859" r="4100" b="3460"/>
          <a:stretch/>
        </p:blipFill>
        <p:spPr>
          <a:xfrm>
            <a:off x="4161577" y="835223"/>
            <a:ext cx="3600000" cy="4570660"/>
          </a:xfrm>
          <a:prstGeom prst="rect">
            <a:avLst/>
          </a:prstGeom>
        </p:spPr>
      </p:pic>
    </p:spTree>
    <p:extLst>
      <p:ext uri="{BB962C8B-B14F-4D97-AF65-F5344CB8AC3E}">
        <p14:creationId xmlns:p14="http://schemas.microsoft.com/office/powerpoint/2010/main" val="11620253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548F14C8-DEB0-A968-E0A3-5EE3782B021E}"/>
              </a:ext>
            </a:extLst>
          </p:cNvPr>
          <p:cNvSpPr txBox="1"/>
          <p:nvPr/>
        </p:nvSpPr>
        <p:spPr>
          <a:xfrm>
            <a:off x="5304845" y="3044280"/>
            <a:ext cx="1582310" cy="769441"/>
          </a:xfrm>
          <a:prstGeom prst="rect">
            <a:avLst/>
          </a:prstGeom>
          <a:noFill/>
        </p:spPr>
        <p:txBody>
          <a:bodyPr wrap="square" rtlCol="0">
            <a:spAutoFit/>
          </a:bodyPr>
          <a:lstStyle/>
          <a:p>
            <a:r>
              <a:rPr lang="cs-CZ" sz="4400" dirty="0"/>
              <a:t>Konec</a:t>
            </a:r>
          </a:p>
        </p:txBody>
      </p:sp>
    </p:spTree>
    <p:extLst>
      <p:ext uri="{BB962C8B-B14F-4D97-AF65-F5344CB8AC3E}">
        <p14:creationId xmlns:p14="http://schemas.microsoft.com/office/powerpoint/2010/main" val="2778409584"/>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614</TotalTime>
  <Words>929</Words>
  <Application>Microsoft Office PowerPoint</Application>
  <PresentationFormat>Širokoúhlá obrazovka</PresentationFormat>
  <Paragraphs>55</Paragraphs>
  <Slides>14</Slides>
  <Notes>0</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14</vt:i4>
      </vt:variant>
    </vt:vector>
  </HeadingPairs>
  <TitlesOfParts>
    <vt:vector size="20" baseType="lpstr">
      <vt:lpstr>Arial</vt:lpstr>
      <vt:lpstr>Calibri</vt:lpstr>
      <vt:lpstr>Calibri Light</vt:lpstr>
      <vt:lpstr>Cambria Math</vt:lpstr>
      <vt:lpstr>Times New Roman</vt:lpstr>
      <vt:lpstr>Motiv Office</vt:lpstr>
      <vt:lpstr>Vlnění (Fyz 91)</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Vlnění (PSM – 72)</dc:title>
  <dc:creator>Karel Sixl</dc:creator>
  <cp:lastModifiedBy>Karel Sixl</cp:lastModifiedBy>
  <cp:revision>26</cp:revision>
  <dcterms:created xsi:type="dcterms:W3CDTF">2025-03-13T14:49:31Z</dcterms:created>
  <dcterms:modified xsi:type="dcterms:W3CDTF">2025-12-13T10:33:09Z</dcterms:modified>
</cp:coreProperties>
</file>