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E0FA99-2C13-1DD9-B77A-5823525BF2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724CFF8-6750-2EBD-4718-265659BF24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4A7956-2F5F-60AF-4682-1FB758B92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318610-C880-9744-DE9F-306D599BA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561B164-6AC4-B648-2E3E-CF3E0F30B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866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0D9E48-4FA5-22B9-CF64-62AD2A071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886609-27B9-C3CE-08B8-43FD8677E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2A234E2-77DA-0BFE-3D56-C652A38C8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C2734B6-2E56-BD0A-8B8E-70679E174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60B5F3F-7987-163C-A649-DB21A3BE3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95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6CB99D-A296-24DD-9115-F9D8FB75F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4DCBBAA-4629-63F8-06FF-79537AFA83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2837EC6-0B63-406D-F9D2-86AFAD0A4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FCA2661-550F-4BD3-F55C-10C3463BC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23A51F9-31D0-05AB-F18E-BE5078F8B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318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83C8DA-5BD6-80CB-FC39-6EEA94B96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523E895-C80D-E714-DE83-FBFD596E0A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E2ED407-A69B-8796-EA8A-2EBAEC4E8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643C346-10B9-DEA7-2CC9-D25AA8BE7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71A2F0D-E121-2633-F633-ABFA9C609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16A00BA-5AC5-BE72-A0A3-5654B4FAC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148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91BE81-8DFC-F357-A26A-5B56C8CFA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79F7DB4-CC1E-5BBA-077D-867CE4895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5A611F1-6D0B-ACBD-8825-D3F691A631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35661F3-D40D-AB0B-35DA-0B41AF2098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300D8FF-9F0A-EDEF-9288-FEA0092D2D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099C1A2-EAAD-5031-5F51-A9360121C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2A41AAD-03D6-6248-0046-0FD31D366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C9B8DD7-F65D-4EF1-A7D2-7163D1390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559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7D3355-D263-82AE-0C04-ABBA7AAB0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699ADE1-4313-DAF3-36D4-02C941853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E9A93EB-2BEA-7AF5-033E-5E7D7A2D9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D67E674-DF79-9BC7-998D-30D5DB498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1448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13EF9A6-29C2-A61D-5326-FAB380B01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5EA79CF-E352-3AA4-CB3C-51EECFBD4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AC7C1B5-8DE0-2B8C-9493-F33B9961E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746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CFBEDF-D965-1634-17EF-12FA2807D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A7CBA1-09CC-2B01-35DE-F6A63B1C65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B72193B-60ED-13AC-786F-52BC99E82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09CF0B3-BEB8-7F33-941D-929ADD9BD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16FCC6-229A-4341-6F67-47732C6AB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1BDE9D0-E42C-77C8-BE09-F4DF254F6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862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E9F61A-EF58-B5B9-AC6C-2283990B3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7241C45-4DFE-CA1B-A737-E55B27B082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E8531D5-0171-AF63-78AF-865C91DD3D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A782B1F-FC53-67A1-8FB6-1E22AC8B6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0283E04-5E32-1095-79A0-53A187F25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731A35C-6545-D60A-7747-9CC10FE47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535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58C98B-6851-B49C-2F34-B53128DC6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0A5AE1C-ECE2-3A54-CDA2-B9F05DDA3D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43AC06A-F34B-A14C-CDBF-F70AC21C5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AB03BFE-1744-8BAC-7594-13F77B2F4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173407A-5EA2-67A0-4AA7-60CBDB90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725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50E6D15-AFDE-43C0-7604-AF38EC8D45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6D9960A-58BA-2259-BAF9-9C439B1DF9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D227E39-357C-07CE-868D-9307C9FBB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8EE156B-FB4D-25BC-4832-93C47ED20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8880349-0748-AB46-4391-19F6AC0C4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2119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ABFAA84-F4E6-D198-056C-0D876B1E9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12FFEF6-D715-F360-44C0-D1BB726397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A9CCF75-0AE8-79C7-1495-D122AF8FD4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26876-5F43-4D0B-A9B0-DA1214A89583}" type="datetimeFigureOut">
              <a:rPr lang="cs-CZ" smtClean="0"/>
              <a:t>04.10.2026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A2C8C6-3545-EF03-7A22-6852594D19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39FA90-44ED-D1F1-2C37-6AD989591B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ED735-111A-4BE6-8A74-C312A3FB74C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527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00E16C-31B3-937C-09CA-7BFC3D6557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89116"/>
            <a:ext cx="9144000" cy="1130178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OS Windows – Průzkumník souborů a složek</a:t>
            </a:r>
            <a:br>
              <a:rPr lang="cs-CZ" dirty="0"/>
            </a:br>
            <a:r>
              <a:rPr lang="cs-CZ" sz="4400" dirty="0"/>
              <a:t>INV 105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07AF1C8-D355-D9A1-DC58-046958BD3B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40593"/>
            <a:ext cx="9144000" cy="512762"/>
          </a:xfrm>
        </p:spPr>
        <p:txBody>
          <a:bodyPr/>
          <a:lstStyle/>
          <a:p>
            <a:r>
              <a:rPr lang="cs-CZ" dirty="0"/>
              <a:t>Průzkumník souborů a složek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2AF894B-8A63-74A6-8743-17F68B6A1C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562062"/>
            <a:ext cx="4078818" cy="1349446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9A1C614F-2905-5302-36AD-42F90EEFCF58}"/>
              </a:ext>
            </a:extLst>
          </p:cNvPr>
          <p:cNvSpPr txBox="1"/>
          <p:nvPr/>
        </p:nvSpPr>
        <p:spPr>
          <a:xfrm>
            <a:off x="797169" y="5779477"/>
            <a:ext cx="1453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3. 10. 2026</a:t>
            </a:r>
          </a:p>
        </p:txBody>
      </p:sp>
    </p:spTree>
    <p:extLst>
      <p:ext uri="{BB962C8B-B14F-4D97-AF65-F5344CB8AC3E}">
        <p14:creationId xmlns:p14="http://schemas.microsoft.com/office/powerpoint/2010/main" val="4011700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49BE602-5A07-022A-8B88-406C2220C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922" y="1358370"/>
            <a:ext cx="4393224" cy="292881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97ED351F-094C-05BF-9DCA-1D9212A40667}"/>
              </a:ext>
            </a:extLst>
          </p:cNvPr>
          <p:cNvSpPr txBox="1"/>
          <p:nvPr/>
        </p:nvSpPr>
        <p:spPr>
          <a:xfrm>
            <a:off x="307730" y="23150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Průzkumník souborů – součást Windows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F786C96-3180-56F0-ECBE-A06AF2388E40}"/>
              </a:ext>
            </a:extLst>
          </p:cNvPr>
          <p:cNvSpPr txBox="1"/>
          <p:nvPr/>
        </p:nvSpPr>
        <p:spPr>
          <a:xfrm>
            <a:off x="307730" y="665230"/>
            <a:ext cx="11576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Průzkumník je program, který je součástí operačního systému Windows. Umožňuje přehledně pracovat se soubory a složkami.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7886E0F-3E32-CC78-837B-2ED6F5805F96}"/>
              </a:ext>
            </a:extLst>
          </p:cNvPr>
          <p:cNvSpPr txBox="1"/>
          <p:nvPr/>
        </p:nvSpPr>
        <p:spPr>
          <a:xfrm>
            <a:off x="307730" y="1327639"/>
            <a:ext cx="6096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spolu souvisejí?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Windows</a:t>
            </a:r>
            <a:r>
              <a:rPr lang="cs-CZ" dirty="0"/>
              <a:t> zajišťuje ukládání dat a přístup k diskům.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Průzkumník</a:t>
            </a:r>
            <a:r>
              <a:rPr lang="cs-CZ" dirty="0"/>
              <a:t> zobrazuje soubory a složky a umožňuje nám s nimi pracovat pomocí oken, ikon a nabídek.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Co v Průzkumníku děláme?</a:t>
            </a:r>
          </a:p>
          <a:p>
            <a:pPr>
              <a:buNone/>
            </a:pPr>
            <a:br>
              <a:rPr lang="cs-CZ" dirty="0"/>
            </a:br>
            <a:r>
              <a:rPr lang="cs-CZ" dirty="0"/>
              <a:t>Procházíme, otevíráme, vytváříme, kopírujeme, přesouváme, přejmenováváme a mažeme soubory a složky.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E0614B1-5CFC-E9D7-59C5-9D939ACB7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846" y="4622420"/>
            <a:ext cx="6822832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Procházení a otevírání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souborů a složek.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Vytváření složek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pro přehledné uspořádání souborů.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Kopírování a přesouvání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souborů a složek.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Přejmenování a mazání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souborů a složek.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Vyhledávání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souborů a složek.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Změna zobrazení a řazení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například podle názvu, data, typu nebo velikosti.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Zobrazení vlastností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– například velikosti souboru nebo data jeho změny. 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59816F45-3B12-9E93-F01D-D17CAAC1B927}"/>
              </a:ext>
            </a:extLst>
          </p:cNvPr>
          <p:cNvSpPr txBox="1"/>
          <p:nvPr/>
        </p:nvSpPr>
        <p:spPr>
          <a:xfrm>
            <a:off x="175846" y="4257754"/>
            <a:ext cx="451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Hlavní funkce programu „Průzkumník“:</a:t>
            </a:r>
          </a:p>
        </p:txBody>
      </p:sp>
    </p:spTree>
    <p:extLst>
      <p:ext uri="{BB962C8B-B14F-4D97-AF65-F5344CB8AC3E}">
        <p14:creationId xmlns:p14="http://schemas.microsoft.com/office/powerpoint/2010/main" val="613109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3EEF5EA-F3B5-67E4-7882-21C2F816FC5A}"/>
              </a:ext>
            </a:extLst>
          </p:cNvPr>
          <p:cNvSpPr txBox="1"/>
          <p:nvPr/>
        </p:nvSpPr>
        <p:spPr>
          <a:xfrm>
            <a:off x="234462" y="293077"/>
            <a:ext cx="2321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Průzkumník souborů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8C21A0F-115A-B466-6F02-0C8EEB6F9B08}"/>
              </a:ext>
            </a:extLst>
          </p:cNvPr>
          <p:cNvSpPr txBox="1"/>
          <p:nvPr/>
        </p:nvSpPr>
        <p:spPr>
          <a:xfrm>
            <a:off x="234461" y="662409"/>
            <a:ext cx="114886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Průzkumník souborů je aplikace systému Windows, která umožňuje procházet a spravovat soubory, složky a úložiště.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D77935A-77AF-4E34-4AF0-A7B3F84B5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442" y="1172441"/>
            <a:ext cx="8183117" cy="45726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65C33BC-5587-90FD-37BE-7CD3CBED10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t="13504" r="5385" b="12650"/>
          <a:stretch>
            <a:fillRect/>
          </a:stretch>
        </p:blipFill>
        <p:spPr>
          <a:xfrm>
            <a:off x="4841623" y="2051538"/>
            <a:ext cx="1852248" cy="1535837"/>
          </a:xfrm>
          <a:prstGeom prst="rect">
            <a:avLst/>
          </a:prstGeom>
        </p:spPr>
      </p:pic>
      <p:sp>
        <p:nvSpPr>
          <p:cNvPr id="9" name="Šipka: dolů 8">
            <a:extLst>
              <a:ext uri="{FF2B5EF4-FFF2-40B4-BE49-F238E27FC236}">
                <a16:creationId xmlns:a16="http://schemas.microsoft.com/office/drawing/2014/main" id="{5AC683B2-EC2F-39E0-E1E5-06A7BF33340D}"/>
              </a:ext>
            </a:extLst>
          </p:cNvPr>
          <p:cNvSpPr/>
          <p:nvPr/>
        </p:nvSpPr>
        <p:spPr>
          <a:xfrm>
            <a:off x="5767747" y="1682360"/>
            <a:ext cx="164123" cy="31652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3611AE6-B2FF-E1F2-7B16-C1FFBF39D39B}"/>
              </a:ext>
            </a:extLst>
          </p:cNvPr>
          <p:cNvSpPr txBox="1"/>
          <p:nvPr/>
        </p:nvSpPr>
        <p:spPr>
          <a:xfrm>
            <a:off x="7760670" y="1986937"/>
            <a:ext cx="337624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Spuštění programu „Průzkumník“</a:t>
            </a:r>
          </a:p>
          <a:p>
            <a:endParaRPr lang="cs-CZ" sz="800" dirty="0"/>
          </a:p>
          <a:p>
            <a:r>
              <a:rPr lang="cs-CZ" dirty="0"/>
              <a:t>Nejsnáze spustíme program „Průzkumník“ jedním klikem myši na ikonu umístěnou na hlavním panelu – viz obrázek.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9EC8160-679A-09E4-E5D4-0279204C443F}"/>
              </a:ext>
            </a:extLst>
          </p:cNvPr>
          <p:cNvSpPr txBox="1"/>
          <p:nvPr/>
        </p:nvSpPr>
        <p:spPr>
          <a:xfrm>
            <a:off x="1072652" y="2103511"/>
            <a:ext cx="3323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Zástupce programu „Průzkumník“ je také v nabídce „Start“. 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E0C0CC8-8856-9244-612B-61136D48B993}"/>
              </a:ext>
            </a:extLst>
          </p:cNvPr>
          <p:cNvSpPr txBox="1"/>
          <p:nvPr/>
        </p:nvSpPr>
        <p:spPr>
          <a:xfrm>
            <a:off x="298934" y="4384347"/>
            <a:ext cx="430237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Nejrychlejší způsob spuštění programu Průzkumník je použití klávesové zkratky</a:t>
            </a:r>
          </a:p>
          <a:p>
            <a:endParaRPr lang="cs-CZ" sz="800" dirty="0"/>
          </a:p>
          <a:p>
            <a:pPr algn="ctr"/>
            <a:r>
              <a:rPr lang="cs-CZ" b="1" dirty="0" err="1"/>
              <a:t>Win</a:t>
            </a:r>
            <a:r>
              <a:rPr lang="cs-CZ" b="1" dirty="0"/>
              <a:t> + E</a:t>
            </a:r>
          </a:p>
          <a:p>
            <a:pPr algn="ctr"/>
            <a:endParaRPr lang="cs-CZ" b="1" dirty="0"/>
          </a:p>
          <a:p>
            <a:r>
              <a:rPr lang="cs-CZ" dirty="0"/>
              <a:t>Podržte klávesu </a:t>
            </a:r>
            <a:r>
              <a:rPr lang="cs-CZ" b="1" dirty="0" err="1"/>
              <a:t>Win</a:t>
            </a:r>
            <a:r>
              <a:rPr lang="cs-CZ" dirty="0"/>
              <a:t> a stiskněte </a:t>
            </a:r>
            <a:r>
              <a:rPr lang="cs-CZ" b="1" dirty="0"/>
              <a:t>E</a:t>
            </a:r>
            <a:r>
              <a:rPr lang="cs-CZ" dirty="0"/>
              <a:t> – otevře se Průzkumník souborů.</a:t>
            </a:r>
            <a:endParaRPr lang="cs-CZ" b="1" dirty="0"/>
          </a:p>
        </p:txBody>
      </p:sp>
      <p:sp>
        <p:nvSpPr>
          <p:cNvPr id="17" name="Šipka: dolů 16">
            <a:extLst>
              <a:ext uri="{FF2B5EF4-FFF2-40B4-BE49-F238E27FC236}">
                <a16:creationId xmlns:a16="http://schemas.microsoft.com/office/drawing/2014/main" id="{1FD44273-A547-0217-630F-4B68F459B37A}"/>
              </a:ext>
            </a:extLst>
          </p:cNvPr>
          <p:cNvSpPr/>
          <p:nvPr/>
        </p:nvSpPr>
        <p:spPr>
          <a:xfrm>
            <a:off x="2389365" y="1770405"/>
            <a:ext cx="164123" cy="31652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: doprava 17">
            <a:extLst>
              <a:ext uri="{FF2B5EF4-FFF2-40B4-BE49-F238E27FC236}">
                <a16:creationId xmlns:a16="http://schemas.microsoft.com/office/drawing/2014/main" id="{770E0827-0182-CCBD-7243-8E1681CD04CE}"/>
              </a:ext>
            </a:extLst>
          </p:cNvPr>
          <p:cNvSpPr/>
          <p:nvPr/>
        </p:nvSpPr>
        <p:spPr>
          <a:xfrm>
            <a:off x="4396149" y="4771296"/>
            <a:ext cx="750282" cy="21101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590F6313-634A-3734-83DF-6CCAA1420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045" y="3760180"/>
            <a:ext cx="6518031" cy="244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62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E7537E6-F8EE-EC4F-AC24-6AA63FE6782B}"/>
              </a:ext>
            </a:extLst>
          </p:cNvPr>
          <p:cNvSpPr txBox="1"/>
          <p:nvPr/>
        </p:nvSpPr>
        <p:spPr>
          <a:xfrm>
            <a:off x="257908" y="281354"/>
            <a:ext cx="57443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Klávesové zkratky používané v programu „Průzkumník“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53B9D0D9-4C1A-0F26-5668-17FEF3659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743649"/>
            <a:ext cx="7713785" cy="537070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   Ctrl + C Zkopíruje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soubor nebo složku. Po vložení zůstane původní soubor.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Ctrl + X Vyjme soubor nebo složku. Po vložení se původní soubor/složka vymaže.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Ctrl + V Vloží soubor nebo složku.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Ctrl + A Označí všechny soubory a složky v dané složce.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Shift + kliknutí Vybere soubory nebo složky v rozsahu od prvního kliknutí po druhé kliknutí.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Ctrl + kliknutí Označí jednotlivé soubory nebo složky podle kliknutí.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Ctrl + Shift + N Vytvoří novou složku.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Ctrl + Z Vrátí zpět poslední provedenou změnu.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F2 Přejmenuje soubor nebo složku.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F5 nebo Ctrl + R Obnoví průzkumníka souborů, takže pokud nějaké soubory přibyly nebo ubyly uvidíte změnu.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 err="1">
                <a:ln>
                  <a:noFill/>
                </a:ln>
                <a:effectLst/>
              </a:rPr>
              <a:t>Del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effectLst/>
              </a:rPr>
              <a:t> Přesune soubor či složku do koše. Z koše se dají soubory zpětně získat.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Pravá složená závorka 3">
            <a:extLst>
              <a:ext uri="{FF2B5EF4-FFF2-40B4-BE49-F238E27FC236}">
                <a16:creationId xmlns:a16="http://schemas.microsoft.com/office/drawing/2014/main" id="{7A93BC2A-E6F5-702C-E69B-5644C93848E2}"/>
              </a:ext>
            </a:extLst>
          </p:cNvPr>
          <p:cNvSpPr/>
          <p:nvPr/>
        </p:nvSpPr>
        <p:spPr>
          <a:xfrm>
            <a:off x="8053754" y="1055077"/>
            <a:ext cx="375138" cy="5152236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EBB9571-5DF6-4CF0-16FD-7506BAF884B4}"/>
              </a:ext>
            </a:extLst>
          </p:cNvPr>
          <p:cNvSpPr txBox="1"/>
          <p:nvPr/>
        </p:nvSpPr>
        <p:spPr>
          <a:xfrm>
            <a:off x="8757138" y="1055077"/>
            <a:ext cx="29776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Klávesové zkratky jsou asi nejrychlejším zadáváním příkazů.</a:t>
            </a:r>
          </a:p>
          <a:p>
            <a:endParaRPr lang="cs-CZ" dirty="0"/>
          </a:p>
          <a:p>
            <a:r>
              <a:rPr lang="cs-CZ" dirty="0"/>
              <a:t>Velmi užitečné je také zadávání příkazů z tzv. </a:t>
            </a:r>
            <a:r>
              <a:rPr lang="cs-CZ" b="1" dirty="0"/>
              <a:t>místní nabídky příkazů</a:t>
            </a:r>
            <a:r>
              <a:rPr lang="cs-CZ" dirty="0"/>
              <a:t>. Místní nabídku vyvoláme kliknutím pravím tlačítkem myši na objektu, ke kterému se zobrazená nabídka příkazů vztahuje.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6021F3AB-4142-9DF9-3CFD-06724AE8C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8"/>
          <a:stretch>
            <a:fillRect/>
          </a:stretch>
        </p:blipFill>
        <p:spPr>
          <a:xfrm>
            <a:off x="9503019" y="4736583"/>
            <a:ext cx="1485899" cy="212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544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6B91754-CD37-C8C9-7CF9-C1ACEAFBA6E6}"/>
              </a:ext>
            </a:extLst>
          </p:cNvPr>
          <p:cNvSpPr txBox="1"/>
          <p:nvPr/>
        </p:nvSpPr>
        <p:spPr>
          <a:xfrm>
            <a:off x="386862" y="25494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Průzkumník – přejmenování a mazání souborů a složek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108E0E6-C3FD-676B-ABCE-DBE200CB1090}"/>
              </a:ext>
            </a:extLst>
          </p:cNvPr>
          <p:cNvSpPr txBox="1"/>
          <p:nvPr/>
        </p:nvSpPr>
        <p:spPr>
          <a:xfrm>
            <a:off x="386862" y="709643"/>
            <a:ext cx="5486400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Přejmenování – změníme název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Vybereme soubor nebo složku.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Stiskneme </a:t>
            </a:r>
            <a:r>
              <a:rPr lang="cs-CZ" b="1" dirty="0"/>
              <a:t>F2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Napíšeme nový název a potvrdíme klávesou </a:t>
            </a:r>
            <a:r>
              <a:rPr lang="cs-CZ" b="1" dirty="0"/>
              <a:t>Enter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Pozor:</a:t>
            </a:r>
            <a:r>
              <a:rPr lang="cs-CZ" dirty="0"/>
              <a:t> U souborů neměníme příponu, například </a:t>
            </a:r>
            <a:r>
              <a:rPr lang="cs-CZ" b="1" dirty="0"/>
              <a:t>.</a:t>
            </a:r>
            <a:r>
              <a:rPr lang="cs-CZ" b="1" dirty="0" err="1"/>
              <a:t>docx</a:t>
            </a:r>
            <a:r>
              <a:rPr lang="cs-CZ" dirty="0"/>
              <a:t> nebo </a:t>
            </a:r>
            <a:r>
              <a:rPr lang="cs-CZ" b="1" dirty="0"/>
              <a:t>.</a:t>
            </a:r>
            <a:r>
              <a:rPr lang="cs-CZ" b="1" dirty="0" err="1"/>
              <a:t>jpg</a:t>
            </a:r>
            <a:r>
              <a:rPr lang="cs-CZ" dirty="0"/>
              <a:t>. Přejmenování nemění obsah souboru.</a:t>
            </a:r>
          </a:p>
          <a:p>
            <a:pPr>
              <a:buNone/>
            </a:pPr>
            <a:endParaRPr lang="cs-CZ" sz="1600" b="1" dirty="0"/>
          </a:p>
          <a:p>
            <a:pPr>
              <a:buNone/>
            </a:pPr>
            <a:r>
              <a:rPr lang="cs-CZ" b="1" dirty="0"/>
              <a:t>Mazání – odstraníme položku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Vybereme soubor nebo složku.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Stiskneme </a:t>
            </a:r>
            <a:r>
              <a:rPr lang="cs-CZ" b="1" dirty="0" err="1"/>
              <a:t>Delete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Pokud se zobrazí žádost o potvrzení, zkontrolujeme ji.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Koš umožňuje nápravu:</a:t>
            </a:r>
            <a:br>
              <a:rPr lang="cs-CZ" dirty="0"/>
            </a:br>
            <a:r>
              <a:rPr lang="cs-CZ" dirty="0"/>
              <a:t>Smazanou položku obvykle najdeme v </a:t>
            </a:r>
            <a:r>
              <a:rPr lang="cs-CZ" b="1" dirty="0"/>
              <a:t>Koši</a:t>
            </a:r>
            <a:r>
              <a:rPr lang="cs-CZ" dirty="0"/>
              <a:t>. Pravým tlačítkem → </a:t>
            </a:r>
            <a:r>
              <a:rPr lang="cs-CZ" b="1" dirty="0"/>
              <a:t>Obnovit</a:t>
            </a:r>
            <a:r>
              <a:rPr lang="cs-CZ" dirty="0"/>
              <a:t> ji vrátíme na původní místo.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Pozor:</a:t>
            </a:r>
            <a:r>
              <a:rPr lang="cs-CZ" dirty="0"/>
              <a:t> Smazáním složky odstraníme také </a:t>
            </a:r>
            <a:r>
              <a:rPr lang="cs-CZ" b="1" dirty="0"/>
              <a:t>celý její obsah</a:t>
            </a:r>
            <a:r>
              <a:rPr lang="cs-CZ" dirty="0"/>
              <a:t>. Z USB disku nebo síťového úložiště se položky mohou smazat bez přesunu do Koše.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950262D-B5A7-6FB0-06FC-E92D60F57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214" y="1714500"/>
            <a:ext cx="6092761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13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08D5D4E-23D8-C628-C174-6088E5768D23}"/>
              </a:ext>
            </a:extLst>
          </p:cNvPr>
          <p:cNvSpPr txBox="1"/>
          <p:nvPr/>
        </p:nvSpPr>
        <p:spPr>
          <a:xfrm>
            <a:off x="422031" y="918132"/>
            <a:ext cx="5029200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Procházení složek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Dvojklikem na složku</a:t>
            </a:r>
            <a:r>
              <a:rPr lang="cs-CZ" dirty="0"/>
              <a:t> zobrazíme její obsah.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Tlačítka </a:t>
            </a:r>
            <a:r>
              <a:rPr lang="cs-CZ" b="1" dirty="0"/>
              <a:t>Zpět a Vpřed</a:t>
            </a:r>
            <a:r>
              <a:rPr lang="cs-CZ" dirty="0"/>
              <a:t> umožňují návrat mezi navštívenými místy.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Tlačítkem </a:t>
            </a:r>
            <a:r>
              <a:rPr lang="cs-CZ" b="1" dirty="0"/>
              <a:t>Nahoru</a:t>
            </a:r>
            <a:r>
              <a:rPr lang="cs-CZ" dirty="0"/>
              <a:t> přejdeme do nadřazené složky.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Adresní řádek</a:t>
            </a:r>
            <a:r>
              <a:rPr lang="cs-CZ" dirty="0"/>
              <a:t> ukazuje cestu k aktuální složce. Kliknutím na název složky v cestě do ní přejdeme.</a:t>
            </a:r>
          </a:p>
          <a:p>
            <a:endParaRPr lang="cs-CZ" sz="800" b="1" dirty="0"/>
          </a:p>
          <a:p>
            <a:pPr>
              <a:buNone/>
            </a:pPr>
            <a:r>
              <a:rPr lang="cs-CZ" b="1" dirty="0"/>
              <a:t>Otevírání souborů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Dvojklikem na soubor</a:t>
            </a:r>
            <a:r>
              <a:rPr lang="cs-CZ" dirty="0"/>
              <a:t> jej otevřeme v přiřazeném programu.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Chceme-li vybrat jiný program, klikneme na soubor </a:t>
            </a:r>
            <a:r>
              <a:rPr lang="cs-CZ" b="1" dirty="0"/>
              <a:t>pravým tlačítkem → Otevřít v programu</a:t>
            </a:r>
            <a:r>
              <a:rPr lang="cs-CZ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61F591-4F68-8AF2-300E-E4E11E2B4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378" y="1828800"/>
            <a:ext cx="6311475" cy="355209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A0069CE4-CD27-2F77-B163-07195598F11B}"/>
              </a:ext>
            </a:extLst>
          </p:cNvPr>
          <p:cNvSpPr txBox="1"/>
          <p:nvPr/>
        </p:nvSpPr>
        <p:spPr>
          <a:xfrm>
            <a:off x="422031" y="40734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Průzkumník – procházení a otevírání souborů a složek</a:t>
            </a:r>
          </a:p>
        </p:txBody>
      </p:sp>
    </p:spTree>
    <p:extLst>
      <p:ext uri="{BB962C8B-B14F-4D97-AF65-F5344CB8AC3E}">
        <p14:creationId xmlns:p14="http://schemas.microsoft.com/office/powerpoint/2010/main" val="3342228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2D7281C-F802-DE13-5836-AAAC289C74A2}"/>
              </a:ext>
            </a:extLst>
          </p:cNvPr>
          <p:cNvSpPr txBox="1"/>
          <p:nvPr/>
        </p:nvSpPr>
        <p:spPr>
          <a:xfrm>
            <a:off x="410308" y="834241"/>
            <a:ext cx="5240215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Složky pomáhají přehledně uspořádat soubory</a:t>
            </a:r>
            <a:r>
              <a:rPr lang="cs-CZ" dirty="0"/>
              <a:t>, například podle předmětů nebo témat.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Jak vytvořit novou složku?</a:t>
            </a:r>
          </a:p>
          <a:p>
            <a:pPr>
              <a:buNone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Otevřeme místo, ve kterém chceme složku vytvořit.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Klikneme pravým tlačítkem na </a:t>
            </a:r>
            <a:r>
              <a:rPr lang="cs-CZ" b="1" dirty="0"/>
              <a:t>volné místo v okně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Vybereme </a:t>
            </a:r>
            <a:r>
              <a:rPr lang="cs-CZ" b="1" dirty="0"/>
              <a:t>Nový → Složka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Napíšeme název složky a stiskneme </a:t>
            </a:r>
            <a:r>
              <a:rPr lang="cs-CZ" b="1" dirty="0"/>
              <a:t>Enter</a:t>
            </a:r>
            <a:r>
              <a:rPr lang="cs-CZ" dirty="0"/>
              <a:t>.</a:t>
            </a:r>
          </a:p>
          <a:p>
            <a:pPr>
              <a:buFont typeface="+mj-lt"/>
              <a:buAutoNum type="arabicPeriod"/>
            </a:pPr>
            <a:endParaRPr lang="cs-CZ" dirty="0"/>
          </a:p>
          <a:p>
            <a:pPr>
              <a:buNone/>
            </a:pPr>
            <a:r>
              <a:rPr lang="cs-CZ" b="1" dirty="0"/>
              <a:t>Rychlejší způsob:</a:t>
            </a:r>
            <a:r>
              <a:rPr lang="cs-CZ" dirty="0"/>
              <a:t> klávesová zkratka </a:t>
            </a:r>
            <a:r>
              <a:rPr lang="cs-CZ" b="1" dirty="0"/>
              <a:t>Ctrl + Shift + N</a:t>
            </a:r>
            <a:r>
              <a:rPr lang="cs-CZ" dirty="0"/>
              <a:t>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Příklad uspořádání:</a:t>
            </a:r>
            <a:br>
              <a:rPr lang="cs-CZ" dirty="0"/>
            </a:br>
            <a:r>
              <a:rPr lang="cs-CZ" dirty="0"/>
              <a:t>Dokumenty → Škola → INV → Prezentace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Zapamatujte si:</a:t>
            </a:r>
            <a:br>
              <a:rPr lang="cs-CZ" dirty="0"/>
            </a:br>
            <a:r>
              <a:rPr lang="cs-CZ" dirty="0"/>
              <a:t>Volíme výstižné názvy složek, například </a:t>
            </a:r>
            <a:r>
              <a:rPr lang="cs-CZ" b="1" dirty="0"/>
              <a:t>Fyzika</a:t>
            </a:r>
            <a:r>
              <a:rPr lang="cs-CZ" dirty="0"/>
              <a:t> nebo </a:t>
            </a:r>
            <a:r>
              <a:rPr lang="cs-CZ" b="1" dirty="0"/>
              <a:t>Pracovní listy</a:t>
            </a:r>
            <a:r>
              <a:rPr lang="cs-CZ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24024E0-3772-8EBA-6ABF-71CCD07A3AA5}"/>
              </a:ext>
            </a:extLst>
          </p:cNvPr>
          <p:cNvSpPr txBox="1"/>
          <p:nvPr/>
        </p:nvSpPr>
        <p:spPr>
          <a:xfrm>
            <a:off x="410308" y="325288"/>
            <a:ext cx="4114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Průzkumník – vytváření složek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4443675-15BA-FC9A-09D8-1762BA3C4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215" y="1570892"/>
            <a:ext cx="6092761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97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CA9891A-0E2E-8A8A-5B66-9526B9D9135A}"/>
              </a:ext>
            </a:extLst>
          </p:cNvPr>
          <p:cNvSpPr txBox="1"/>
          <p:nvPr/>
        </p:nvSpPr>
        <p:spPr>
          <a:xfrm>
            <a:off x="293076" y="29011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Průzkumník – kopírování a přesouvání souborů a složek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DFC107F-8A83-7737-9DCF-AB62FCA363D7}"/>
              </a:ext>
            </a:extLst>
          </p:cNvPr>
          <p:cNvSpPr txBox="1"/>
          <p:nvPr/>
        </p:nvSpPr>
        <p:spPr>
          <a:xfrm>
            <a:off x="293076" y="822518"/>
            <a:ext cx="609600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Kopírování – vytvoříme kopii na jiném místě.</a:t>
            </a:r>
          </a:p>
          <a:p>
            <a:pPr>
              <a:buNone/>
            </a:pPr>
            <a:br>
              <a:rPr lang="cs-CZ" dirty="0"/>
            </a:br>
            <a:r>
              <a:rPr lang="cs-CZ" dirty="0"/>
              <a:t>Původní soubor nebo složka zůstává na svém místě.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Vybereme soubor nebo složku.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Stiskneme </a:t>
            </a:r>
            <a:r>
              <a:rPr lang="cs-CZ" b="1" dirty="0"/>
              <a:t>Ctrl + C</a:t>
            </a:r>
            <a:r>
              <a:rPr lang="cs-CZ" dirty="0"/>
              <a:t> (Kopírovat).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Otevřeme cílovou složku a stiskneme </a:t>
            </a:r>
            <a:r>
              <a:rPr lang="cs-CZ" b="1" dirty="0"/>
              <a:t>Ctrl + V</a:t>
            </a:r>
            <a:r>
              <a:rPr lang="cs-CZ" dirty="0"/>
              <a:t> (Vložit).</a:t>
            </a:r>
          </a:p>
          <a:p>
            <a:pPr marL="342900" indent="-342900">
              <a:buFont typeface="+mj-lt"/>
              <a:buAutoNum type="arabicPeriod"/>
            </a:pPr>
            <a:endParaRPr lang="cs-CZ" b="1" dirty="0"/>
          </a:p>
          <a:p>
            <a:pPr>
              <a:buNone/>
            </a:pPr>
            <a:r>
              <a:rPr lang="cs-CZ" b="1" dirty="0"/>
              <a:t>Přesouvání – změníme umístění.</a:t>
            </a:r>
          </a:p>
          <a:p>
            <a:pPr>
              <a:buNone/>
            </a:pPr>
            <a:br>
              <a:rPr lang="cs-CZ" dirty="0"/>
            </a:br>
            <a:r>
              <a:rPr lang="cs-CZ" dirty="0"/>
              <a:t>Soubor nebo složka se přemístí a na původním místě již nebude.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Vybereme soubor nebo složku.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Stiskneme </a:t>
            </a:r>
            <a:r>
              <a:rPr lang="cs-CZ" b="1" dirty="0"/>
              <a:t>Ctrl + X</a:t>
            </a:r>
            <a:r>
              <a:rPr lang="cs-CZ" dirty="0"/>
              <a:t> (Vyjmout).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Otevřeme cílovou složku a stiskneme </a:t>
            </a:r>
            <a:r>
              <a:rPr lang="cs-CZ" b="1" dirty="0"/>
              <a:t>Ctrl + V</a:t>
            </a:r>
            <a:r>
              <a:rPr lang="cs-CZ" dirty="0"/>
              <a:t> (Vložit).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Zapamatujte si:</a:t>
            </a:r>
            <a:br>
              <a:rPr lang="cs-CZ" dirty="0"/>
            </a:br>
            <a:r>
              <a:rPr lang="cs-CZ" dirty="0"/>
              <a:t>Při kopírování složky se kopíruje také </a:t>
            </a:r>
            <a:r>
              <a:rPr lang="cs-CZ" b="1" dirty="0"/>
              <a:t>celý její obsah</a:t>
            </a:r>
            <a:r>
              <a:rPr lang="cs-CZ" dirty="0"/>
              <a:t>. Při přesouvání se celý obsah přesune.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B39D71F-0B48-7F4D-3661-CD0A3DB7A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266" y="1230924"/>
            <a:ext cx="6769734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423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561EBAA-0DBD-8FAB-BFF7-69C0B803626F}"/>
              </a:ext>
            </a:extLst>
          </p:cNvPr>
          <p:cNvSpPr txBox="1"/>
          <p:nvPr/>
        </p:nvSpPr>
        <p:spPr>
          <a:xfrm>
            <a:off x="328247" y="142074"/>
            <a:ext cx="117230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Průzkumník – vyhledávání souborů a složek</a:t>
            </a:r>
          </a:p>
          <a:p>
            <a:pPr>
              <a:buNone/>
            </a:pPr>
            <a:r>
              <a:rPr lang="cs-CZ" b="1" dirty="0"/>
              <a:t>Vyhledávání pomáhá najít soubor nebo složku, když neznáme jejich přesné umístění.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1296C9D-95BF-8F92-4BF0-BD95CE8D16B2}"/>
              </a:ext>
            </a:extLst>
          </p:cNvPr>
          <p:cNvSpPr txBox="1"/>
          <p:nvPr/>
        </p:nvSpPr>
        <p:spPr>
          <a:xfrm>
            <a:off x="328247" y="970563"/>
            <a:ext cx="5486399" cy="53091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postupujeme?</a:t>
            </a:r>
          </a:p>
          <a:p>
            <a:pPr>
              <a:buNone/>
            </a:pPr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Otevřeme složku, ve které chceme hledat.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Klikneme do </a:t>
            </a:r>
            <a:r>
              <a:rPr lang="cs-CZ" b="1" dirty="0"/>
              <a:t>vyhledávacího pole vpravo nahoře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Napíšeme název nebo část názvu a stiskneme </a:t>
            </a:r>
            <a:r>
              <a:rPr lang="cs-CZ" b="1" dirty="0"/>
              <a:t>Enter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Ve výsledcích otevřeme nalezenou položku </a:t>
            </a:r>
            <a:r>
              <a:rPr lang="cs-CZ" b="1" dirty="0"/>
              <a:t>dvojklikem</a:t>
            </a:r>
            <a:r>
              <a:rPr lang="cs-CZ" dirty="0"/>
              <a:t>.</a:t>
            </a:r>
          </a:p>
          <a:p>
            <a:pPr>
              <a:buFont typeface="+mj-lt"/>
              <a:buAutoNum type="arabicPeriod"/>
            </a:pPr>
            <a:endParaRPr lang="cs-CZ" dirty="0"/>
          </a:p>
          <a:p>
            <a:pPr>
              <a:buNone/>
            </a:pPr>
            <a:r>
              <a:rPr lang="cs-CZ" b="1" dirty="0"/>
              <a:t>Příklady hledání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referát</a:t>
            </a:r>
            <a:r>
              <a:rPr lang="cs-CZ" dirty="0"/>
              <a:t> – hledání podle názvu nebo jeho části.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*.</a:t>
            </a:r>
            <a:r>
              <a:rPr lang="cs-CZ" b="1" dirty="0" err="1"/>
              <a:t>docx</a:t>
            </a:r>
            <a:r>
              <a:rPr lang="cs-CZ" dirty="0"/>
              <a:t> – hledání dokumentů Wordu.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*.</a:t>
            </a:r>
            <a:r>
              <a:rPr lang="cs-CZ" b="1" dirty="0" err="1"/>
              <a:t>jpg</a:t>
            </a:r>
            <a:r>
              <a:rPr lang="cs-CZ" dirty="0"/>
              <a:t> – hledání obrázků ve formátu JPG.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Zapamatujte si:</a:t>
            </a:r>
            <a:br>
              <a:rPr lang="cs-CZ" dirty="0"/>
            </a:br>
            <a:r>
              <a:rPr lang="cs-CZ" dirty="0"/>
              <a:t>Průzkumník hledá ve </a:t>
            </a:r>
            <a:r>
              <a:rPr lang="cs-CZ" b="1" dirty="0"/>
              <a:t>zvolené složce a jejích podsložkách</a:t>
            </a:r>
            <a:r>
              <a:rPr lang="cs-CZ" dirty="0"/>
              <a:t>. Pro širší hledání vybereme </a:t>
            </a:r>
            <a:r>
              <a:rPr lang="cs-CZ" b="1" dirty="0"/>
              <a:t>Tento počítač</a:t>
            </a:r>
            <a:r>
              <a:rPr lang="cs-CZ" dirty="0"/>
              <a:t>; hledání může trvat déle.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94657C1D-7B58-BA4C-F0A2-3F499D314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46" y="1878397"/>
            <a:ext cx="6207326" cy="349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1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2B31FF6-704B-34F4-3590-E1C6B49B4F5B}"/>
              </a:ext>
            </a:extLst>
          </p:cNvPr>
          <p:cNvSpPr txBox="1"/>
          <p:nvPr/>
        </p:nvSpPr>
        <p:spPr>
          <a:xfrm>
            <a:off x="246184" y="23150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Průzkumník – změna zobrazení a řazení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A413731-6EBF-C523-F744-102A9477A9C0}"/>
              </a:ext>
            </a:extLst>
          </p:cNvPr>
          <p:cNvSpPr txBox="1"/>
          <p:nvPr/>
        </p:nvSpPr>
        <p:spPr>
          <a:xfrm>
            <a:off x="246184" y="600835"/>
            <a:ext cx="5158154" cy="615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Změna zobrazení – jak položky vidíme</a:t>
            </a:r>
            <a:br>
              <a:rPr lang="cs-CZ" dirty="0"/>
            </a:br>
            <a:r>
              <a:rPr lang="cs-CZ" dirty="0"/>
              <a:t>V nabídce </a:t>
            </a:r>
            <a:r>
              <a:rPr lang="cs-CZ" b="1" dirty="0"/>
              <a:t>Zobrazit</a:t>
            </a:r>
            <a:r>
              <a:rPr lang="cs-CZ" dirty="0"/>
              <a:t> vybereme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Velké ikony</a:t>
            </a:r>
            <a:r>
              <a:rPr lang="cs-CZ" dirty="0"/>
              <a:t> – vhodné pro náhledy obrázků.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Seznam</a:t>
            </a:r>
            <a:r>
              <a:rPr lang="cs-CZ" dirty="0"/>
              <a:t> – přehledné zobrazení mnoha položek.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Podrobnosti</a:t>
            </a:r>
            <a:r>
              <a:rPr lang="cs-CZ" dirty="0"/>
              <a:t> – název, datum změny, typ a velikost souboru.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Řazení – v jakém pořadí se položky zobrazí</a:t>
            </a:r>
            <a:br>
              <a:rPr lang="cs-CZ" dirty="0"/>
            </a:br>
            <a:r>
              <a:rPr lang="cs-CZ" dirty="0"/>
              <a:t>V nabídce </a:t>
            </a:r>
            <a:r>
              <a:rPr lang="cs-CZ" b="1" dirty="0"/>
              <a:t>Seřadit podle</a:t>
            </a:r>
            <a:r>
              <a:rPr lang="cs-CZ" dirty="0"/>
              <a:t> zvolíme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Název</a:t>
            </a:r>
            <a:r>
              <a:rPr lang="cs-CZ" dirty="0"/>
              <a:t> – podle abecedy.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Datum změny</a:t>
            </a:r>
            <a:r>
              <a:rPr lang="cs-CZ" dirty="0"/>
              <a:t> – například nejnovější soubory nahoře.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Velikost</a:t>
            </a:r>
            <a:r>
              <a:rPr lang="cs-CZ" dirty="0"/>
              <a:t> – například od největších souborů.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V zobrazení </a:t>
            </a:r>
            <a:r>
              <a:rPr lang="cs-CZ" b="1" dirty="0"/>
              <a:t>Podrobnosti</a:t>
            </a:r>
            <a:r>
              <a:rPr lang="cs-CZ" dirty="0"/>
              <a:t> můžeme řadit také </a:t>
            </a:r>
            <a:r>
              <a:rPr lang="cs-CZ" b="1" dirty="0"/>
              <a:t>kliknutím na záhlaví sloupce</a:t>
            </a:r>
            <a:r>
              <a:rPr lang="cs-CZ" dirty="0"/>
              <a:t>. Dalším kliknutím obrátíme pořadí.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Zapamatujte si:</a:t>
            </a:r>
            <a:br>
              <a:rPr lang="cs-CZ" dirty="0"/>
            </a:br>
            <a:r>
              <a:rPr lang="cs-CZ" dirty="0"/>
              <a:t>Zobrazení ani řazení </a:t>
            </a:r>
            <a:r>
              <a:rPr lang="cs-CZ" b="1" dirty="0"/>
              <a:t>nemění obsah nebo umístění souborů</a:t>
            </a:r>
            <a:r>
              <a:rPr lang="cs-CZ" dirty="0"/>
              <a:t>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BA5451C2-0949-92AF-FEFF-8C15D98BC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456" y="1477107"/>
            <a:ext cx="6936375" cy="390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892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7AF697A-851A-39B0-9DEB-EAE125EF96B8}"/>
              </a:ext>
            </a:extLst>
          </p:cNvPr>
          <p:cNvSpPr txBox="1"/>
          <p:nvPr/>
        </p:nvSpPr>
        <p:spPr>
          <a:xfrm>
            <a:off x="328246" y="255161"/>
            <a:ext cx="66587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Průzkumník – zobrazení vlastností</a:t>
            </a:r>
          </a:p>
          <a:p>
            <a:pPr>
              <a:buNone/>
            </a:pPr>
            <a:r>
              <a:rPr lang="cs-CZ" b="1" dirty="0"/>
              <a:t>Vlastnosti poskytují podrobné informace o souboru nebo složce.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C3697A0-152C-92CC-E9B9-39AC3098A86C}"/>
              </a:ext>
            </a:extLst>
          </p:cNvPr>
          <p:cNvSpPr txBox="1"/>
          <p:nvPr/>
        </p:nvSpPr>
        <p:spPr>
          <a:xfrm>
            <a:off x="328246" y="1078249"/>
            <a:ext cx="5380406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je zobrazíme?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Vybereme soubor nebo složku.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Klikneme na položku </a:t>
            </a:r>
          </a:p>
          <a:p>
            <a:r>
              <a:rPr lang="cs-CZ" b="1" dirty="0"/>
              <a:t>      pravým tlačítkem → Vlastnosti</a:t>
            </a:r>
            <a:r>
              <a:rPr lang="cs-CZ" dirty="0"/>
              <a:t>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Rychlejší způsob:</a:t>
            </a:r>
            <a:r>
              <a:rPr lang="cs-CZ" dirty="0"/>
              <a:t> klávesová zkratka </a:t>
            </a:r>
            <a:r>
              <a:rPr lang="cs-CZ" b="1" dirty="0"/>
              <a:t>Alt + Enter</a:t>
            </a:r>
            <a:r>
              <a:rPr lang="cs-CZ" dirty="0"/>
              <a:t>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Co ve vlastnostech zjistíme?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Typ souboru</a:t>
            </a:r>
            <a:r>
              <a:rPr lang="cs-CZ" dirty="0"/>
              <a:t> – například dokument Wordu nebo obrázek JPG.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Umístění</a:t>
            </a:r>
            <a:r>
              <a:rPr lang="cs-CZ" dirty="0"/>
              <a:t> – ve které složce je položka uložena.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Velikost</a:t>
            </a:r>
            <a:r>
              <a:rPr lang="cs-CZ" dirty="0"/>
              <a:t> – kolik místa zabírá.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Datum vytvoření a změny</a:t>
            </a:r>
            <a:r>
              <a:rPr lang="cs-CZ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 složky také </a:t>
            </a:r>
            <a:r>
              <a:rPr lang="cs-CZ" b="1" dirty="0"/>
              <a:t>počet souborů a podsložek</a:t>
            </a:r>
            <a:r>
              <a:rPr lang="cs-CZ" dirty="0"/>
              <a:t>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Příklad využití:</a:t>
            </a:r>
            <a:br>
              <a:rPr lang="cs-CZ" dirty="0"/>
            </a:br>
            <a:r>
              <a:rPr lang="cs-CZ" dirty="0"/>
              <a:t>Před kopírováním složky na USB disk zjistíme její velikost a porovnáme ji s volným místem na disku.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C06F805-8F83-CC20-1609-4E9910BEB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652" y="1617784"/>
            <a:ext cx="6436456" cy="3622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3038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B90903B-55F1-35ED-41D3-41C64F77E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7015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1141</Words>
  <Application>Microsoft Office PowerPoint</Application>
  <PresentationFormat>Širokoúhlá obrazovka</PresentationFormat>
  <Paragraphs>160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OS Windows – Průzkumník souborů a složek INV 105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15</cp:revision>
  <dcterms:created xsi:type="dcterms:W3CDTF">2026-10-03T16:50:03Z</dcterms:created>
  <dcterms:modified xsi:type="dcterms:W3CDTF">2026-10-04T09:59:25Z</dcterms:modified>
</cp:coreProperties>
</file>