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5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8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602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069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8753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0970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572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6692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9240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3630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042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4985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4558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23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5572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3506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820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7370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C48C681-AEFC-4EED-92B8-42E88B315502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0C3415A-AC54-46AF-B8A6-6FBF4FEBC6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37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FE37F3-A59B-8C04-9D8A-09960DE0FE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ANTICKÉ ŘECKO 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1600179-52C2-2DD7-E32B-D55ECB4D66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930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4594E8-6E48-2A54-4946-57659D197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ARCHAICKÉ OBDOBÍ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D65668-9BB6-206C-4544-FB41D5D3A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800 – 500 př. n. l.</a:t>
            </a:r>
          </a:p>
          <a:p>
            <a:r>
              <a:rPr lang="cs-CZ" dirty="0"/>
              <a:t>Polis </a:t>
            </a:r>
          </a:p>
          <a:p>
            <a:r>
              <a:rPr lang="cs-CZ" dirty="0"/>
              <a:t>Velká řecká kolonizace</a:t>
            </a:r>
          </a:p>
          <a:p>
            <a:r>
              <a:rPr lang="cs-CZ" dirty="0"/>
              <a:t>Raná řecká tyranida</a:t>
            </a:r>
          </a:p>
        </p:txBody>
      </p:sp>
    </p:spTree>
    <p:extLst>
      <p:ext uri="{BB962C8B-B14F-4D97-AF65-F5344CB8AC3E}">
        <p14:creationId xmlns:p14="http://schemas.microsoft.com/office/powerpoint/2010/main" val="226471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64BE83-3FF6-FC92-BA9B-60522DB34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POLIS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2E57852-78B7-7819-6ECA-9666161DF6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= městský stát</a:t>
            </a:r>
          </a:p>
          <a:p>
            <a:r>
              <a:rPr lang="cs-CZ" dirty="0"/>
              <a:t>Malé státy s omezeným počtem obyvatel – regulace</a:t>
            </a:r>
          </a:p>
          <a:p>
            <a:r>
              <a:rPr lang="cs-CZ" dirty="0"/>
              <a:t>Občanem mohl být ten, kdo se narodil jiným občanům</a:t>
            </a:r>
          </a:p>
          <a:p>
            <a:r>
              <a:rPr lang="cs-CZ" dirty="0"/>
              <a:t>Právo na účast na sněmu, na hlasování o zákonech, právo kandidovat, vlastnit pozemky a nemovitosti</a:t>
            </a:r>
          </a:p>
          <a:p>
            <a:r>
              <a:rPr lang="cs-CZ" dirty="0"/>
              <a:t>Povinnosti: vlastnit zbraně a být připraven kdykoliv bojovat za své polis, ekonomicky podporovat polis</a:t>
            </a:r>
          </a:p>
          <a:p>
            <a:r>
              <a:rPr lang="cs-CZ" dirty="0"/>
              <a:t>Občanem mohl být vždy jen muž od určitého věku</a:t>
            </a:r>
          </a:p>
          <a:p>
            <a:r>
              <a:rPr lang="cs-CZ" dirty="0"/>
              <a:t>Cizinci, otroci – nikdy nemohli změnit své postavení</a:t>
            </a:r>
          </a:p>
        </p:txBody>
      </p:sp>
    </p:spTree>
    <p:extLst>
      <p:ext uri="{BB962C8B-B14F-4D97-AF65-F5344CB8AC3E}">
        <p14:creationId xmlns:p14="http://schemas.microsoft.com/office/powerpoint/2010/main" val="351161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237423-27A5-551D-AFBC-AEF2D2DFF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TYPY VLÁDY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1AFB20-C8D4-462C-FC1D-20D486CE2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Oligarchie – vláda několika</a:t>
            </a:r>
          </a:p>
          <a:p>
            <a:r>
              <a:rPr lang="cs-CZ" dirty="0"/>
              <a:t>Demokracie – vláda lidu</a:t>
            </a:r>
          </a:p>
          <a:p>
            <a:r>
              <a:rPr lang="cs-CZ" dirty="0"/>
              <a:t>Aristokracie – vláda šlechty</a:t>
            </a:r>
          </a:p>
          <a:p>
            <a:r>
              <a:rPr lang="cs-CZ" dirty="0"/>
              <a:t>Tyranida – vláda samovládce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7994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D95E9-3317-F1D4-77F1-A5B33A9A1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VELKÁ ŘECKÁ KOLONIZACE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E022E2-882D-43B9-C16A-37B56DD672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Příchod řeckých kmenů =&gt; přelidnění=&gt; nedostatek zemědělské půdy=&gt; hledání jiných možností=&gt; zakládání kolonií</a:t>
            </a:r>
          </a:p>
          <a:p>
            <a:r>
              <a:rPr lang="cs-CZ" dirty="0"/>
              <a:t>Osidlování Středozemního a Černého moře</a:t>
            </a:r>
          </a:p>
          <a:p>
            <a:r>
              <a:rPr lang="cs-CZ" dirty="0"/>
              <a:t>Nejbohatší státy zakládaly kolonie – poté pro ně byly mateřským městem – </a:t>
            </a:r>
            <a:r>
              <a:rPr lang="cs-CZ" b="1" dirty="0"/>
              <a:t>metropolí</a:t>
            </a:r>
          </a:p>
          <a:p>
            <a:r>
              <a:rPr lang="cs-CZ" dirty="0"/>
              <a:t>Syrakusy – Sicílie</a:t>
            </a:r>
          </a:p>
          <a:p>
            <a:r>
              <a:rPr lang="cs-CZ" dirty="0" err="1"/>
              <a:t>Massalia</a:t>
            </a:r>
            <a:r>
              <a:rPr lang="cs-CZ" dirty="0"/>
              <a:t> – Galie</a:t>
            </a:r>
          </a:p>
          <a:p>
            <a:r>
              <a:rPr lang="cs-CZ" dirty="0" err="1"/>
              <a:t>Neapolis</a:t>
            </a:r>
            <a:r>
              <a:rPr lang="cs-CZ" dirty="0"/>
              <a:t> - Itálie</a:t>
            </a:r>
          </a:p>
        </p:txBody>
      </p:sp>
    </p:spTree>
    <p:extLst>
      <p:ext uri="{BB962C8B-B14F-4D97-AF65-F5344CB8AC3E}">
        <p14:creationId xmlns:p14="http://schemas.microsoft.com/office/powerpoint/2010/main" val="2777455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7A6127-0E70-03AD-7F0A-03DE959AF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VELKÁ ŘECKÁ KOLONIZACE</a:t>
            </a:r>
          </a:p>
        </p:txBody>
      </p:sp>
      <p:pic>
        <p:nvPicPr>
          <p:cNvPr id="1026" name="Picture 2" descr="VELKÁ ŘECKÁ KOLONIZACE">
            <a:extLst>
              <a:ext uri="{FF2B5EF4-FFF2-40B4-BE49-F238E27FC236}">
                <a16:creationId xmlns:a16="http://schemas.microsoft.com/office/drawing/2014/main" id="{C9679EB2-9B14-108B-A4B3-83ED214F98B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568" y="2360189"/>
            <a:ext cx="9110407" cy="348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808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AE4FD1-C3B0-4E13-9F55-AA30DC131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RANÁ ŘECKÁ TYRANIDA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F521C55-C373-3164-937F-78907AD10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Kodifikace práva</a:t>
            </a:r>
          </a:p>
          <a:p>
            <a:r>
              <a:rPr lang="cs-CZ" dirty="0"/>
              <a:t>Zákonodárci – </a:t>
            </a:r>
            <a:r>
              <a:rPr lang="cs-CZ" b="1" dirty="0" err="1"/>
              <a:t>Lykurgos</a:t>
            </a:r>
            <a:r>
              <a:rPr lang="cs-CZ" b="1" dirty="0"/>
              <a:t>, </a:t>
            </a:r>
            <a:r>
              <a:rPr lang="cs-CZ" b="1" dirty="0" err="1"/>
              <a:t>Drakon</a:t>
            </a:r>
            <a:r>
              <a:rPr lang="cs-CZ" b="1" dirty="0"/>
              <a:t>, Solon</a:t>
            </a:r>
          </a:p>
          <a:p>
            <a:r>
              <a:rPr lang="cs-CZ" dirty="0"/>
              <a:t>Určení majetkového cenzu pro členství v radě nebo pro úřední pozici</a:t>
            </a:r>
          </a:p>
          <a:p>
            <a:r>
              <a:rPr lang="cs-CZ" dirty="0"/>
              <a:t>Kolonizace vyvolala sociální problémy, které aristokracie nezvládala řešit=&gt; do čela polis byl zvolen samovládce – tyran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102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DFC3EC-EB0D-0C76-C48D-F0F66FA22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SPARTA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623BA50-D808-22CF-7182-07B92AE6CE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Podrobení původního obyvatelstva=&gt; skvělé vojsko</a:t>
            </a:r>
          </a:p>
          <a:p>
            <a:r>
              <a:rPr lang="cs-CZ" dirty="0"/>
              <a:t>Sparťané – jediní právoplatní obyvatelé, pouze válčili, nepracovali</a:t>
            </a:r>
          </a:p>
          <a:p>
            <a:r>
              <a:rPr lang="cs-CZ" b="1" dirty="0" err="1"/>
              <a:t>Perioikové</a:t>
            </a:r>
            <a:r>
              <a:rPr lang="cs-CZ" dirty="0"/>
              <a:t> – zemědělství, řemeslo, obchod, neměli volební právo, museli sloužit ve vojsku</a:t>
            </a:r>
          </a:p>
          <a:p>
            <a:r>
              <a:rPr lang="cs-CZ" b="1" dirty="0" err="1"/>
              <a:t>Heilóti</a:t>
            </a:r>
            <a:r>
              <a:rPr lang="cs-CZ" b="1" dirty="0"/>
              <a:t> </a:t>
            </a:r>
            <a:r>
              <a:rPr lang="cs-CZ" dirty="0"/>
              <a:t>– otroci, byli majetkem státu</a:t>
            </a:r>
          </a:p>
          <a:p>
            <a:r>
              <a:rPr lang="cs-CZ" dirty="0"/>
              <a:t>Ústava a zákony – </a:t>
            </a:r>
            <a:r>
              <a:rPr lang="cs-CZ" b="1" dirty="0" err="1"/>
              <a:t>Lykurgos</a:t>
            </a:r>
            <a:endParaRPr lang="cs-CZ" b="1" dirty="0"/>
          </a:p>
          <a:p>
            <a:r>
              <a:rPr lang="cs-CZ" dirty="0"/>
              <a:t>V čele Sparty – dva králové, volení ze dvou dědičných rodů</a:t>
            </a:r>
          </a:p>
          <a:p>
            <a:r>
              <a:rPr lang="cs-CZ" dirty="0"/>
              <a:t>Dohled nad králi – 5 vysokých úředníků – </a:t>
            </a:r>
            <a:r>
              <a:rPr lang="cs-CZ" b="1" dirty="0"/>
              <a:t>eforů</a:t>
            </a:r>
          </a:p>
          <a:p>
            <a:r>
              <a:rPr lang="cs-CZ" dirty="0"/>
              <a:t>Rada starších – doživotní funkce – 28 starců + 2 králové</a:t>
            </a:r>
          </a:p>
          <a:p>
            <a:r>
              <a:rPr lang="cs-CZ" dirty="0"/>
              <a:t>Lidové shromáždění – všichni dospělí (30 let a výše) + plnoprávní Sparťané</a:t>
            </a:r>
          </a:p>
          <a:p>
            <a:r>
              <a:rPr lang="cs-CZ" b="1" dirty="0"/>
              <a:t>Peloponéský spolek </a:t>
            </a:r>
            <a:r>
              <a:rPr lang="cs-CZ" dirty="0"/>
              <a:t>– dobytá území</a:t>
            </a:r>
          </a:p>
        </p:txBody>
      </p:sp>
    </p:spTree>
    <p:extLst>
      <p:ext uri="{BB962C8B-B14F-4D97-AF65-F5344CB8AC3E}">
        <p14:creationId xmlns:p14="http://schemas.microsoft.com/office/powerpoint/2010/main" val="3730888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0CC508-0042-CB84-B86A-4A6578FB0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PELOPONÉSKÝ SPOLEK</a:t>
            </a:r>
          </a:p>
        </p:txBody>
      </p:sp>
      <p:pic>
        <p:nvPicPr>
          <p:cNvPr id="2050" name="Picture 2" descr="Mélský dialog - Wikiwand">
            <a:extLst>
              <a:ext uri="{FF2B5EF4-FFF2-40B4-BE49-F238E27FC236}">
                <a16:creationId xmlns:a16="http://schemas.microsoft.com/office/drawing/2014/main" id="{D50D4365-3880-6BAB-DAD8-CF288588FE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515" y="2557463"/>
            <a:ext cx="534096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396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47DDC4-383C-A8FE-8F78-327EFE525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ATHÉNY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AF4DD27-0481-5D18-B371-087732E860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V oblasti </a:t>
            </a:r>
            <a:r>
              <a:rPr lang="cs-CZ" dirty="0" err="1"/>
              <a:t>Attiky</a:t>
            </a:r>
            <a:endParaRPr lang="cs-CZ" dirty="0"/>
          </a:p>
          <a:p>
            <a:r>
              <a:rPr lang="cs-CZ" u="sng" dirty="0"/>
              <a:t>Občan:</a:t>
            </a:r>
          </a:p>
          <a:p>
            <a:pPr lvl="1"/>
            <a:r>
              <a:rPr lang="cs-CZ" dirty="0"/>
              <a:t>Narodil se rodičům občanům</a:t>
            </a:r>
          </a:p>
          <a:p>
            <a:pPr lvl="1"/>
            <a:r>
              <a:rPr lang="cs-CZ" dirty="0"/>
              <a:t>Mohl být jmenován sněmem</a:t>
            </a:r>
          </a:p>
          <a:p>
            <a:r>
              <a:rPr lang="cs-CZ" dirty="0"/>
              <a:t>Cizinci – </a:t>
            </a:r>
            <a:r>
              <a:rPr lang="cs-CZ" b="1" i="1" dirty="0" err="1"/>
              <a:t>metoikové</a:t>
            </a:r>
            <a:r>
              <a:rPr lang="cs-CZ" dirty="0"/>
              <a:t> – neměli právo vlastnit pozemky, nejčastěji řemeslníci nebo obchodníci, museli platit poplatek, povinná vojenská služba, finanční podpora města</a:t>
            </a:r>
          </a:p>
          <a:p>
            <a:r>
              <a:rPr lang="cs-CZ" dirty="0"/>
              <a:t>V čele města </a:t>
            </a:r>
            <a:r>
              <a:rPr lang="cs-CZ" b="1" i="1" dirty="0"/>
              <a:t>9 </a:t>
            </a:r>
            <a:r>
              <a:rPr lang="cs-CZ" b="1" i="1" dirty="0" err="1"/>
              <a:t>archontů</a:t>
            </a:r>
            <a:r>
              <a:rPr lang="cs-CZ" b="1" i="1" dirty="0"/>
              <a:t> </a:t>
            </a:r>
            <a:r>
              <a:rPr lang="cs-CZ" dirty="0"/>
              <a:t>(úředníků) – voleni na 1 rok=&gt; po roce doživotními členy aristokratické rady</a:t>
            </a:r>
          </a:p>
          <a:p>
            <a:r>
              <a:rPr lang="cs-CZ" dirty="0"/>
              <a:t>Sněm – volil úředníky</a:t>
            </a:r>
          </a:p>
          <a:p>
            <a:r>
              <a:rPr lang="cs-CZ" dirty="0"/>
              <a:t>Ekonomické reformy – </a:t>
            </a:r>
            <a:r>
              <a:rPr lang="cs-CZ" b="1" dirty="0" err="1"/>
              <a:t>Drakon</a:t>
            </a:r>
            <a:r>
              <a:rPr lang="cs-CZ" b="1" dirty="0"/>
              <a:t>, Solon</a:t>
            </a:r>
          </a:p>
          <a:p>
            <a:r>
              <a:rPr lang="cs-CZ" dirty="0"/>
              <a:t>Tyranida – </a:t>
            </a:r>
            <a:r>
              <a:rPr lang="cs-CZ" b="1" dirty="0" err="1"/>
              <a:t>Peisistratos</a:t>
            </a:r>
            <a:r>
              <a:rPr lang="cs-CZ" b="1" dirty="0"/>
              <a:t>, </a:t>
            </a:r>
            <a:r>
              <a:rPr lang="cs-CZ" b="1" dirty="0" err="1"/>
              <a:t>Kleisthenes</a:t>
            </a:r>
            <a:endParaRPr lang="cs-CZ" b="1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84950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</TotalTime>
  <Words>375</Words>
  <Application>Microsoft Office PowerPoint</Application>
  <PresentationFormat>Širokoúhlá obrazovka</PresentationFormat>
  <Paragraphs>55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ANTICKÉ ŘECKO II</vt:lpstr>
      <vt:lpstr>ARCHAICKÉ OBDOBÍ</vt:lpstr>
      <vt:lpstr>POLIS</vt:lpstr>
      <vt:lpstr>TYPY VLÁDY</vt:lpstr>
      <vt:lpstr>VELKÁ ŘECKÁ KOLONIZACE</vt:lpstr>
      <vt:lpstr>VELKÁ ŘECKÁ KOLONIZACE</vt:lpstr>
      <vt:lpstr>RANÁ ŘECKÁ TYRANIDA</vt:lpstr>
      <vt:lpstr>SPARTA</vt:lpstr>
      <vt:lpstr>PELOPONÉSKÝ SPOLEK</vt:lpstr>
      <vt:lpstr>ATHÉNY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ANTICKÉ ŘECKO II</dc:title>
  <dc:creator>Pc</dc:creator>
  <cp:lastModifiedBy>BLAŽKOVÁ</cp:lastModifiedBy>
  <cp:revision>1</cp:revision>
  <dcterms:created xsi:type="dcterms:W3CDTF">2022-09-25T08:29:16Z</dcterms:created>
  <dcterms:modified xsi:type="dcterms:W3CDTF">2022-09-26T05:30:38Z</dcterms:modified>
</cp:coreProperties>
</file>