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03504-F60C-4EEC-9885-415FA8D8F27C}" type="datetimeFigureOut">
              <a:rPr lang="cs-CZ" smtClean="0"/>
              <a:pPr/>
              <a:t>22.09.2022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6B615-CBA3-4D1A-AFED-E2F5CBC75C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Nervová tkáň</a:t>
            </a:r>
            <a:br>
              <a:rPr lang="cs-CZ" b="1" u="sng" dirty="0" smtClean="0"/>
            </a:b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r>
              <a:rPr lang="cs-CZ" sz="4000" b="1" dirty="0" smtClean="0"/>
              <a:t>Základní vlastností nervové tkáně je schopnost vytvářet a vést vzruchy</a:t>
            </a:r>
          </a:p>
          <a:p>
            <a:r>
              <a:rPr lang="cs-CZ" sz="4000" b="1" dirty="0" smtClean="0"/>
              <a:t>Základní stavební a funkční jednotkou nervové tkáně je </a:t>
            </a:r>
            <a:r>
              <a:rPr lang="cs-CZ" sz="4000" b="1" u="sng" dirty="0" smtClean="0"/>
              <a:t>neuron - nervová buňka</a:t>
            </a:r>
          </a:p>
          <a:p>
            <a:r>
              <a:rPr lang="cs-CZ" sz="4000" b="1" dirty="0" smtClean="0"/>
              <a:t>V okolí nervových buněk se nachází ještě  </a:t>
            </a:r>
            <a:r>
              <a:rPr lang="cs-CZ" sz="4000" b="1" u="sng" dirty="0" smtClean="0"/>
              <a:t>buňky gliové </a:t>
            </a:r>
            <a:r>
              <a:rPr lang="cs-CZ" sz="4000" b="1" dirty="0" smtClean="0"/>
              <a:t>– nevedou vzruchy, mají funkci výživnou, podpůrnou a obrannou 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Stavba neuronu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>
            <a:normAutofit lnSpcReduction="10000"/>
          </a:bodyPr>
          <a:lstStyle/>
          <a:p>
            <a:r>
              <a:rPr lang="cs-CZ" sz="4000" b="1" dirty="0" smtClean="0"/>
              <a:t>Každý neuron se skládá z těla nervové buňky a výběžků</a:t>
            </a:r>
          </a:p>
          <a:p>
            <a:r>
              <a:rPr lang="cs-CZ" sz="4000" b="1" dirty="0" smtClean="0"/>
              <a:t>Výběžky jsou vychlípeninami těla buňky a jsou dvojího druhu:</a:t>
            </a:r>
          </a:p>
          <a:p>
            <a:pPr marL="742950" indent="-742950">
              <a:buNone/>
            </a:pPr>
            <a:r>
              <a:rPr lang="cs-CZ" sz="4000" b="1" dirty="0" smtClean="0"/>
              <a:t>1. Axon - je značně dlouhý, vede vzruch odstředivě (od buňky ke svalu)</a:t>
            </a:r>
          </a:p>
          <a:p>
            <a:pPr marL="742950" indent="-742950">
              <a:buNone/>
            </a:pPr>
            <a:r>
              <a:rPr lang="cs-CZ" sz="4000" b="1" dirty="0" smtClean="0"/>
              <a:t>2. dendrity – jsou krátké, keříčkovitě rozvětvené, vedou vzruch dostředivě (od receptoru k tělu buňky)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Povrch axonu je chráněný dvojitou pochvou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b="1" dirty="0" smtClean="0"/>
              <a:t>  </a:t>
            </a:r>
            <a:r>
              <a:rPr lang="cs-CZ" sz="4700" b="1" dirty="0" smtClean="0"/>
              <a:t>a) vnitřní - myelinovou pochvou – vodivost nervových vláken je závislá na síle této pochvy</a:t>
            </a:r>
          </a:p>
          <a:p>
            <a:pPr>
              <a:buNone/>
            </a:pPr>
            <a:r>
              <a:rPr lang="cs-CZ" sz="4700" b="1" dirty="0" smtClean="0"/>
              <a:t> (čím je silnější vlákno a jeho myelinová pochva, tím rychleji vede vzruchy)</a:t>
            </a:r>
            <a:br>
              <a:rPr lang="cs-CZ" sz="4700" b="1" dirty="0" smtClean="0"/>
            </a:br>
            <a:r>
              <a:rPr lang="cs-CZ" sz="4700" b="1" dirty="0" smtClean="0"/>
              <a:t> tato pochva není souvislá – je přerušována Ranvierovými zářezy</a:t>
            </a:r>
            <a:br>
              <a:rPr lang="cs-CZ" sz="4700" b="1" dirty="0" smtClean="0"/>
            </a:br>
            <a:endParaRPr lang="cs-CZ" sz="4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endParaRPr lang="cs-CZ" sz="4700" b="1" dirty="0" smtClean="0"/>
          </a:p>
          <a:p>
            <a:pPr>
              <a:buNone/>
            </a:pPr>
            <a:r>
              <a:rPr lang="cs-CZ" sz="4700" b="1" dirty="0"/>
              <a:t> </a:t>
            </a:r>
            <a:r>
              <a:rPr lang="cs-CZ" sz="4700" b="1" dirty="0" smtClean="0"/>
              <a:t> b</a:t>
            </a:r>
            <a:r>
              <a:rPr lang="cs-CZ" sz="5200" b="1" dirty="0" smtClean="0"/>
              <a:t>) zevní vrstvu tvoří ploché </a:t>
            </a:r>
            <a:r>
              <a:rPr lang="cs-CZ" sz="5200" b="1" dirty="0" err="1" smtClean="0"/>
              <a:t>Schwannovy</a:t>
            </a:r>
            <a:r>
              <a:rPr lang="cs-CZ" sz="5200" b="1" dirty="0" smtClean="0"/>
              <a:t> buňky  obrůstající axon a vytváří </a:t>
            </a:r>
            <a:r>
              <a:rPr lang="cs-CZ" sz="5200" b="1" dirty="0" err="1" smtClean="0"/>
              <a:t>Schwannovu</a:t>
            </a:r>
            <a:r>
              <a:rPr lang="cs-CZ" sz="5200" b="1" dirty="0" smtClean="0"/>
              <a:t> pochvu</a:t>
            </a:r>
          </a:p>
          <a:p>
            <a:r>
              <a:rPr lang="cs-CZ" sz="5200" b="1" dirty="0" smtClean="0"/>
              <a:t>Obě tyto pochvy (vrstvy) izolují jednotlivá vlákna a tím zabraňují šíření nervových vzruchů mezi sousedními vlákny</a:t>
            </a:r>
            <a:br>
              <a:rPr lang="cs-CZ" sz="5200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6178698"/>
          </a:xfrm>
        </p:spPr>
        <p:txBody>
          <a:bodyPr>
            <a:normAutofit/>
          </a:bodyPr>
          <a:lstStyle/>
          <a:p>
            <a:r>
              <a:rPr lang="cs-CZ" b="1" dirty="0" smtClean="0"/>
              <a:t>Svazky nervových vláken ( několik set až tisíc) vytvářejí nervy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Místo kontaktu nervových buněk nazýváme - synapse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 </a:t>
            </a:r>
            <a:br>
              <a:rPr lang="cs-CZ" b="1" dirty="0" smtClean="0"/>
            </a:b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r>
              <a:rPr lang="cs-CZ" b="1" u="sng" dirty="0" smtClean="0"/>
              <a:t>Nervová buňka</a:t>
            </a:r>
            <a:endParaRPr lang="cs-CZ" b="1" u="sng" dirty="0"/>
          </a:p>
        </p:txBody>
      </p:sp>
      <p:pic>
        <p:nvPicPr>
          <p:cNvPr id="1026" name="Picture 2" descr="http://www.hartnell.edu/faculty/aedens/Bio6L/WebNervo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556792"/>
            <a:ext cx="6696744" cy="5301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Různé tvary nervových buněk</a:t>
            </a:r>
            <a:endParaRPr lang="cs-CZ" b="1" u="sng" dirty="0"/>
          </a:p>
        </p:txBody>
      </p:sp>
      <p:pic>
        <p:nvPicPr>
          <p:cNvPr id="1026" name="Picture 2" descr="http://leccos.com/pics/pic/nervova_tkan-_typy_neuron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348880"/>
            <a:ext cx="8136904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24744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Stavba neuronu</a:t>
            </a:r>
            <a:br>
              <a:rPr lang="cs-CZ" b="1" u="sng" dirty="0" smtClean="0"/>
            </a:br>
            <a:endParaRPr lang="cs-CZ" b="1" u="sng" dirty="0"/>
          </a:p>
        </p:txBody>
      </p:sp>
      <p:pic>
        <p:nvPicPr>
          <p:cNvPr id="1026" name="Picture 2" descr="http://www.zoologie-puchnerova.estranky.cz/img/picture/14/400px-neuron_-cesky--1_sv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9144000" cy="45365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Nervová buňka</a:t>
            </a:r>
            <a:endParaRPr lang="cs-CZ" b="1" u="sng" dirty="0"/>
          </a:p>
        </p:txBody>
      </p:sp>
      <p:pic>
        <p:nvPicPr>
          <p:cNvPr id="1026" name="Picture 2" descr="http://www.symbinatur.com/obrazky/texty/1372/uvod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708920"/>
            <a:ext cx="4968552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-1467544"/>
            <a:ext cx="8229600" cy="6624736"/>
          </a:xfrm>
        </p:spPr>
        <p:txBody>
          <a:bodyPr/>
          <a:lstStyle/>
          <a:p>
            <a:pPr algn="l"/>
            <a:r>
              <a:rPr lang="cs-CZ" b="1" u="sng" dirty="0" smtClean="0"/>
              <a:t>Nová slovíčka a pojmy</a:t>
            </a:r>
            <a:br>
              <a:rPr lang="cs-CZ" b="1" u="sng" dirty="0" smtClean="0"/>
            </a:br>
            <a:r>
              <a:rPr lang="cs-CZ" b="1" dirty="0" smtClean="0"/>
              <a:t>neuron- nervová buňka</a:t>
            </a:r>
            <a:br>
              <a:rPr lang="cs-CZ" b="1" dirty="0" smtClean="0"/>
            </a:br>
            <a:r>
              <a:rPr lang="cs-CZ" b="1" dirty="0" smtClean="0"/>
              <a:t>glie – podpůrná buňka</a:t>
            </a:r>
            <a:br>
              <a:rPr lang="cs-CZ" b="1" dirty="0" smtClean="0"/>
            </a:br>
            <a:r>
              <a:rPr lang="cs-CZ" b="1" u="sng" dirty="0" smtClean="0"/>
              <a:t/>
            </a:r>
            <a:br>
              <a:rPr lang="cs-CZ" b="1" u="sng" dirty="0" smtClean="0"/>
            </a:br>
            <a:endParaRPr lang="cs-CZ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200</Words>
  <Application>Microsoft Office PowerPoint</Application>
  <PresentationFormat>Předvádění na obrazovce (4:3)</PresentationFormat>
  <Paragraphs>21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Calibri</vt:lpstr>
      <vt:lpstr>Motiv sady Office</vt:lpstr>
      <vt:lpstr>Nervová tkáň </vt:lpstr>
      <vt:lpstr>Stavba neuronu</vt:lpstr>
      <vt:lpstr>Povrch axonu je chráněný dvojitou pochvou</vt:lpstr>
      <vt:lpstr>Prezentace aplikace PowerPoint</vt:lpstr>
      <vt:lpstr>Svazky nervových vláken ( několik set až tisíc) vytvářejí nervy  Místo kontaktu nervových buněk nazýváme - synapse     </vt:lpstr>
      <vt:lpstr>Nervová buňka</vt:lpstr>
      <vt:lpstr>Různé tvary nervových buněk</vt:lpstr>
      <vt:lpstr>Stavba neuronu </vt:lpstr>
      <vt:lpstr>Nervová buňka</vt:lpstr>
      <vt:lpstr>Nová slovíčka a pojmy neuron- nervová buňka glie – podpůrná buňka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Nervová tkáň</dc:title>
  <dc:creator>severova</dc:creator>
  <cp:lastModifiedBy>SEVEROVÁ VĚRA Mgr.</cp:lastModifiedBy>
  <cp:revision>15</cp:revision>
  <dcterms:created xsi:type="dcterms:W3CDTF">2011-09-28T13:11:13Z</dcterms:created>
  <dcterms:modified xsi:type="dcterms:W3CDTF">2022-09-22T07:05:36Z</dcterms:modified>
</cp:coreProperties>
</file>