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  <p:sldId id="269" r:id="rId13"/>
    <p:sldId id="267" r:id="rId14"/>
    <p:sldId id="268" r:id="rId15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06C36A6-4F12-0CBA-B6D7-9A67CAEC0E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F3D8CA5-7A2E-3529-CE96-E5F6C72A58C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BF520EC-BC7D-ABFC-4F60-404FF57B99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52113-F717-48E5-A3B8-56DD6E8C731F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E50B733-4ACB-2FB3-64E6-362FB65813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5712831-4CB8-F4F9-38DA-1B71F006A1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987F6-E047-4234-8B5E-608E0A0F35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6814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93CFED9-B059-698E-566A-40A5B76A79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D57AF7F-C357-45D5-ED15-FBB0E95E79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CA0E5FA-1583-EA7B-92A4-AB09CF1DFA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52113-F717-48E5-A3B8-56DD6E8C731F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342F9B5-C3D8-65C9-7778-CD10669DE9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D0A138C-2459-1290-C31B-F8FE8CF71F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987F6-E047-4234-8B5E-608E0A0F35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246955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1BC2B8C-BFBB-05B7-60D9-97A82C6BFD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74EAD91A-28F2-806A-75EC-12C10EB12E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7DE5C30-F704-3994-7227-F341C6B15F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52113-F717-48E5-A3B8-56DD6E8C731F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E618D24-EFAE-D514-4F8D-623A424890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3ED00C1-4E7C-E6D6-A969-AC1B205A09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987F6-E047-4234-8B5E-608E0A0F35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2386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CE85A03-A102-5834-127B-4241B16478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CA79E3D-1F69-B51E-F004-9B4D6DC56B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A93C7ADE-9474-6B42-3C55-684C72A2D5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2EB1646-68BC-5FB3-3FBA-DF1514527F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52113-F717-48E5-A3B8-56DD6E8C731F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9DF739F9-EB9C-DA5D-6F46-7D004AAB3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058597A-C5C2-9556-1AE5-7018BB4EC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987F6-E047-4234-8B5E-608E0A0F35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85504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32F45E3-DAF0-7616-804F-613BA9D1BB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DA2D624-F231-B7C8-08E3-30A2D930B3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3B5B2C01-3751-7D2C-CCF7-058B7BD216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3601BE17-8E71-67CD-833A-3A13FB777E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049D5170-988B-070C-ADA3-9C46086AC8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690F5536-08B5-BE8E-1470-3260D7EB94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52113-F717-48E5-A3B8-56DD6E8C731F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6E7704CE-4B4E-DD0B-08E9-FABFAC1E5D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3F80A93E-CBEE-F1A5-8991-329E74DA09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987F6-E047-4234-8B5E-608E0A0F35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48554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D41673C-12EB-7D5F-99C0-055859E4C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0BC0E8C5-E82E-F123-0DE3-B93332D61E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52113-F717-48E5-A3B8-56DD6E8C731F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FC5A3C69-123E-7DFA-DB49-169AD9B1DF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F0B95FAC-9847-4284-F8F0-34206EDDFD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987F6-E047-4234-8B5E-608E0A0F35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8729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C479090B-E4FA-1FC0-62D8-AE1A7D4652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52113-F717-48E5-A3B8-56DD6E8C731F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00288C76-E6A7-AFA3-BB4F-5E5698FDBE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911CDB7-6F4E-0500-BEF6-0A7AF2F68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987F6-E047-4234-8B5E-608E0A0F35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3422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E6F203C-3666-3F32-DA61-67D1C61E09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7E1F8D07-D330-06A9-B634-4731DB7AC4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EF5D88B3-D8D2-0973-FBF2-495E2C9CBA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8D44EA9-B721-66ED-C1DC-E067C4BE90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52113-F717-48E5-A3B8-56DD6E8C731F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B3AA8064-8B15-D459-E4C4-B3BF0DFEA6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E254AF1-FE94-8A45-0128-CF3BDA8DCD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987F6-E047-4234-8B5E-608E0A0F35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29087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8A5F52F-7F17-1AA1-388B-B3314D480F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29ECFD9E-8EC5-F696-DB3D-A1FEAEFF3BA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421C7C68-E590-FC62-3778-C6CFCC65CC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66C0DC2-3DA4-9D75-8609-E37D671BA5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52113-F717-48E5-A3B8-56DD6E8C731F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0F334328-FD75-B4BD-F710-5C2ECB0CE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DAAEA622-FBA4-9399-C36C-4B87A0103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987F6-E047-4234-8B5E-608E0A0F35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6108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BB859CD-8C8E-A2AC-CAA0-4FB4EF6723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BD70924-F4A6-2E90-C577-A2A2ACEA17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5C2B3F2-2A08-B1A9-7651-7E77E8DA4D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52113-F717-48E5-A3B8-56DD6E8C731F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D284D75-B09A-F61E-F528-014AA9E784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F3AE452-97A4-D2FB-52BC-8C7AA9D6B5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987F6-E047-4234-8B5E-608E0A0F35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04319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E5016334-E477-CB09-8AF0-FC08815A68C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F78640AF-05EC-E384-B1E2-F633A96F98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C76882F-5D59-0F3C-0205-89105CB96D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52113-F717-48E5-A3B8-56DD6E8C731F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19F7392-F1E1-1CD3-921C-D4B7C2751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4D1D586-4214-E342-4F45-57FC84EDD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E987F6-E047-4234-8B5E-608E0A0F35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59971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79CBD060-D12C-71FC-92EE-9C3A541223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CA8DE1F-152D-2D35-0254-9D4276D7C9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4D30C04-6DEF-089F-35E5-F0238E5A45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A52113-F717-48E5-A3B8-56DD6E8C731F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7E27D3A-F3A6-485C-16FE-33B4DCA02EF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007AC5D-500B-850A-8A90-F9689319A6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E987F6-E047-4234-8B5E-608E0A0F355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12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AE1558-7A97-9E4B-AB57-8D049E5CBF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091195"/>
            <a:ext cx="9144000" cy="1164328"/>
          </a:xfrm>
        </p:spPr>
        <p:txBody>
          <a:bodyPr>
            <a:normAutofit fontScale="90000"/>
          </a:bodyPr>
          <a:lstStyle/>
          <a:p>
            <a:r>
              <a:rPr lang="cs-CZ" sz="4000" dirty="0"/>
              <a:t>Datové prvky a procesy informačního systému</a:t>
            </a:r>
            <a:br>
              <a:rPr lang="cs-CZ" sz="4000" dirty="0"/>
            </a:br>
            <a:r>
              <a:rPr lang="cs-CZ" sz="4000" dirty="0"/>
              <a:t>INV 305</a:t>
            </a:r>
            <a:br>
              <a:rPr lang="cs-CZ" sz="4000" dirty="0"/>
            </a:br>
            <a:r>
              <a:rPr lang="cs-CZ" sz="1800" dirty="0"/>
              <a:t>3. ročník</a:t>
            </a:r>
            <a:endParaRPr lang="cs-CZ" sz="40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F3548D4F-96B8-634A-3A2E-886E09413A4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2133599"/>
          </a:xfrm>
        </p:spPr>
        <p:txBody>
          <a:bodyPr>
            <a:normAutofit fontScale="62500" lnSpcReduction="20000"/>
          </a:bodyPr>
          <a:lstStyle/>
          <a:p>
            <a:r>
              <a:rPr lang="cs-CZ" dirty="0"/>
              <a:t>Data v informačním systému</a:t>
            </a:r>
          </a:p>
          <a:p>
            <a:r>
              <a:rPr lang="cs-CZ" dirty="0"/>
              <a:t>Entita</a:t>
            </a:r>
          </a:p>
          <a:p>
            <a:r>
              <a:rPr lang="cs-CZ" dirty="0"/>
              <a:t>Atribut</a:t>
            </a:r>
          </a:p>
          <a:p>
            <a:r>
              <a:rPr lang="cs-CZ" dirty="0"/>
              <a:t>Datový záznam</a:t>
            </a:r>
          </a:p>
          <a:p>
            <a:r>
              <a:rPr lang="cs-CZ" dirty="0"/>
              <a:t>Identifikátor</a:t>
            </a:r>
          </a:p>
          <a:p>
            <a:r>
              <a:rPr lang="cs-CZ" dirty="0"/>
              <a:t>Číselníky</a:t>
            </a:r>
          </a:p>
          <a:p>
            <a:r>
              <a:rPr lang="cs-CZ" dirty="0"/>
              <a:t>Proces v informačním systému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6A36CD2C-27E6-0E78-B2BF-FAEE4F409B19}"/>
              </a:ext>
            </a:extLst>
          </p:cNvPr>
          <p:cNvSpPr txBox="1"/>
          <p:nvPr/>
        </p:nvSpPr>
        <p:spPr>
          <a:xfrm>
            <a:off x="667910" y="6217921"/>
            <a:ext cx="13517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22. 9. 2026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A5080B1C-A4D2-5DA9-BEFB-87B305F272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395235"/>
            <a:ext cx="4078818" cy="1349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1106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9B57C573-7B08-779D-E72C-EDB56AC50753}"/>
              </a:ext>
            </a:extLst>
          </p:cNvPr>
          <p:cNvSpPr txBox="1"/>
          <p:nvPr/>
        </p:nvSpPr>
        <p:spPr>
          <a:xfrm>
            <a:off x="310101" y="310101"/>
            <a:ext cx="30453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Data v informačním systému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3F74D3A3-0F78-2B6B-E446-38001618680D}"/>
              </a:ext>
            </a:extLst>
          </p:cNvPr>
          <p:cNvSpPr txBox="1"/>
          <p:nvPr/>
        </p:nvSpPr>
        <p:spPr>
          <a:xfrm>
            <a:off x="310101" y="889323"/>
            <a:ext cx="6094674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Informační systém pracuje s údaji o osobách, předmětech a událostech.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Data musí mít stanovenou strukturu.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Systém je ukládá do databáze.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Uživatelé mohou data zadávat, vyhledávat, upravovat a využívat. 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E20B1E86-01D6-0172-632C-0888444C62AD}"/>
              </a:ext>
            </a:extLst>
          </p:cNvPr>
          <p:cNvSpPr txBox="1"/>
          <p:nvPr/>
        </p:nvSpPr>
        <p:spPr>
          <a:xfrm>
            <a:off x="308113" y="3429000"/>
            <a:ext cx="60946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Příklad:</a:t>
            </a:r>
            <a:r>
              <a:rPr lang="cs-CZ" dirty="0"/>
              <a:t> Nemocniční informační systém uchovává údaje o pacientech, pracovnících, vyšetřeních a léčbě.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30228FCF-4814-59E0-D13A-4C9212FC80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7839" y="506405"/>
            <a:ext cx="4495681" cy="5617597"/>
          </a:xfrm>
          <a:prstGeom prst="rect">
            <a:avLst/>
          </a:prstGeom>
        </p:spPr>
      </p:pic>
      <p:graphicFrame>
        <p:nvGraphicFramePr>
          <p:cNvPr id="3" name="Tabulka 2">
            <a:extLst>
              <a:ext uri="{FF2B5EF4-FFF2-40B4-BE49-F238E27FC236}">
                <a16:creationId xmlns:a16="http://schemas.microsoft.com/office/drawing/2014/main" id="{C614FB97-7B78-6A65-948B-F015FA149F9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6994363"/>
              </p:ext>
            </p:extLst>
          </p:nvPr>
        </p:nvGraphicFramePr>
        <p:xfrm>
          <a:off x="310101" y="4148368"/>
          <a:ext cx="5840895" cy="73152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946965">
                  <a:extLst>
                    <a:ext uri="{9D8B030D-6E8A-4147-A177-3AD203B41FA5}">
                      <a16:colId xmlns:a16="http://schemas.microsoft.com/office/drawing/2014/main" val="189620202"/>
                    </a:ext>
                  </a:extLst>
                </a:gridCol>
                <a:gridCol w="1946965">
                  <a:extLst>
                    <a:ext uri="{9D8B030D-6E8A-4147-A177-3AD203B41FA5}">
                      <a16:colId xmlns:a16="http://schemas.microsoft.com/office/drawing/2014/main" val="431817363"/>
                    </a:ext>
                  </a:extLst>
                </a:gridCol>
                <a:gridCol w="1946965">
                  <a:extLst>
                    <a:ext uri="{9D8B030D-6E8A-4147-A177-3AD203B41FA5}">
                      <a16:colId xmlns:a16="http://schemas.microsoft.com/office/drawing/2014/main" val="354958082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ID pacienta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Jméno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Datum vyšetření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176830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1024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Jan Novák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24. 9. 2026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20038212"/>
                  </a:ext>
                </a:extLst>
              </a:tr>
            </a:tbl>
          </a:graphicData>
        </a:graphic>
      </p:graphicFrame>
      <p:sp>
        <p:nvSpPr>
          <p:cNvPr id="7" name="TextovéPole 6">
            <a:extLst>
              <a:ext uri="{FF2B5EF4-FFF2-40B4-BE49-F238E27FC236}">
                <a16:creationId xmlns:a16="http://schemas.microsoft.com/office/drawing/2014/main" id="{1A678847-EDFF-2841-5AAB-932FEADAE8B1}"/>
              </a:ext>
            </a:extLst>
          </p:cNvPr>
          <p:cNvSpPr txBox="1"/>
          <p:nvPr/>
        </p:nvSpPr>
        <p:spPr>
          <a:xfrm>
            <a:off x="308113" y="5317636"/>
            <a:ext cx="6094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Údaje mají danou strukturu a ukládají se do databáze.</a:t>
            </a:r>
          </a:p>
        </p:txBody>
      </p:sp>
    </p:spTree>
    <p:extLst>
      <p:ext uri="{BB962C8B-B14F-4D97-AF65-F5344CB8AC3E}">
        <p14:creationId xmlns:p14="http://schemas.microsoft.com/office/powerpoint/2010/main" val="6969932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7EAA6F8-C3F2-7C42-0F74-AE2C911A949D}"/>
              </a:ext>
            </a:extLst>
          </p:cNvPr>
          <p:cNvSpPr txBox="1"/>
          <p:nvPr/>
        </p:nvSpPr>
        <p:spPr>
          <a:xfrm>
            <a:off x="318052" y="302150"/>
            <a:ext cx="10018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Entita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7289E0BE-5DDC-D024-03F0-A14E69B0582E}"/>
              </a:ext>
            </a:extLst>
          </p:cNvPr>
          <p:cNvSpPr txBox="1"/>
          <p:nvPr/>
        </p:nvSpPr>
        <p:spPr>
          <a:xfrm>
            <a:off x="318052" y="839585"/>
            <a:ext cx="114975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Entita je objekt, osoba, událost nebo pojem, o kterém informační systém uchovává údaje.</a:t>
            </a:r>
            <a:endParaRPr lang="cs-CZ" dirty="0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01075B3F-AA5C-C6AA-C6D3-7287132B8B50}"/>
              </a:ext>
            </a:extLst>
          </p:cNvPr>
          <p:cNvSpPr txBox="1"/>
          <p:nvPr/>
        </p:nvSpPr>
        <p:spPr>
          <a:xfrm>
            <a:off x="318052" y="1377020"/>
            <a:ext cx="6094674" cy="30777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Příklady entit:</a:t>
            </a:r>
          </a:p>
          <a:p>
            <a:pPr>
              <a:buNone/>
            </a:pPr>
            <a:endParaRPr lang="cs-CZ" dirty="0"/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pacient,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zdravotnický pracovník,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oddělení,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vyšetření,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lék,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zdravotní pojišťovna. 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6B0FD5DB-30F8-FCA6-6799-A3B5A43701C3}"/>
              </a:ext>
            </a:extLst>
          </p:cNvPr>
          <p:cNvSpPr txBox="1"/>
          <p:nvPr/>
        </p:nvSpPr>
        <p:spPr>
          <a:xfrm>
            <a:off x="391602" y="5695249"/>
            <a:ext cx="114975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Hlavní myšlenka:</a:t>
            </a:r>
            <a:r>
              <a:rPr lang="cs-CZ" dirty="0"/>
              <a:t> Entita odpovídá tomu, o čem chceme evidovat údaje.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F853E8AD-72A0-EF25-B87B-2FCE40351D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4200" y="1275281"/>
            <a:ext cx="3447180" cy="4307438"/>
          </a:xfrm>
          <a:prstGeom prst="rect">
            <a:avLst/>
          </a:prstGeom>
        </p:spPr>
      </p:pic>
      <p:sp>
        <p:nvSpPr>
          <p:cNvPr id="3" name="Pravá složená závorka 2">
            <a:extLst>
              <a:ext uri="{FF2B5EF4-FFF2-40B4-BE49-F238E27FC236}">
                <a16:creationId xmlns:a16="http://schemas.microsoft.com/office/drawing/2014/main" id="{4BE298E7-98FD-2B57-7B0E-327026BA4B6D}"/>
              </a:ext>
            </a:extLst>
          </p:cNvPr>
          <p:cNvSpPr/>
          <p:nvPr/>
        </p:nvSpPr>
        <p:spPr>
          <a:xfrm>
            <a:off x="3219450" y="1854200"/>
            <a:ext cx="381000" cy="2600586"/>
          </a:xfrm>
          <a:prstGeom prst="righ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2CF427C5-F675-8BCA-D61A-F4F977A44C94}"/>
              </a:ext>
            </a:extLst>
          </p:cNvPr>
          <p:cNvSpPr txBox="1"/>
          <p:nvPr/>
        </p:nvSpPr>
        <p:spPr>
          <a:xfrm>
            <a:off x="3911600" y="2952750"/>
            <a:ext cx="971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Tabulky</a:t>
            </a:r>
          </a:p>
        </p:txBody>
      </p:sp>
    </p:spTree>
    <p:extLst>
      <p:ext uri="{BB962C8B-B14F-4D97-AF65-F5344CB8AC3E}">
        <p14:creationId xmlns:p14="http://schemas.microsoft.com/office/powerpoint/2010/main" val="19172310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626EAF7-2DE9-F3C6-E2D0-AADF5A986C39}"/>
              </a:ext>
            </a:extLst>
          </p:cNvPr>
          <p:cNvSpPr txBox="1"/>
          <p:nvPr/>
        </p:nvSpPr>
        <p:spPr>
          <a:xfrm>
            <a:off x="302150" y="214685"/>
            <a:ext cx="10495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Atribut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2B6819A9-A637-C210-D2B8-43B3A47CC05B}"/>
              </a:ext>
            </a:extLst>
          </p:cNvPr>
          <p:cNvSpPr txBox="1"/>
          <p:nvPr/>
        </p:nvSpPr>
        <p:spPr>
          <a:xfrm>
            <a:off x="302150" y="584017"/>
            <a:ext cx="6094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Atribut je vlastnost nebo údaj, který popisuje entitu.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439197AD-A1EB-B1C5-6640-02963050046D}"/>
              </a:ext>
            </a:extLst>
          </p:cNvPr>
          <p:cNvSpPr txBox="1"/>
          <p:nvPr/>
        </p:nvSpPr>
        <p:spPr>
          <a:xfrm>
            <a:off x="185904" y="1237503"/>
            <a:ext cx="2512419" cy="30777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Příklad entity </a:t>
            </a:r>
            <a:r>
              <a:rPr lang="cs-CZ" b="1" dirty="0"/>
              <a:t>Pacient</a:t>
            </a:r>
            <a:r>
              <a:rPr lang="cs-CZ" dirty="0"/>
              <a:t>:</a:t>
            </a:r>
          </a:p>
          <a:p>
            <a:pPr>
              <a:buNone/>
            </a:pPr>
            <a:endParaRPr lang="cs-CZ" dirty="0"/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ID pacienta,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jméno,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příjmení,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datum narození,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telefon,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zdravotní pojišťovna.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AA201D0A-C26A-D005-366A-F9993DE467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4674" y="1251283"/>
            <a:ext cx="3079311" cy="3847767"/>
          </a:xfrm>
          <a:prstGeom prst="rect">
            <a:avLst/>
          </a:prstGeom>
        </p:spPr>
      </p:pic>
      <p:graphicFrame>
        <p:nvGraphicFramePr>
          <p:cNvPr id="3" name="Tabulka 2">
            <a:extLst>
              <a:ext uri="{FF2B5EF4-FFF2-40B4-BE49-F238E27FC236}">
                <a16:creationId xmlns:a16="http://schemas.microsoft.com/office/drawing/2014/main" id="{073F29ED-DA06-B35B-A4BA-C4C74B4B9D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5127065"/>
              </p:ext>
            </p:extLst>
          </p:nvPr>
        </p:nvGraphicFramePr>
        <p:xfrm>
          <a:off x="3349487" y="2377606"/>
          <a:ext cx="4752000" cy="797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2000">
                  <a:extLst>
                    <a:ext uri="{9D8B030D-6E8A-4147-A177-3AD203B41FA5}">
                      <a16:colId xmlns:a16="http://schemas.microsoft.com/office/drawing/2014/main" val="3800782911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2618150306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1445602962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28202422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1544216823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268176654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100" dirty="0"/>
                        <a:t>ID pacienta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/>
                        <a:t>Jméno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/>
                        <a:t>Příjmení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/>
                        <a:t>Datum nar.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/>
                        <a:t>Telefon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/>
                        <a:t>Zdravotní pojišťovna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72147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1100" dirty="0"/>
                        <a:t>1024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100" dirty="0"/>
                        <a:t>Jan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100" dirty="0"/>
                        <a:t>Kolář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100" dirty="0"/>
                        <a:t>15.3.1958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900" dirty="0"/>
                        <a:t>635 254 789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100" dirty="0"/>
                        <a:t>111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42853365"/>
                  </a:ext>
                </a:extLst>
              </a:tr>
            </a:tbl>
          </a:graphicData>
        </a:graphic>
      </p:graphicFrame>
      <p:sp>
        <p:nvSpPr>
          <p:cNvPr id="5" name="TextovéPole 4">
            <a:extLst>
              <a:ext uri="{FF2B5EF4-FFF2-40B4-BE49-F238E27FC236}">
                <a16:creationId xmlns:a16="http://schemas.microsoft.com/office/drawing/2014/main" id="{5A803856-6254-0894-3407-E388AAAF34F2}"/>
              </a:ext>
            </a:extLst>
          </p:cNvPr>
          <p:cNvSpPr txBox="1"/>
          <p:nvPr/>
        </p:nvSpPr>
        <p:spPr>
          <a:xfrm>
            <a:off x="3266937" y="1947184"/>
            <a:ext cx="9621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Pacient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16E8BBCD-9640-EBF4-3449-CEB183291DE8}"/>
              </a:ext>
            </a:extLst>
          </p:cNvPr>
          <p:cNvSpPr txBox="1"/>
          <p:nvPr/>
        </p:nvSpPr>
        <p:spPr>
          <a:xfrm>
            <a:off x="3248025" y="1312687"/>
            <a:ext cx="793750" cy="369332"/>
          </a:xfrm>
          <a:prstGeom prst="rect">
            <a:avLst/>
          </a:prstGeom>
          <a:noFill/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Entita</a:t>
            </a:r>
          </a:p>
        </p:txBody>
      </p:sp>
      <p:cxnSp>
        <p:nvCxnSpPr>
          <p:cNvPr id="10" name="Přímá spojnice se šipkou 9">
            <a:extLst>
              <a:ext uri="{FF2B5EF4-FFF2-40B4-BE49-F238E27FC236}">
                <a16:creationId xmlns:a16="http://schemas.microsoft.com/office/drawing/2014/main" id="{4C826642-BA3F-BDB6-51A5-FB24DAB46BD4}"/>
              </a:ext>
            </a:extLst>
          </p:cNvPr>
          <p:cNvCxnSpPr>
            <a:cxnSpLocks/>
          </p:cNvCxnSpPr>
          <p:nvPr/>
        </p:nvCxnSpPr>
        <p:spPr>
          <a:xfrm>
            <a:off x="3644900" y="1682019"/>
            <a:ext cx="0" cy="2984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00F42CB0-5BD1-1B90-B160-D1A4A1114ADC}"/>
              </a:ext>
            </a:extLst>
          </p:cNvPr>
          <p:cNvSpPr txBox="1"/>
          <p:nvPr/>
        </p:nvSpPr>
        <p:spPr>
          <a:xfrm>
            <a:off x="5092700" y="1296145"/>
            <a:ext cx="1003300" cy="369332"/>
          </a:xfrm>
          <a:prstGeom prst="rect">
            <a:avLst/>
          </a:prstGeom>
          <a:noFill/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Atributy</a:t>
            </a:r>
          </a:p>
        </p:txBody>
      </p:sp>
      <p:cxnSp>
        <p:nvCxnSpPr>
          <p:cNvPr id="14" name="Přímá spojnice se šipkou 13">
            <a:extLst>
              <a:ext uri="{FF2B5EF4-FFF2-40B4-BE49-F238E27FC236}">
                <a16:creationId xmlns:a16="http://schemas.microsoft.com/office/drawing/2014/main" id="{AB5E2CF0-3A71-5530-DB3F-19701DA9F85C}"/>
              </a:ext>
            </a:extLst>
          </p:cNvPr>
          <p:cNvCxnSpPr>
            <a:stCxn id="12" idx="1"/>
          </p:cNvCxnSpPr>
          <p:nvPr/>
        </p:nvCxnSpPr>
        <p:spPr>
          <a:xfrm flipH="1">
            <a:off x="4502150" y="1480811"/>
            <a:ext cx="590550" cy="7543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>
            <a:extLst>
              <a:ext uri="{FF2B5EF4-FFF2-40B4-BE49-F238E27FC236}">
                <a16:creationId xmlns:a16="http://schemas.microsoft.com/office/drawing/2014/main" id="{04218BE2-513A-2E2C-9A21-E4B74A7099E0}"/>
              </a:ext>
            </a:extLst>
          </p:cNvPr>
          <p:cNvCxnSpPr>
            <a:stCxn id="12" idx="2"/>
          </p:cNvCxnSpPr>
          <p:nvPr/>
        </p:nvCxnSpPr>
        <p:spPr>
          <a:xfrm>
            <a:off x="5594350" y="1665477"/>
            <a:ext cx="0" cy="5697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>
            <a:extLst>
              <a:ext uri="{FF2B5EF4-FFF2-40B4-BE49-F238E27FC236}">
                <a16:creationId xmlns:a16="http://schemas.microsoft.com/office/drawing/2014/main" id="{CF0719D9-88D4-50A7-D6B8-C19A9051F3DD}"/>
              </a:ext>
            </a:extLst>
          </p:cNvPr>
          <p:cNvCxnSpPr>
            <a:stCxn id="12" idx="3"/>
          </p:cNvCxnSpPr>
          <p:nvPr/>
        </p:nvCxnSpPr>
        <p:spPr>
          <a:xfrm>
            <a:off x="6096000" y="1480811"/>
            <a:ext cx="1231900" cy="7543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23046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2470566-D17B-33DE-204F-7FE0139635C0}"/>
              </a:ext>
            </a:extLst>
          </p:cNvPr>
          <p:cNvSpPr txBox="1"/>
          <p:nvPr/>
        </p:nvSpPr>
        <p:spPr>
          <a:xfrm>
            <a:off x="522611" y="318052"/>
            <a:ext cx="18765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Datový záznam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43E220EA-BAB9-6460-9B04-72C423B67962}"/>
              </a:ext>
            </a:extLst>
          </p:cNvPr>
          <p:cNvSpPr txBox="1"/>
          <p:nvPr/>
        </p:nvSpPr>
        <p:spPr>
          <a:xfrm>
            <a:off x="522611" y="687384"/>
            <a:ext cx="1163540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Datový záznam je soubor hodnot atributů vztahujících se k jednomu konkrétnímu objektu.</a:t>
            </a:r>
          </a:p>
        </p:txBody>
      </p:sp>
      <p:graphicFrame>
        <p:nvGraphicFramePr>
          <p:cNvPr id="5" name="Tabulka 4">
            <a:extLst>
              <a:ext uri="{FF2B5EF4-FFF2-40B4-BE49-F238E27FC236}">
                <a16:creationId xmlns:a16="http://schemas.microsoft.com/office/drawing/2014/main" id="{ABB483ED-004F-4B73-91E2-2FFE33EDFC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4607409"/>
              </p:ext>
            </p:extLst>
          </p:nvPr>
        </p:nvGraphicFramePr>
        <p:xfrm>
          <a:off x="522610" y="1939083"/>
          <a:ext cx="10515600" cy="731520"/>
        </p:xfrm>
        <a:graphic>
          <a:graphicData uri="http://schemas.openxmlformats.org/drawingml/2006/table">
            <a:tbl>
              <a:tblPr/>
              <a:tblGrid>
                <a:gridCol w="2103120">
                  <a:extLst>
                    <a:ext uri="{9D8B030D-6E8A-4147-A177-3AD203B41FA5}">
                      <a16:colId xmlns:a16="http://schemas.microsoft.com/office/drawing/2014/main" val="1994299000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432055043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3230089250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4014798906"/>
                    </a:ext>
                  </a:extLst>
                </a:gridCol>
                <a:gridCol w="2103120">
                  <a:extLst>
                    <a:ext uri="{9D8B030D-6E8A-4147-A177-3AD203B41FA5}">
                      <a16:colId xmlns:a16="http://schemas.microsoft.com/office/drawing/2014/main" val="48142757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ID pacienta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Jméno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Příjmení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Datum narození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Pojišťovna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20792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10025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Jana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Nováková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12. 5. 1980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111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787529781"/>
                  </a:ext>
                </a:extLst>
              </a:tr>
            </a:tbl>
          </a:graphicData>
        </a:graphic>
      </p:graphicFrame>
      <p:sp>
        <p:nvSpPr>
          <p:cNvPr id="6" name="Rectangle 1">
            <a:extLst>
              <a:ext uri="{FF2B5EF4-FFF2-40B4-BE49-F238E27FC236}">
                <a16:creationId xmlns:a16="http://schemas.microsoft.com/office/drawing/2014/main" id="{CD6F9C0D-C34F-AF06-717C-A9C4B2D5C8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2611" y="1162273"/>
            <a:ext cx="112007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Příklad:</a:t>
            </a: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7D512071-B295-6AE9-C5E7-802819B9B0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2940" y="3429000"/>
            <a:ext cx="5287470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celý řádek představuje jeden záznam,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jednotlivé buňky obsahují hodnoty atributů,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tabulka obsahuje více záznamů stejného typu. 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CA3968C8-3E54-8B76-8CB6-AA375CD0A070}"/>
              </a:ext>
            </a:extLst>
          </p:cNvPr>
          <p:cNvSpPr txBox="1"/>
          <p:nvPr/>
        </p:nvSpPr>
        <p:spPr>
          <a:xfrm>
            <a:off x="522610" y="4549585"/>
            <a:ext cx="33417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Entita, atribut a datový záznam</a:t>
            </a:r>
          </a:p>
        </p:txBody>
      </p:sp>
      <p:graphicFrame>
        <p:nvGraphicFramePr>
          <p:cNvPr id="9" name="Tabulka 8">
            <a:extLst>
              <a:ext uri="{FF2B5EF4-FFF2-40B4-BE49-F238E27FC236}">
                <a16:creationId xmlns:a16="http://schemas.microsoft.com/office/drawing/2014/main" id="{DC8E10FF-8EFE-C2DB-EA46-C88766B944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8066820"/>
              </p:ext>
            </p:extLst>
          </p:nvPr>
        </p:nvGraphicFramePr>
        <p:xfrm>
          <a:off x="522610" y="4918917"/>
          <a:ext cx="10515600" cy="1737360"/>
        </p:xfrm>
        <a:graphic>
          <a:graphicData uri="http://schemas.openxmlformats.org/drawingml/2006/table">
            <a:tbl>
              <a:tblPr/>
              <a:tblGrid>
                <a:gridCol w="3505200">
                  <a:extLst>
                    <a:ext uri="{9D8B030D-6E8A-4147-A177-3AD203B41FA5}">
                      <a16:colId xmlns:a16="http://schemas.microsoft.com/office/drawing/2014/main" val="2043529523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798017620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3721033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Pojem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Význam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Příklad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9013381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Entita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typ evidovaného objektu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Pacient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8160284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Atribut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vlastnost entity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Datum narození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899333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Datový záznam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pl-PL"/>
                        <a:t>údaje o jednom konkrétním objektu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Údaje o Janě Novákové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2215621"/>
                  </a:ext>
                </a:extLst>
              </a:tr>
            </a:tbl>
          </a:graphicData>
        </a:graphic>
      </p:graphicFrame>
      <p:sp>
        <p:nvSpPr>
          <p:cNvPr id="10" name="TextovéPole 9">
            <a:extLst>
              <a:ext uri="{FF2B5EF4-FFF2-40B4-BE49-F238E27FC236}">
                <a16:creationId xmlns:a16="http://schemas.microsoft.com/office/drawing/2014/main" id="{097AA61C-773D-F73B-FEC6-660CC36E0C67}"/>
              </a:ext>
            </a:extLst>
          </p:cNvPr>
          <p:cNvSpPr txBox="1"/>
          <p:nvPr/>
        </p:nvSpPr>
        <p:spPr>
          <a:xfrm>
            <a:off x="5054379" y="1407174"/>
            <a:ext cx="1041621" cy="369332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Atributy</a:t>
            </a:r>
          </a:p>
        </p:txBody>
      </p:sp>
      <p:cxnSp>
        <p:nvCxnSpPr>
          <p:cNvPr id="12" name="Přímá spojnice se šipkou 11">
            <a:extLst>
              <a:ext uri="{FF2B5EF4-FFF2-40B4-BE49-F238E27FC236}">
                <a16:creationId xmlns:a16="http://schemas.microsoft.com/office/drawing/2014/main" id="{D8B634CA-4B55-45B4-3485-3BD1A4EFD46E}"/>
              </a:ext>
            </a:extLst>
          </p:cNvPr>
          <p:cNvCxnSpPr>
            <a:stCxn id="10" idx="1"/>
          </p:cNvCxnSpPr>
          <p:nvPr/>
        </p:nvCxnSpPr>
        <p:spPr>
          <a:xfrm flipH="1">
            <a:off x="1566407" y="1591840"/>
            <a:ext cx="3487972" cy="3472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>
            <a:extLst>
              <a:ext uri="{FF2B5EF4-FFF2-40B4-BE49-F238E27FC236}">
                <a16:creationId xmlns:a16="http://schemas.microsoft.com/office/drawing/2014/main" id="{A585C91A-3025-AA7E-9D48-32FB73B29876}"/>
              </a:ext>
            </a:extLst>
          </p:cNvPr>
          <p:cNvCxnSpPr>
            <a:stCxn id="10" idx="1"/>
          </p:cNvCxnSpPr>
          <p:nvPr/>
        </p:nvCxnSpPr>
        <p:spPr>
          <a:xfrm flipH="1">
            <a:off x="3310393" y="1591840"/>
            <a:ext cx="1743986" cy="4198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>
            <a:extLst>
              <a:ext uri="{FF2B5EF4-FFF2-40B4-BE49-F238E27FC236}">
                <a16:creationId xmlns:a16="http://schemas.microsoft.com/office/drawing/2014/main" id="{8A164D07-16DE-694B-8DE6-F91423BD6D2E}"/>
              </a:ext>
            </a:extLst>
          </p:cNvPr>
          <p:cNvCxnSpPr>
            <a:stCxn id="10" idx="2"/>
          </p:cNvCxnSpPr>
          <p:nvPr/>
        </p:nvCxnSpPr>
        <p:spPr>
          <a:xfrm flipH="1">
            <a:off x="5247861" y="1776506"/>
            <a:ext cx="327329" cy="23517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>
            <a:extLst>
              <a:ext uri="{FF2B5EF4-FFF2-40B4-BE49-F238E27FC236}">
                <a16:creationId xmlns:a16="http://schemas.microsoft.com/office/drawing/2014/main" id="{0177BB7F-C424-2064-DBF0-53FBA8884ECE}"/>
              </a:ext>
            </a:extLst>
          </p:cNvPr>
          <p:cNvCxnSpPr>
            <a:stCxn id="10" idx="3"/>
          </p:cNvCxnSpPr>
          <p:nvPr/>
        </p:nvCxnSpPr>
        <p:spPr>
          <a:xfrm>
            <a:off x="6096000" y="1591840"/>
            <a:ext cx="1235103" cy="4198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>
            <a:extLst>
              <a:ext uri="{FF2B5EF4-FFF2-40B4-BE49-F238E27FC236}">
                <a16:creationId xmlns:a16="http://schemas.microsoft.com/office/drawing/2014/main" id="{502283E6-5346-21B8-6EDE-0360C0F2A57A}"/>
              </a:ext>
            </a:extLst>
          </p:cNvPr>
          <p:cNvCxnSpPr>
            <a:stCxn id="10" idx="3"/>
          </p:cNvCxnSpPr>
          <p:nvPr/>
        </p:nvCxnSpPr>
        <p:spPr>
          <a:xfrm>
            <a:off x="6096000" y="1591840"/>
            <a:ext cx="3151367" cy="3472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>
            <a:extLst>
              <a:ext uri="{FF2B5EF4-FFF2-40B4-BE49-F238E27FC236}">
                <a16:creationId xmlns:a16="http://schemas.microsoft.com/office/drawing/2014/main" id="{8F3D78B4-3128-23F1-1435-79B7BC5A130D}"/>
              </a:ext>
            </a:extLst>
          </p:cNvPr>
          <p:cNvSpPr txBox="1"/>
          <p:nvPr/>
        </p:nvSpPr>
        <p:spPr>
          <a:xfrm>
            <a:off x="4647537" y="2977442"/>
            <a:ext cx="1855304" cy="369332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Hodnoty atributů</a:t>
            </a:r>
          </a:p>
        </p:txBody>
      </p:sp>
      <p:cxnSp>
        <p:nvCxnSpPr>
          <p:cNvPr id="23" name="Přímá spojnice se šipkou 22">
            <a:extLst>
              <a:ext uri="{FF2B5EF4-FFF2-40B4-BE49-F238E27FC236}">
                <a16:creationId xmlns:a16="http://schemas.microsoft.com/office/drawing/2014/main" id="{0F8FA0EE-4844-E659-2376-8FE57CC346BC}"/>
              </a:ext>
            </a:extLst>
          </p:cNvPr>
          <p:cNvCxnSpPr>
            <a:stCxn id="21" idx="1"/>
          </p:cNvCxnSpPr>
          <p:nvPr/>
        </p:nvCxnSpPr>
        <p:spPr>
          <a:xfrm flipH="1" flipV="1">
            <a:off x="1160890" y="2670603"/>
            <a:ext cx="3486647" cy="4915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>
            <a:extLst>
              <a:ext uri="{FF2B5EF4-FFF2-40B4-BE49-F238E27FC236}">
                <a16:creationId xmlns:a16="http://schemas.microsoft.com/office/drawing/2014/main" id="{CDC5A7CF-9A91-ED25-C72D-5471FC9EF26D}"/>
              </a:ext>
            </a:extLst>
          </p:cNvPr>
          <p:cNvCxnSpPr>
            <a:stCxn id="21" idx="1"/>
          </p:cNvCxnSpPr>
          <p:nvPr/>
        </p:nvCxnSpPr>
        <p:spPr>
          <a:xfrm flipH="1" flipV="1">
            <a:off x="3136675" y="2670603"/>
            <a:ext cx="1510862" cy="4915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>
            <a:extLst>
              <a:ext uri="{FF2B5EF4-FFF2-40B4-BE49-F238E27FC236}">
                <a16:creationId xmlns:a16="http://schemas.microsoft.com/office/drawing/2014/main" id="{943D7446-EC98-1693-928A-C29ABFD6C467}"/>
              </a:ext>
            </a:extLst>
          </p:cNvPr>
          <p:cNvCxnSpPr>
            <a:stCxn id="21" idx="0"/>
          </p:cNvCxnSpPr>
          <p:nvPr/>
        </p:nvCxnSpPr>
        <p:spPr>
          <a:xfrm flipH="1" flipV="1">
            <a:off x="5351228" y="2670603"/>
            <a:ext cx="223961" cy="3068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>
            <a:extLst>
              <a:ext uri="{FF2B5EF4-FFF2-40B4-BE49-F238E27FC236}">
                <a16:creationId xmlns:a16="http://schemas.microsoft.com/office/drawing/2014/main" id="{4BA6BF14-3F24-6442-54B2-1E55069A310E}"/>
              </a:ext>
            </a:extLst>
          </p:cNvPr>
          <p:cNvCxnSpPr>
            <a:stCxn id="21" idx="3"/>
          </p:cNvCxnSpPr>
          <p:nvPr/>
        </p:nvCxnSpPr>
        <p:spPr>
          <a:xfrm flipV="1">
            <a:off x="6502841" y="2670603"/>
            <a:ext cx="828262" cy="4915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>
            <a:extLst>
              <a:ext uri="{FF2B5EF4-FFF2-40B4-BE49-F238E27FC236}">
                <a16:creationId xmlns:a16="http://schemas.microsoft.com/office/drawing/2014/main" id="{82952248-DC4A-66AC-31BD-87848D78F3A6}"/>
              </a:ext>
            </a:extLst>
          </p:cNvPr>
          <p:cNvCxnSpPr>
            <a:stCxn id="21" idx="3"/>
          </p:cNvCxnSpPr>
          <p:nvPr/>
        </p:nvCxnSpPr>
        <p:spPr>
          <a:xfrm flipV="1">
            <a:off x="6502841" y="2670603"/>
            <a:ext cx="2482133" cy="4915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64345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77D54790-06F6-0350-D21B-38D3289D4B95}"/>
              </a:ext>
            </a:extLst>
          </p:cNvPr>
          <p:cNvSpPr txBox="1"/>
          <p:nvPr/>
        </p:nvSpPr>
        <p:spPr>
          <a:xfrm>
            <a:off x="397565" y="240005"/>
            <a:ext cx="15346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Identifikátor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0BBA8458-2D7E-6C9E-AA20-4EBD45A85B8F}"/>
              </a:ext>
            </a:extLst>
          </p:cNvPr>
          <p:cNvSpPr txBox="1"/>
          <p:nvPr/>
        </p:nvSpPr>
        <p:spPr>
          <a:xfrm>
            <a:off x="397565" y="582231"/>
            <a:ext cx="669499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Identifikátor je údaj, který jednoznačně rozlišuje jednotlivé záznamy.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EDD222D5-DE71-09FF-C91B-DACA7C71529B}"/>
              </a:ext>
            </a:extLst>
          </p:cNvPr>
          <p:cNvSpPr txBox="1"/>
          <p:nvPr/>
        </p:nvSpPr>
        <p:spPr>
          <a:xfrm>
            <a:off x="397565" y="951563"/>
            <a:ext cx="6094674" cy="3231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Příklady: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ID pacienta,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číslo zdravotnického pracovníka,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číslo objednávky,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identifikátor vyšetření. </a:t>
            </a:r>
          </a:p>
          <a:p>
            <a:pPr>
              <a:buFont typeface="Arial" panose="020B0604020202020204" pitchFamily="34" charset="0"/>
              <a:buChar char="•"/>
            </a:pPr>
            <a:endParaRPr lang="cs-CZ" sz="800" dirty="0"/>
          </a:p>
          <a:p>
            <a:pPr>
              <a:buNone/>
            </a:pPr>
            <a:r>
              <a:rPr lang="cs-CZ" dirty="0"/>
              <a:t>Vlastnosti vhodného identifikátoru: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musí být jedinečný,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nesmí chybět,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neměl by se měnit,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jednomu objektu náleží jeden identifikátor daného typu. 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3A51380D-57DE-3E4A-4A4B-3F23DE50EA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8043" y="5629438"/>
            <a:ext cx="1149591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Identifikátor jako klíč: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V tabulce </a:t>
            </a: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Pacient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je sloupec </a:t>
            </a: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ID pacienta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primárním klíčem. Díky němu systém jednoznačně najde záznam konkrétního pacienta.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776BC27C-4E74-CAEB-4CD8-8C166C9963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4840" y="582231"/>
            <a:ext cx="4498639" cy="4381837"/>
          </a:xfrm>
          <a:prstGeom prst="rect">
            <a:avLst/>
          </a:prstGeom>
        </p:spPr>
      </p:pic>
      <p:sp>
        <p:nvSpPr>
          <p:cNvPr id="9" name="TextovéPole 8">
            <a:extLst>
              <a:ext uri="{FF2B5EF4-FFF2-40B4-BE49-F238E27FC236}">
                <a16:creationId xmlns:a16="http://schemas.microsoft.com/office/drawing/2014/main" id="{8815A7AE-9E4D-72EE-9300-84CB385F9C89}"/>
              </a:ext>
            </a:extLst>
          </p:cNvPr>
          <p:cNvSpPr txBox="1"/>
          <p:nvPr/>
        </p:nvSpPr>
        <p:spPr>
          <a:xfrm>
            <a:off x="397565" y="4325730"/>
            <a:ext cx="9462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Pacient</a:t>
            </a:r>
          </a:p>
        </p:txBody>
      </p:sp>
      <p:graphicFrame>
        <p:nvGraphicFramePr>
          <p:cNvPr id="11" name="Tabulka 10">
            <a:extLst>
              <a:ext uri="{FF2B5EF4-FFF2-40B4-BE49-F238E27FC236}">
                <a16:creationId xmlns:a16="http://schemas.microsoft.com/office/drawing/2014/main" id="{95196973-6F89-CDC6-0880-6EB3C65F6A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0243277"/>
              </p:ext>
            </p:extLst>
          </p:nvPr>
        </p:nvGraphicFramePr>
        <p:xfrm>
          <a:off x="494969" y="4763470"/>
          <a:ext cx="4752000" cy="797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92000">
                  <a:extLst>
                    <a:ext uri="{9D8B030D-6E8A-4147-A177-3AD203B41FA5}">
                      <a16:colId xmlns:a16="http://schemas.microsoft.com/office/drawing/2014/main" val="3800782911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2618150306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1445602962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28202422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1544216823"/>
                    </a:ext>
                  </a:extLst>
                </a:gridCol>
                <a:gridCol w="792000">
                  <a:extLst>
                    <a:ext uri="{9D8B030D-6E8A-4147-A177-3AD203B41FA5}">
                      <a16:colId xmlns:a16="http://schemas.microsoft.com/office/drawing/2014/main" val="268176654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100" dirty="0"/>
                        <a:t>ID pacienta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/>
                        <a:t>Jméno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/>
                        <a:t>Příjmení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/>
                        <a:t>Datum nar.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/>
                        <a:t>Telefon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/>
                        <a:t>Zdravotní pojišťovna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72147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cs-CZ" sz="1100" dirty="0"/>
                        <a:t>1024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100" dirty="0"/>
                        <a:t>Jan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100" dirty="0"/>
                        <a:t>Kolář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100" dirty="0"/>
                        <a:t>15.3.1958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900" dirty="0"/>
                        <a:t>635 254 789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100" dirty="0"/>
                        <a:t>111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428533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290182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076A61B-99DB-94EB-AC62-78D4BC530E8E}"/>
              </a:ext>
            </a:extLst>
          </p:cNvPr>
          <p:cNvSpPr txBox="1"/>
          <p:nvPr/>
        </p:nvSpPr>
        <p:spPr>
          <a:xfrm>
            <a:off x="492981" y="270344"/>
            <a:ext cx="118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Číselníky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1400DBD1-87ED-08CD-8817-D1EBB71CDA74}"/>
              </a:ext>
            </a:extLst>
          </p:cNvPr>
          <p:cNvSpPr txBox="1"/>
          <p:nvPr/>
        </p:nvSpPr>
        <p:spPr>
          <a:xfrm>
            <a:off x="492981" y="726407"/>
            <a:ext cx="84522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Číselník je předem připravený seznam povolených hodnot, ze kterého uživatel vybírá.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DE486FEA-80F1-38E0-0CC6-C47F1942E213}"/>
              </a:ext>
            </a:extLst>
          </p:cNvPr>
          <p:cNvSpPr txBox="1"/>
          <p:nvPr/>
        </p:nvSpPr>
        <p:spPr>
          <a:xfrm>
            <a:off x="492981" y="1289953"/>
            <a:ext cx="4094922" cy="427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Příklady: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zdravotní pojišťovny,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nemocniční oddělení,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odbornosti lékařů,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diagnózy,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druhy vyšetření. </a:t>
            </a:r>
          </a:p>
          <a:p>
            <a:endParaRPr lang="cs-CZ" sz="800" dirty="0"/>
          </a:p>
          <a:p>
            <a:pPr>
              <a:buNone/>
            </a:pPr>
            <a:r>
              <a:rPr lang="cs-CZ" b="1" dirty="0"/>
              <a:t>Číselníky: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sjednocují zápis údajů,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omezují překlepy,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usnadňují vyhledávání,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umožňují automatické zpracování dat. 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E0309EA1-4C52-FABC-4AD1-71D0E1F73F39}"/>
              </a:ext>
            </a:extLst>
          </p:cNvPr>
          <p:cNvSpPr txBox="1"/>
          <p:nvPr/>
        </p:nvSpPr>
        <p:spPr>
          <a:xfrm>
            <a:off x="5685183" y="1630017"/>
            <a:ext cx="24569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Proč používat číselníky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1F681DD0-DC0A-C892-54AD-2E328C088B49}"/>
              </a:ext>
            </a:extLst>
          </p:cNvPr>
          <p:cNvSpPr txBox="1"/>
          <p:nvPr/>
        </p:nvSpPr>
        <p:spPr>
          <a:xfrm>
            <a:off x="5685183" y="1999349"/>
            <a:ext cx="60946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Číselník zabraňuje tomu, aby uživatelé zapisovali stejný údaj různými způsoby.</a:t>
            </a:r>
          </a:p>
        </p:txBody>
      </p:sp>
      <p:graphicFrame>
        <p:nvGraphicFramePr>
          <p:cNvPr id="10" name="Tabulka 9">
            <a:extLst>
              <a:ext uri="{FF2B5EF4-FFF2-40B4-BE49-F238E27FC236}">
                <a16:creationId xmlns:a16="http://schemas.microsoft.com/office/drawing/2014/main" id="{01BF60F7-A4F3-893A-D96E-07C1C523ACE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5031245"/>
              </p:ext>
            </p:extLst>
          </p:nvPr>
        </p:nvGraphicFramePr>
        <p:xfrm>
          <a:off x="5670890" y="2685359"/>
          <a:ext cx="5999352" cy="365760"/>
        </p:xfrm>
        <a:graphic>
          <a:graphicData uri="http://schemas.openxmlformats.org/drawingml/2006/table">
            <a:tbl>
              <a:tblPr/>
              <a:tblGrid>
                <a:gridCol w="2999676">
                  <a:extLst>
                    <a:ext uri="{9D8B030D-6E8A-4147-A177-3AD203B41FA5}">
                      <a16:colId xmlns:a16="http://schemas.microsoft.com/office/drawing/2014/main" val="3733913330"/>
                    </a:ext>
                  </a:extLst>
                </a:gridCol>
                <a:gridCol w="2999676">
                  <a:extLst>
                    <a:ext uri="{9D8B030D-6E8A-4147-A177-3AD203B41FA5}">
                      <a16:colId xmlns:a16="http://schemas.microsoft.com/office/drawing/2014/main" val="210191609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Bez číselníku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S číselníkem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76345554"/>
                  </a:ext>
                </a:extLst>
              </a:tr>
            </a:tbl>
          </a:graphicData>
        </a:graphic>
      </p:graphicFrame>
      <p:graphicFrame>
        <p:nvGraphicFramePr>
          <p:cNvPr id="11" name="Tabulka 10">
            <a:extLst>
              <a:ext uri="{FF2B5EF4-FFF2-40B4-BE49-F238E27FC236}">
                <a16:creationId xmlns:a16="http://schemas.microsoft.com/office/drawing/2014/main" id="{53714729-B453-0ABA-7E5A-5C15E2D477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1209717"/>
              </p:ext>
            </p:extLst>
          </p:nvPr>
        </p:nvGraphicFramePr>
        <p:xfrm>
          <a:off x="5685183" y="3143289"/>
          <a:ext cx="6156000" cy="365760"/>
        </p:xfrm>
        <a:graphic>
          <a:graphicData uri="http://schemas.openxmlformats.org/drawingml/2006/table">
            <a:tbl>
              <a:tblPr/>
              <a:tblGrid>
                <a:gridCol w="1648724">
                  <a:extLst>
                    <a:ext uri="{9D8B030D-6E8A-4147-A177-3AD203B41FA5}">
                      <a16:colId xmlns:a16="http://schemas.microsoft.com/office/drawing/2014/main" val="4288747624"/>
                    </a:ext>
                  </a:extLst>
                </a:gridCol>
                <a:gridCol w="4507276">
                  <a:extLst>
                    <a:ext uri="{9D8B030D-6E8A-4147-A177-3AD203B41FA5}">
                      <a16:colId xmlns:a16="http://schemas.microsoft.com/office/drawing/2014/main" val="243433623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VZP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111 – Všeobecná zdravotní pojišťovna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73476754"/>
                  </a:ext>
                </a:extLst>
              </a:tr>
            </a:tbl>
          </a:graphicData>
        </a:graphic>
      </p:graphicFrame>
      <p:graphicFrame>
        <p:nvGraphicFramePr>
          <p:cNvPr id="12" name="Tabulka 11">
            <a:extLst>
              <a:ext uri="{FF2B5EF4-FFF2-40B4-BE49-F238E27FC236}">
                <a16:creationId xmlns:a16="http://schemas.microsoft.com/office/drawing/2014/main" id="{B5D5208E-4E97-821F-73D2-73EF5F1A681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9413659"/>
              </p:ext>
            </p:extLst>
          </p:nvPr>
        </p:nvGraphicFramePr>
        <p:xfrm>
          <a:off x="5685182" y="3555499"/>
          <a:ext cx="6156000" cy="365760"/>
        </p:xfrm>
        <a:graphic>
          <a:graphicData uri="http://schemas.openxmlformats.org/drawingml/2006/table">
            <a:tbl>
              <a:tblPr/>
              <a:tblGrid>
                <a:gridCol w="1643076">
                  <a:extLst>
                    <a:ext uri="{9D8B030D-6E8A-4147-A177-3AD203B41FA5}">
                      <a16:colId xmlns:a16="http://schemas.microsoft.com/office/drawing/2014/main" val="2887936012"/>
                    </a:ext>
                  </a:extLst>
                </a:gridCol>
                <a:gridCol w="4512924">
                  <a:extLst>
                    <a:ext uri="{9D8B030D-6E8A-4147-A177-3AD203B41FA5}">
                      <a16:colId xmlns:a16="http://schemas.microsoft.com/office/drawing/2014/main" val="356441326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Všeobecná ZP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111 – Všeobecná zdravotní pojišťovna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96231979"/>
                  </a:ext>
                </a:extLst>
              </a:tr>
            </a:tbl>
          </a:graphicData>
        </a:graphic>
      </p:graphicFrame>
      <p:graphicFrame>
        <p:nvGraphicFramePr>
          <p:cNvPr id="13" name="Tabulka 12">
            <a:extLst>
              <a:ext uri="{FF2B5EF4-FFF2-40B4-BE49-F238E27FC236}">
                <a16:creationId xmlns:a16="http://schemas.microsoft.com/office/drawing/2014/main" id="{A0326E81-0ECE-3504-304F-AA5047EDEAA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6947851"/>
              </p:ext>
            </p:extLst>
          </p:nvPr>
        </p:nvGraphicFramePr>
        <p:xfrm>
          <a:off x="5670890" y="3967709"/>
          <a:ext cx="6156000" cy="365760"/>
        </p:xfrm>
        <a:graphic>
          <a:graphicData uri="http://schemas.openxmlformats.org/drawingml/2006/table">
            <a:tbl>
              <a:tblPr/>
              <a:tblGrid>
                <a:gridCol w="1668586">
                  <a:extLst>
                    <a:ext uri="{9D8B030D-6E8A-4147-A177-3AD203B41FA5}">
                      <a16:colId xmlns:a16="http://schemas.microsoft.com/office/drawing/2014/main" val="2386813605"/>
                    </a:ext>
                  </a:extLst>
                </a:gridCol>
                <a:gridCol w="4487414">
                  <a:extLst>
                    <a:ext uri="{9D8B030D-6E8A-4147-A177-3AD203B41FA5}">
                      <a16:colId xmlns:a16="http://schemas.microsoft.com/office/drawing/2014/main" val="202109571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V.Z.P.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111 – Všeobecná zdravotní pojišťovna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15511256"/>
                  </a:ext>
                </a:extLst>
              </a:tr>
            </a:tbl>
          </a:graphicData>
        </a:graphic>
      </p:graphicFrame>
      <p:sp>
        <p:nvSpPr>
          <p:cNvPr id="14" name="TextovéPole 13">
            <a:extLst>
              <a:ext uri="{FF2B5EF4-FFF2-40B4-BE49-F238E27FC236}">
                <a16:creationId xmlns:a16="http://schemas.microsoft.com/office/drawing/2014/main" id="{F8B6307A-E3A8-54FF-A137-3A8C8585D652}"/>
              </a:ext>
            </a:extLst>
          </p:cNvPr>
          <p:cNvSpPr txBox="1"/>
          <p:nvPr/>
        </p:nvSpPr>
        <p:spPr>
          <a:xfrm>
            <a:off x="5316467" y="1289953"/>
            <a:ext cx="6353775" cy="3743293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083365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68A2560B-2989-5E5A-5933-7BA884EAFA81}"/>
              </a:ext>
            </a:extLst>
          </p:cNvPr>
          <p:cNvSpPr txBox="1"/>
          <p:nvPr/>
        </p:nvSpPr>
        <p:spPr>
          <a:xfrm>
            <a:off x="477429" y="356050"/>
            <a:ext cx="3060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Vazby (relace) mezi entitami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958E934-1425-21D3-DC47-7EB8FCB87882}"/>
              </a:ext>
            </a:extLst>
          </p:cNvPr>
          <p:cNvSpPr txBox="1"/>
          <p:nvPr/>
        </p:nvSpPr>
        <p:spPr>
          <a:xfrm>
            <a:off x="477430" y="876616"/>
            <a:ext cx="452888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Vazba vyjadřuje vztah mezi dvěma nebo více entitami.</a:t>
            </a:r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E0B2B03F-1F24-E816-645C-9EF2FFE083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7430" y="2099851"/>
            <a:ext cx="3545930" cy="1661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jedna k jedné – 1 :1,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jedna k více – 1 : N,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>
                <a:latin typeface="Arial" panose="020B0604020202020204" pitchFamily="34" charset="0"/>
              </a:rPr>
              <a:t>více k jedné – N : 1</a:t>
            </a: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více k více – M : N. 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B1B4CBEB-C785-A894-8BE8-99A922CB986C}"/>
              </a:ext>
            </a:extLst>
          </p:cNvPr>
          <p:cNvSpPr txBox="1"/>
          <p:nvPr/>
        </p:nvSpPr>
        <p:spPr>
          <a:xfrm>
            <a:off x="477430" y="1674181"/>
            <a:ext cx="39358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Vazby mezi entitami mohou být: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19E5DE77-DC6D-9B80-7A7D-AD8564608768}"/>
              </a:ext>
            </a:extLst>
          </p:cNvPr>
          <p:cNvSpPr txBox="1"/>
          <p:nvPr/>
        </p:nvSpPr>
        <p:spPr>
          <a:xfrm>
            <a:off x="5473193" y="3742488"/>
            <a:ext cx="25126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Hospitalizace na oddělení</a:t>
            </a:r>
          </a:p>
          <a:p>
            <a:r>
              <a:rPr lang="cs-CZ" sz="1400" dirty="0"/>
              <a:t>N pacientů na jednom oddělení</a:t>
            </a:r>
          </a:p>
          <a:p>
            <a:pPr algn="ctr"/>
            <a:r>
              <a:rPr lang="cs-CZ" sz="1400" dirty="0"/>
              <a:t>N : 1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28320360-05E7-B6CF-B695-010F35FE9564}"/>
              </a:ext>
            </a:extLst>
          </p:cNvPr>
          <p:cNvSpPr txBox="1"/>
          <p:nvPr/>
        </p:nvSpPr>
        <p:spPr>
          <a:xfrm>
            <a:off x="5473193" y="2073743"/>
            <a:ext cx="25126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Vyšetření pacienta</a:t>
            </a:r>
          </a:p>
          <a:p>
            <a:r>
              <a:rPr lang="cs-CZ" sz="1400" dirty="0"/>
              <a:t>jeden pacient N vyšetření </a:t>
            </a:r>
          </a:p>
          <a:p>
            <a:pPr algn="ctr"/>
            <a:r>
              <a:rPr lang="cs-CZ" sz="1400" dirty="0"/>
              <a:t>1 : N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9BDF450D-07CA-9738-D1FB-AB8CFD5F57A4}"/>
              </a:ext>
            </a:extLst>
          </p:cNvPr>
          <p:cNvSpPr txBox="1"/>
          <p:nvPr/>
        </p:nvSpPr>
        <p:spPr>
          <a:xfrm>
            <a:off x="5555402" y="5411233"/>
            <a:ext cx="251261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Vystavení předpisu</a:t>
            </a:r>
          </a:p>
          <a:p>
            <a:r>
              <a:rPr lang="cs-CZ" sz="1400" dirty="0"/>
              <a:t>M lékařů  N léků</a:t>
            </a:r>
          </a:p>
          <a:p>
            <a:pPr algn="ctr"/>
            <a:r>
              <a:rPr lang="cs-CZ" sz="1400" dirty="0"/>
              <a:t>M : N </a:t>
            </a:r>
          </a:p>
        </p:txBody>
      </p:sp>
      <p:cxnSp>
        <p:nvCxnSpPr>
          <p:cNvPr id="19" name="Přímá spojnice 18">
            <a:extLst>
              <a:ext uri="{FF2B5EF4-FFF2-40B4-BE49-F238E27FC236}">
                <a16:creationId xmlns:a16="http://schemas.microsoft.com/office/drawing/2014/main" id="{B8A54D51-806B-0D54-B92F-50590784A1D0}"/>
              </a:ext>
            </a:extLst>
          </p:cNvPr>
          <p:cNvCxnSpPr/>
          <p:nvPr/>
        </p:nvCxnSpPr>
        <p:spPr>
          <a:xfrm>
            <a:off x="5152445" y="230588"/>
            <a:ext cx="0" cy="63053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Obrázek 20">
            <a:extLst>
              <a:ext uri="{FF2B5EF4-FFF2-40B4-BE49-F238E27FC236}">
                <a16:creationId xmlns:a16="http://schemas.microsoft.com/office/drawing/2014/main" id="{D12ABE63-11C0-7C19-A531-29D5F667C2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7" t="9508" r="4448" b="10577"/>
          <a:stretch>
            <a:fillRect/>
          </a:stretch>
        </p:blipFill>
        <p:spPr>
          <a:xfrm>
            <a:off x="8478157" y="3294211"/>
            <a:ext cx="2512612" cy="1499121"/>
          </a:xfrm>
          <a:prstGeom prst="rect">
            <a:avLst/>
          </a:prstGeom>
        </p:spPr>
      </p:pic>
      <p:pic>
        <p:nvPicPr>
          <p:cNvPr id="29" name="Obrázek 28">
            <a:extLst>
              <a:ext uri="{FF2B5EF4-FFF2-40B4-BE49-F238E27FC236}">
                <a16:creationId xmlns:a16="http://schemas.microsoft.com/office/drawing/2014/main" id="{16635837-B5C5-FB2F-1F28-6F05AC8FD1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3" t="6956" r="1182" b="4696"/>
          <a:stretch>
            <a:fillRect/>
          </a:stretch>
        </p:blipFill>
        <p:spPr>
          <a:xfrm>
            <a:off x="8478157" y="4988424"/>
            <a:ext cx="2942253" cy="1786086"/>
          </a:xfrm>
          <a:prstGeom prst="rect">
            <a:avLst/>
          </a:prstGeom>
        </p:spPr>
      </p:pic>
      <p:pic>
        <p:nvPicPr>
          <p:cNvPr id="31" name="Obrázek 30">
            <a:extLst>
              <a:ext uri="{FF2B5EF4-FFF2-40B4-BE49-F238E27FC236}">
                <a16:creationId xmlns:a16="http://schemas.microsoft.com/office/drawing/2014/main" id="{EA27CF8D-CE84-04CC-356C-C4DE21E348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8709" y="1782681"/>
            <a:ext cx="3281147" cy="1316438"/>
          </a:xfrm>
          <a:prstGeom prst="rect">
            <a:avLst/>
          </a:prstGeom>
        </p:spPr>
      </p:pic>
      <p:pic>
        <p:nvPicPr>
          <p:cNvPr id="33" name="Obrázek 32">
            <a:extLst>
              <a:ext uri="{FF2B5EF4-FFF2-40B4-BE49-F238E27FC236}">
                <a16:creationId xmlns:a16="http://schemas.microsoft.com/office/drawing/2014/main" id="{2746FE3A-620F-9EDF-66E7-8622FEF4C84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6" t="15663" b="15598"/>
          <a:stretch>
            <a:fillRect/>
          </a:stretch>
        </p:blipFill>
        <p:spPr>
          <a:xfrm>
            <a:off x="8206799" y="356050"/>
            <a:ext cx="3484966" cy="1246583"/>
          </a:xfrm>
          <a:prstGeom prst="rect">
            <a:avLst/>
          </a:prstGeom>
        </p:spPr>
      </p:pic>
      <p:sp>
        <p:nvSpPr>
          <p:cNvPr id="34" name="TextovéPole 33">
            <a:extLst>
              <a:ext uri="{FF2B5EF4-FFF2-40B4-BE49-F238E27FC236}">
                <a16:creationId xmlns:a16="http://schemas.microsoft.com/office/drawing/2014/main" id="{9B3FF623-A809-601D-A894-1EADBC862634}"/>
              </a:ext>
            </a:extLst>
          </p:cNvPr>
          <p:cNvSpPr txBox="1"/>
          <p:nvPr/>
        </p:nvSpPr>
        <p:spPr>
          <a:xfrm>
            <a:off x="5473193" y="759622"/>
            <a:ext cx="215210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/>
              <a:t>Karta pacienta</a:t>
            </a:r>
          </a:p>
          <a:p>
            <a:r>
              <a:rPr lang="cs-CZ" sz="1400" dirty="0"/>
              <a:t>Jeden pacient, jedna karta</a:t>
            </a:r>
          </a:p>
          <a:p>
            <a:pPr algn="ctr"/>
            <a:r>
              <a:rPr lang="cs-CZ" sz="1400" dirty="0"/>
              <a:t>1 : 1</a:t>
            </a:r>
          </a:p>
        </p:txBody>
      </p:sp>
      <p:sp>
        <p:nvSpPr>
          <p:cNvPr id="36" name="TextovéPole 35">
            <a:extLst>
              <a:ext uri="{FF2B5EF4-FFF2-40B4-BE49-F238E27FC236}">
                <a16:creationId xmlns:a16="http://schemas.microsoft.com/office/drawing/2014/main" id="{DDF66DEC-DFFB-DA3D-432C-0FE02B8CAE13}"/>
              </a:ext>
            </a:extLst>
          </p:cNvPr>
          <p:cNvSpPr txBox="1"/>
          <p:nvPr/>
        </p:nvSpPr>
        <p:spPr>
          <a:xfrm>
            <a:off x="405759" y="3841573"/>
            <a:ext cx="4377126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Pochopení vazeb využijeme hlavně při </a:t>
            </a:r>
            <a:r>
              <a:rPr lang="cs-CZ" b="1" dirty="0"/>
              <a:t>návrhu databáze</a:t>
            </a:r>
            <a:r>
              <a:rPr lang="cs-CZ" dirty="0"/>
              <a:t>: pomáhá nám určit, které tabulky spolu souvisejí, jak je propojit pomocí klíčů a jak z nich získat společné údaje. </a:t>
            </a:r>
          </a:p>
          <a:p>
            <a:r>
              <a:rPr lang="cs-CZ" dirty="0"/>
              <a:t>Například jeden pacient může absolvovat více vyšetření — vazba </a:t>
            </a:r>
            <a:r>
              <a:rPr lang="cs-CZ" b="1" dirty="0"/>
              <a:t>1 : N</a:t>
            </a:r>
            <a:r>
              <a:rPr lang="cs-CZ" dirty="0"/>
              <a:t>. Díky ní lze v databázi vyhledat všechna vyšetření konkrétního pacienta.</a:t>
            </a:r>
          </a:p>
        </p:txBody>
      </p:sp>
    </p:spTree>
    <p:extLst>
      <p:ext uri="{BB962C8B-B14F-4D97-AF65-F5344CB8AC3E}">
        <p14:creationId xmlns:p14="http://schemas.microsoft.com/office/powerpoint/2010/main" val="28077679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B6CEE06A-C5C3-6D48-450C-CC59358253F7}"/>
              </a:ext>
            </a:extLst>
          </p:cNvPr>
          <p:cNvSpPr txBox="1"/>
          <p:nvPr/>
        </p:nvSpPr>
        <p:spPr>
          <a:xfrm>
            <a:off x="357809" y="230588"/>
            <a:ext cx="34190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Proces k informačnímu systému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EB78C8E1-C2B2-5E03-765C-F8E001F1D464}"/>
              </a:ext>
            </a:extLst>
          </p:cNvPr>
          <p:cNvSpPr txBox="1"/>
          <p:nvPr/>
        </p:nvSpPr>
        <p:spPr>
          <a:xfrm>
            <a:off x="357809" y="599920"/>
            <a:ext cx="67347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Proces je uspořádaný sled činností, který vede k určitému výsledku.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C30EB958-3F19-850B-8CF2-EEBB9D37C59C}"/>
              </a:ext>
            </a:extLst>
          </p:cNvPr>
          <p:cNvSpPr txBox="1"/>
          <p:nvPr/>
        </p:nvSpPr>
        <p:spPr>
          <a:xfrm>
            <a:off x="357809" y="969252"/>
            <a:ext cx="6094674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Příklad procesu přijetí pacienta:</a:t>
            </a:r>
          </a:p>
          <a:p>
            <a:pPr>
              <a:buNone/>
            </a:pPr>
            <a:endParaRPr lang="cs-CZ" sz="600" dirty="0"/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registrace pacienta, 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ověření jeho údajů, 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zadání důvodu návštěvy, 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přiřazení k pracovišti, 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předání údajů zdravotnickému pracovníkovi. 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53C53F1A-3110-DA16-BFD9-C23F9E1F8C6C}"/>
              </a:ext>
            </a:extLst>
          </p:cNvPr>
          <p:cNvSpPr txBox="1"/>
          <p:nvPr/>
        </p:nvSpPr>
        <p:spPr>
          <a:xfrm>
            <a:off x="357809" y="2816728"/>
            <a:ext cx="60946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Informační systém proces podporuje a předává potřebná data mezi jeho jednotlivými kroky.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DC1FAB63-0021-D693-4744-2EE98E01F136}"/>
              </a:ext>
            </a:extLst>
          </p:cNvPr>
          <p:cNvSpPr txBox="1"/>
          <p:nvPr/>
        </p:nvSpPr>
        <p:spPr>
          <a:xfrm>
            <a:off x="357809" y="3433097"/>
            <a:ext cx="10416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Činnost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C918170B-8C5A-19D7-3632-B20D38439FA9}"/>
              </a:ext>
            </a:extLst>
          </p:cNvPr>
          <p:cNvSpPr txBox="1"/>
          <p:nvPr/>
        </p:nvSpPr>
        <p:spPr>
          <a:xfrm>
            <a:off x="357809" y="3823548"/>
            <a:ext cx="6094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Činnost je jednotlivý krok, který tvoří část procesu.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88931AFC-C731-99EB-AF6C-60A699AE1F22}"/>
              </a:ext>
            </a:extLst>
          </p:cNvPr>
          <p:cNvSpPr txBox="1"/>
          <p:nvPr/>
        </p:nvSpPr>
        <p:spPr>
          <a:xfrm>
            <a:off x="423407" y="4213999"/>
            <a:ext cx="6094674" cy="1846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U každé činnosti lze určit:</a:t>
            </a:r>
          </a:p>
          <a:p>
            <a:pPr>
              <a:buNone/>
            </a:pPr>
            <a:endParaRPr lang="cs-CZ" sz="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kdo ji provádí,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jaké údaje potřebuje,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co musí udělat,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jaký výsledek vznikne,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která činnost bude následovat. 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19AE0E74-5BEA-AF1E-F34A-F5D9C584EBAA}"/>
              </a:ext>
            </a:extLst>
          </p:cNvPr>
          <p:cNvSpPr txBox="1"/>
          <p:nvPr/>
        </p:nvSpPr>
        <p:spPr>
          <a:xfrm>
            <a:off x="423407" y="6091436"/>
            <a:ext cx="680432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Příklad:</a:t>
            </a:r>
            <a:r>
              <a:rPr lang="cs-CZ" dirty="0"/>
              <a:t> Sestra ověří totožnost pacienta a doplní jeho kontaktní údaje.</a:t>
            </a:r>
          </a:p>
        </p:txBody>
      </p:sp>
      <p:pic>
        <p:nvPicPr>
          <p:cNvPr id="17" name="Obrázek 16">
            <a:extLst>
              <a:ext uri="{FF2B5EF4-FFF2-40B4-BE49-F238E27FC236}">
                <a16:creationId xmlns:a16="http://schemas.microsoft.com/office/drawing/2014/main" id="{BE94D831-20A8-C36E-43A7-EC02AC32A3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594"/>
          <a:stretch>
            <a:fillRect/>
          </a:stretch>
        </p:blipFill>
        <p:spPr>
          <a:xfrm>
            <a:off x="7491883" y="347753"/>
            <a:ext cx="3385502" cy="6162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18038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ovéPole 12">
            <a:extLst>
              <a:ext uri="{FF2B5EF4-FFF2-40B4-BE49-F238E27FC236}">
                <a16:creationId xmlns:a16="http://schemas.microsoft.com/office/drawing/2014/main" id="{2E5E6293-7716-C55D-5582-E2C8D66F7D2F}"/>
              </a:ext>
            </a:extLst>
          </p:cNvPr>
          <p:cNvSpPr txBox="1"/>
          <p:nvPr/>
        </p:nvSpPr>
        <p:spPr>
          <a:xfrm>
            <a:off x="6096000" y="1496631"/>
            <a:ext cx="5746143" cy="4287635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" name="TextovéPole 1">
            <a:extLst>
              <a:ext uri="{FF2B5EF4-FFF2-40B4-BE49-F238E27FC236}">
                <a16:creationId xmlns:a16="http://schemas.microsoft.com/office/drawing/2014/main" id="{D6F79054-5995-BDD7-CC19-6B440A70578C}"/>
              </a:ext>
            </a:extLst>
          </p:cNvPr>
          <p:cNvSpPr txBox="1"/>
          <p:nvPr/>
        </p:nvSpPr>
        <p:spPr>
          <a:xfrm>
            <a:off x="349857" y="302150"/>
            <a:ext cx="35462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Konfigurace informačního systému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CCA38982-1A01-D7FF-8A80-CE12FDB23B52}"/>
              </a:ext>
            </a:extLst>
          </p:cNvPr>
          <p:cNvSpPr txBox="1"/>
          <p:nvPr/>
        </p:nvSpPr>
        <p:spPr>
          <a:xfrm>
            <a:off x="349857" y="671482"/>
            <a:ext cx="80944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Konfigurace je nastavení informačního systému podle potřeb konkrétní organizace.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D237A2F2-4E84-58C2-4A81-C9456DE7496A}"/>
              </a:ext>
            </a:extLst>
          </p:cNvPr>
          <p:cNvSpPr txBox="1"/>
          <p:nvPr/>
        </p:nvSpPr>
        <p:spPr>
          <a:xfrm>
            <a:off x="349857" y="1127299"/>
            <a:ext cx="283066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Konfigurovat lze například:</a:t>
            </a:r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D0A2208D-2F47-D6BA-A69D-314BC2C26D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857" y="1496631"/>
            <a:ext cx="3294492" cy="3231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uživatelské účty,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přístupová oprávnění,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formuláře,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číselníky,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způsob zobrazování údajů,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upozornění,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pracovní postupy. 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DDD1A4CD-BF4B-AA23-6BBF-DB440D250FCA}"/>
              </a:ext>
            </a:extLst>
          </p:cNvPr>
          <p:cNvSpPr txBox="1"/>
          <p:nvPr/>
        </p:nvSpPr>
        <p:spPr>
          <a:xfrm>
            <a:off x="349857" y="4860936"/>
            <a:ext cx="534327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Příklad:</a:t>
            </a:r>
            <a:r>
              <a:rPr lang="cs-CZ" dirty="0"/>
              <a:t> Lékař může zobrazit a doplňovat zdravotnickou dokumentaci, zatímco pracovník recepce pracuje pouze s registračními údaji.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B0A79669-484B-1D13-2C52-59887088B260}"/>
              </a:ext>
            </a:extLst>
          </p:cNvPr>
          <p:cNvSpPr txBox="1"/>
          <p:nvPr/>
        </p:nvSpPr>
        <p:spPr>
          <a:xfrm>
            <a:off x="6307373" y="1751073"/>
            <a:ext cx="2838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Proč je konfigurace důležitá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ACB7655D-BC36-793D-693F-B160F8FF8E09}"/>
              </a:ext>
            </a:extLst>
          </p:cNvPr>
          <p:cNvSpPr txBox="1"/>
          <p:nvPr/>
        </p:nvSpPr>
        <p:spPr>
          <a:xfrm>
            <a:off x="6307373" y="2233094"/>
            <a:ext cx="5206116" cy="32470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Správná konfigurace:</a:t>
            </a:r>
          </a:p>
          <a:p>
            <a:pPr>
              <a:buNone/>
            </a:pPr>
            <a:endParaRPr lang="cs-CZ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zpřístupní uživateli pouze potřebné funkce,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chrání citlivé údaje,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přizpůsobí systém činnosti pracoviště,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omezuje chyby při zadávání dat,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podporuje stanovené pracovní postupy. 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Správná konfigurace má úzkou souvislost s </a:t>
            </a:r>
            <a:r>
              <a:rPr lang="cs-CZ" b="1" dirty="0"/>
              <a:t>ochranou osobních údajů a GDPR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863427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DF37BDA9-1487-4AE6-D2A3-BA2FF55B4FBB}"/>
              </a:ext>
            </a:extLst>
          </p:cNvPr>
          <p:cNvSpPr txBox="1"/>
          <p:nvPr/>
        </p:nvSpPr>
        <p:spPr>
          <a:xfrm>
            <a:off x="485030" y="1575064"/>
            <a:ext cx="335346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Při definování procesu určujeme:</a:t>
            </a: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965DC1D4-005E-0AE2-92E7-0796F9251C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1997" y="2095340"/>
            <a:ext cx="3922869" cy="2523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počáteční událost,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jednotlivé činnosti a jejich pořadí,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odpovědné osoby,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používané údaje a dokumenty,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podmínky rozhodování,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konečný výsledek. 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4FD0F892-3864-D799-7D5A-05D9777FAD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41" r="9798"/>
          <a:stretch>
            <a:fillRect/>
          </a:stretch>
        </p:blipFill>
        <p:spPr>
          <a:xfrm>
            <a:off x="6368995" y="500790"/>
            <a:ext cx="2930614" cy="5271961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94E7220C-52B7-0161-AB5A-412F9BC4005E}"/>
              </a:ext>
            </a:extLst>
          </p:cNvPr>
          <p:cNvSpPr txBox="1"/>
          <p:nvPr/>
        </p:nvSpPr>
        <p:spPr>
          <a:xfrm>
            <a:off x="485030" y="500790"/>
            <a:ext cx="561096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Proces v informačním systému je posloupnost činností, při nichž se zadávají, zpracovávají a předávají údaje za účelem splnění určitého úkolu.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95560F6C-1C7F-737C-3A1C-4DCB010AB053}"/>
              </a:ext>
            </a:extLst>
          </p:cNvPr>
          <p:cNvSpPr txBox="1"/>
          <p:nvPr/>
        </p:nvSpPr>
        <p:spPr>
          <a:xfrm>
            <a:off x="485030" y="138576"/>
            <a:ext cx="3108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Proces v informačním systému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80848E9A-5939-1A80-94EB-68B64A588BA8}"/>
              </a:ext>
            </a:extLst>
          </p:cNvPr>
          <p:cNvSpPr txBox="1"/>
          <p:nvPr/>
        </p:nvSpPr>
        <p:spPr>
          <a:xfrm>
            <a:off x="9470003" y="1593457"/>
            <a:ext cx="2160000" cy="648000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Registrace pacienta – zápis do IS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5F6F92F6-EED8-72EA-8D44-65F4AFD90982}"/>
              </a:ext>
            </a:extLst>
          </p:cNvPr>
          <p:cNvSpPr txBox="1"/>
          <p:nvPr/>
        </p:nvSpPr>
        <p:spPr>
          <a:xfrm>
            <a:off x="9470003" y="2727297"/>
            <a:ext cx="2160000" cy="646331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/>
            </a:lvl1pPr>
          </a:lstStyle>
          <a:p>
            <a:r>
              <a:rPr lang="cs-CZ" dirty="0"/>
              <a:t>Vyšetření pacienta – zápis do IS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06F2BAFE-31B0-CC7F-794C-BEEE3FE04D61}"/>
              </a:ext>
            </a:extLst>
          </p:cNvPr>
          <p:cNvSpPr txBox="1"/>
          <p:nvPr/>
        </p:nvSpPr>
        <p:spPr>
          <a:xfrm>
            <a:off x="9470003" y="3528593"/>
            <a:ext cx="2160000" cy="369332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/>
            </a:lvl1pPr>
          </a:lstStyle>
          <a:p>
            <a:r>
              <a:rPr lang="cs-CZ" dirty="0"/>
              <a:t>Rozhodovací proces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A408E572-CC40-2AC4-719E-6D1E2B1E5E6E}"/>
              </a:ext>
            </a:extLst>
          </p:cNvPr>
          <p:cNvSpPr txBox="1"/>
          <p:nvPr/>
        </p:nvSpPr>
        <p:spPr>
          <a:xfrm>
            <a:off x="9470003" y="3939019"/>
            <a:ext cx="2160000" cy="1200329"/>
          </a:xfrm>
          <a:prstGeom prst="rect">
            <a:avLst/>
          </a:prstGeom>
          <a:noFill/>
          <a:ln w="19050">
            <a:solidFill>
              <a:schemeClr val="accent1"/>
            </a:solidFill>
          </a:ln>
        </p:spPr>
        <p:txBody>
          <a:bodyPr wrap="square" rtlCol="0">
            <a:spAutoFit/>
          </a:bodyPr>
          <a:lstStyle>
            <a:defPPr>
              <a:defRPr lang="cs-CZ"/>
            </a:defPPr>
            <a:lvl1pPr>
              <a:defRPr/>
            </a:lvl1pPr>
          </a:lstStyle>
          <a:p>
            <a:r>
              <a:rPr lang="cs-CZ" dirty="0"/>
              <a:t>Léčení pacienta dle výsledků rozhodovacího procesu</a:t>
            </a:r>
          </a:p>
        </p:txBody>
      </p:sp>
    </p:spTree>
    <p:extLst>
      <p:ext uri="{BB962C8B-B14F-4D97-AF65-F5344CB8AC3E}">
        <p14:creationId xmlns:p14="http://schemas.microsoft.com/office/powerpoint/2010/main" val="11834039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>
            <a:extLst>
              <a:ext uri="{FF2B5EF4-FFF2-40B4-BE49-F238E27FC236}">
                <a16:creationId xmlns:a16="http://schemas.microsoft.com/office/drawing/2014/main" id="{55F292D5-70B8-B076-2D79-A2E6ADD95B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2393" y="899966"/>
            <a:ext cx="5677231" cy="20928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Pracovník vyhledá pacienta v systému.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Vybere vyšetření a volný termín.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Systém uloží objednávku a přiřadí ji k pacientovi.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Informace se zobrazí příslušnému oddělení.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Pacient dostane potvrzení termínu. 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39570CA7-CB38-01A8-5FC9-24CF2715770C}"/>
              </a:ext>
            </a:extLst>
          </p:cNvPr>
          <p:cNvSpPr txBox="1"/>
          <p:nvPr/>
        </p:nvSpPr>
        <p:spPr>
          <a:xfrm>
            <a:off x="262393" y="311972"/>
            <a:ext cx="53989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Příklad procesu: </a:t>
            </a:r>
            <a:r>
              <a:rPr lang="cs-CZ" b="1" dirty="0"/>
              <a:t>objednání pacienta k vyšetření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E265AA6F-4064-8C17-CC5E-BE0984E02BCC}"/>
              </a:ext>
            </a:extLst>
          </p:cNvPr>
          <p:cNvSpPr txBox="1"/>
          <p:nvPr/>
        </p:nvSpPr>
        <p:spPr>
          <a:xfrm>
            <a:off x="262393" y="5372195"/>
            <a:ext cx="58495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Proces tedy zahrnuje </a:t>
            </a:r>
            <a:r>
              <a:rPr lang="cs-CZ" b="1" dirty="0"/>
              <a:t>kdo co dělá, v jakém pořadí, s jakými údaji a co je výsledkem</a:t>
            </a:r>
            <a:r>
              <a:rPr lang="cs-CZ" dirty="0"/>
              <a:t>. Informační systém některé kroky umožňuje, kontroluje nebo provádí automaticky.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7BB91383-FC6D-FCEF-3169-BE7B8A1DA45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30673" y="88360"/>
            <a:ext cx="4486901" cy="6725589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4F7C4A72-BCE3-9CA9-0A49-2B364EF6E1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530" y="3037478"/>
            <a:ext cx="3112956" cy="2334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8061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0C56948-BA42-00B6-4FB7-42DCBD0A0CBE}"/>
              </a:ext>
            </a:extLst>
          </p:cNvPr>
          <p:cNvSpPr txBox="1"/>
          <p:nvPr/>
        </p:nvSpPr>
        <p:spPr>
          <a:xfrm>
            <a:off x="500932" y="333955"/>
            <a:ext cx="31725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Souhrnný příklad z nemocnice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C2168824-B266-7E9D-CB1F-551FA5CFFC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0341" y="955362"/>
            <a:ext cx="5705659" cy="347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Entita: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Pacient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Atribut: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jméno, datum narození, pojišťovna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Datový záznam: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údaje o jednom konkrétním pacientovi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Identifikátor: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ID pacienta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Číselník: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seznam zdravotních pojišťoven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Vazba: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pacient absolvuje vyšetření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Činnost: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zapsání výsledku vyšetření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Proces: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vyšetření pacienta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Konfigurace: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nastavení oprávnění lékaře a sestry 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051599C4-7510-6C26-BB03-D35A1A328EC9}"/>
              </a:ext>
            </a:extLst>
          </p:cNvPr>
          <p:cNvSpPr txBox="1"/>
          <p:nvPr/>
        </p:nvSpPr>
        <p:spPr>
          <a:xfrm>
            <a:off x="6852031" y="333955"/>
            <a:ext cx="43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Odpovězte na tyto otázky:</a:t>
            </a: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F52FAD86-A202-5C7F-A34F-3E76CCF7F3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52031" y="955362"/>
            <a:ext cx="4839037" cy="3231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Jaký je rozdíl mezi entitou a atributem?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 představuje datový záznam?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Proč musí být identifikátor jedinečný?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 čemu slouží číselníky?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 vyjadřuje vazba mezi entitami?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Jaký je rozdíl mezi procesem a činností?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 lze nastavit při konfiguraci informačního systému? 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F178987A-EB47-CE5B-5B7D-59580D4962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6280" y="4883875"/>
            <a:ext cx="10604788" cy="1846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Entita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je objekt, o kterém evidujeme údaje.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Atribut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je jeho vlastnost.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Datový záznam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představuje soubor údajů o jednom konkrétním objektu.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Identifikátor musí být jedinečný, aby bylo možné každý záznam jednoznačně rozlišit.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Číselníky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nabízejí předem stanovené hodnoty a sjednocují zadávání údajů.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Vazba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vyjadřuje vztah mezi dvěma nebo více entitami.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Proces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je uspořádaný sled činností.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Činnost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je jeden konkrétní krok procesu.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Lze nastavit například uživatelské účty, přístupová práva, formuláře, číselníky, upozornění a pracovní postupy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74D8950C-5278-EA37-78DA-E5E81BD2C159}"/>
              </a:ext>
            </a:extLst>
          </p:cNvPr>
          <p:cNvSpPr txBox="1"/>
          <p:nvPr/>
        </p:nvSpPr>
        <p:spPr>
          <a:xfrm>
            <a:off x="1086280" y="4500646"/>
            <a:ext cx="1542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Odpovědi po 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1A7980ED-2E36-5520-960A-5721CD8B27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85" t="20986" r="4603" b="19073"/>
          <a:stretch>
            <a:fillRect/>
          </a:stretch>
        </p:blipFill>
        <p:spPr>
          <a:xfrm>
            <a:off x="2552368" y="4462794"/>
            <a:ext cx="1008000" cy="445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417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F3188C3-6936-4B7B-E34B-39E2D44437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153257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339</TotalTime>
  <Words>1163</Words>
  <Application>Microsoft Office PowerPoint</Application>
  <PresentationFormat>Širokoúhlá obrazovka</PresentationFormat>
  <Paragraphs>254</Paragraphs>
  <Slides>14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Motiv Office</vt:lpstr>
      <vt:lpstr>Datové prvky a procesy informačního systému INV 305 3. ročník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16</cp:revision>
  <dcterms:created xsi:type="dcterms:W3CDTF">2026-09-22T06:24:02Z</dcterms:created>
  <dcterms:modified xsi:type="dcterms:W3CDTF">2026-10-02T07:53:17Z</dcterms:modified>
</cp:coreProperties>
</file>