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A5F4771C-2D2B-45AE-B7BB-B59677236050}" type="datetimeFigureOut">
              <a:rPr lang="cs-CZ" smtClean="0"/>
              <a:pPr/>
              <a:t>08.03.2021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3BC5C31C-FF19-4E96-9CA9-79FB584889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/>
              <a:t>Klepnutím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5F4771C-2D2B-45AE-B7BB-B59677236050}" type="datetimeFigureOut">
              <a:rPr lang="cs-CZ" smtClean="0"/>
              <a:pPr/>
              <a:t>08.03.2021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BC5C31C-FF19-4E96-9CA9-79FB584889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A5F4771C-2D2B-45AE-B7BB-B59677236050}" type="datetimeFigureOut">
              <a:rPr lang="cs-CZ" smtClean="0"/>
              <a:pPr/>
              <a:t>08.03.2021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3BC5C31C-FF19-4E96-9CA9-79FB584889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4771C-2D2B-45AE-B7BB-B59677236050}" type="datetimeFigureOut">
              <a:rPr lang="cs-CZ" smtClean="0"/>
              <a:pPr/>
              <a:t>08.03.2021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5C31C-FF19-4E96-9CA9-79FB584889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/>
              <a:t>Klepnutím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/>
              <a:t>Klepnutím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4771C-2D2B-45AE-B7BB-B59677236050}" type="datetimeFigureOut">
              <a:rPr lang="cs-CZ" smtClean="0"/>
              <a:pPr/>
              <a:t>08.03.2021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5C31C-FF19-4E96-9CA9-79FB584889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/>
              <a:t>Klepnutím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/>
              <a:t>Klepnutím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5F4771C-2D2B-45AE-B7BB-B59677236050}" type="datetimeFigureOut">
              <a:rPr lang="cs-CZ" smtClean="0"/>
              <a:pPr/>
              <a:t>08.03.2021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BC5C31C-FF19-4E96-9CA9-79FB584889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4771C-2D2B-45AE-B7BB-B59677236050}" type="datetimeFigureOut">
              <a:rPr lang="cs-CZ" smtClean="0"/>
              <a:pPr/>
              <a:t>08.03.2021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5C31C-FF19-4E96-9CA9-79FB584889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/>
              <a:t>Klepnutím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5F4771C-2D2B-45AE-B7BB-B59677236050}" type="datetimeFigureOut">
              <a:rPr lang="cs-CZ" smtClean="0"/>
              <a:pPr/>
              <a:t>08.03.2021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BC5C31C-FF19-4E96-9CA9-79FB584889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5F4771C-2D2B-45AE-B7BB-B59677236050}" type="datetimeFigureOut">
              <a:rPr lang="cs-CZ" smtClean="0"/>
              <a:pPr/>
              <a:t>08.03.2021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BC5C31C-FF19-4E96-9CA9-79FB584889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/>
              <a:t>Klepnutím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4771C-2D2B-45AE-B7BB-B59677236050}" type="datetimeFigureOut">
              <a:rPr lang="cs-CZ" smtClean="0"/>
              <a:pPr/>
              <a:t>08.03.2021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5C31C-FF19-4E96-9CA9-79FB584889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/>
              <a:t>Klepnutím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4771C-2D2B-45AE-B7BB-B59677236050}" type="datetimeFigureOut">
              <a:rPr lang="cs-CZ" smtClean="0"/>
              <a:pPr/>
              <a:t>08.03.2021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5C31C-FF19-4E96-9CA9-79FB584889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/>
              <a:t>Klepnutím lze upravit styly předlohy textu.</a:t>
            </a:r>
          </a:p>
          <a:p>
            <a:pPr lvl="1" eaLnBrk="1" latinLnBrk="0" hangingPunct="1"/>
            <a:r>
              <a:rPr kumimoji="0" lang="cs-CZ"/>
              <a:t>Druhá úroveň</a:t>
            </a:r>
          </a:p>
          <a:p>
            <a:pPr lvl="2" eaLnBrk="1" latinLnBrk="0" hangingPunct="1"/>
            <a:r>
              <a:rPr kumimoji="0" lang="cs-CZ"/>
              <a:t>Třetí úroveň</a:t>
            </a:r>
          </a:p>
          <a:p>
            <a:pPr lvl="3" eaLnBrk="1" latinLnBrk="0" hangingPunct="1"/>
            <a:r>
              <a:rPr kumimoji="0" lang="cs-CZ"/>
              <a:t>Čtvrtá úroveň</a:t>
            </a:r>
          </a:p>
          <a:p>
            <a:pPr lvl="4" eaLnBrk="1" latinLnBrk="0" hangingPunct="1"/>
            <a:r>
              <a:rPr kumimoji="0" lang="cs-CZ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5F4771C-2D2B-45AE-B7BB-B59677236050}" type="datetimeFigureOut">
              <a:rPr lang="cs-CZ" smtClean="0"/>
              <a:pPr/>
              <a:t>08.03.2021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BC5C31C-FF19-4E96-9CA9-79FB584889C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Baroko</a:t>
            </a:r>
            <a:br>
              <a:rPr lang="cs-CZ" dirty="0"/>
            </a:br>
            <a:r>
              <a:rPr lang="cs-CZ" dirty="0"/>
              <a:t>17.století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Historické  souvislosti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nástup </a:t>
            </a:r>
            <a:r>
              <a:rPr lang="cs-CZ" b="1" dirty="0"/>
              <a:t>katolické reformace</a:t>
            </a:r>
            <a:r>
              <a:rPr lang="cs-CZ" dirty="0"/>
              <a:t> </a:t>
            </a:r>
            <a:r>
              <a:rPr lang="cs-CZ" b="1" i="1" dirty="0"/>
              <a:t>(jezuité) –</a:t>
            </a:r>
            <a:r>
              <a:rPr lang="cs-CZ" dirty="0"/>
              <a:t> definitivní rozštěpení křesťanství</a:t>
            </a:r>
          </a:p>
          <a:p>
            <a:r>
              <a:rPr lang="cs-CZ" dirty="0"/>
              <a:t>1618 – 1648 – </a:t>
            </a:r>
            <a:r>
              <a:rPr lang="cs-CZ" b="1" dirty="0"/>
              <a:t>třicetiletá válka</a:t>
            </a:r>
          </a:p>
          <a:p>
            <a:r>
              <a:rPr lang="cs-CZ" i="1" dirty="0"/>
              <a:t>Tváří v tvář smrti zůstává Bůh jedinou jistotou – </a:t>
            </a:r>
            <a:r>
              <a:rPr lang="cs-CZ" dirty="0"/>
              <a:t>mystérium smrti</a:t>
            </a:r>
          </a:p>
          <a:p>
            <a:pPr lvl="0"/>
            <a:r>
              <a:rPr lang="cs-CZ" dirty="0"/>
              <a:t>poslední jednotný umělecký sloh v Evropě</a:t>
            </a:r>
          </a:p>
          <a:p>
            <a:pPr lvl="0"/>
            <a:r>
              <a:rPr lang="cs-CZ" dirty="0"/>
              <a:t>typickými vnějšími projevy jsou okázalost, bohatství forem, rozvlněnost linií a pohyb</a:t>
            </a:r>
          </a:p>
          <a:p>
            <a:endParaRPr lang="cs-CZ" i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umění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u="sng" dirty="0"/>
              <a:t>významní architekti </a:t>
            </a:r>
            <a:r>
              <a:rPr lang="cs-CZ" dirty="0"/>
              <a:t>– </a:t>
            </a:r>
            <a:r>
              <a:rPr lang="cs-CZ" dirty="0" err="1"/>
              <a:t>Gian</a:t>
            </a:r>
            <a:r>
              <a:rPr lang="cs-CZ" dirty="0"/>
              <a:t> </a:t>
            </a:r>
            <a:r>
              <a:rPr lang="cs-CZ" dirty="0" err="1"/>
              <a:t>Lorenzo</a:t>
            </a:r>
            <a:r>
              <a:rPr lang="cs-CZ" dirty="0"/>
              <a:t> </a:t>
            </a:r>
            <a:r>
              <a:rPr lang="cs-CZ" dirty="0" err="1"/>
              <a:t>Bernini</a:t>
            </a:r>
            <a:r>
              <a:rPr lang="cs-CZ" dirty="0"/>
              <a:t>, bratři </a:t>
            </a:r>
            <a:r>
              <a:rPr lang="cs-CZ" dirty="0" err="1"/>
              <a:t>Dientzenhoferové</a:t>
            </a:r>
            <a:r>
              <a:rPr lang="cs-CZ" dirty="0"/>
              <a:t>, Jan Blažej </a:t>
            </a:r>
            <a:r>
              <a:rPr lang="cs-CZ" dirty="0" err="1"/>
              <a:t>Santini</a:t>
            </a:r>
            <a:r>
              <a:rPr lang="cs-CZ" dirty="0"/>
              <a:t>...</a:t>
            </a:r>
          </a:p>
          <a:p>
            <a:pPr lvl="0">
              <a:buNone/>
            </a:pPr>
            <a:r>
              <a:rPr lang="cs-CZ" dirty="0"/>
              <a:t>   </a:t>
            </a:r>
            <a:r>
              <a:rPr lang="cs-CZ" u="sng" dirty="0"/>
              <a:t>sochaři</a:t>
            </a:r>
            <a:r>
              <a:rPr lang="cs-CZ" dirty="0"/>
              <a:t> – Ferdinand Maxmilián </a:t>
            </a:r>
            <a:r>
              <a:rPr lang="cs-CZ" dirty="0" err="1"/>
              <a:t>Brokof</a:t>
            </a:r>
            <a:r>
              <a:rPr lang="cs-CZ" dirty="0"/>
              <a:t>, Matyáš Bernard Braun...</a:t>
            </a:r>
          </a:p>
          <a:p>
            <a:pPr lvl="0">
              <a:buNone/>
            </a:pPr>
            <a:r>
              <a:rPr lang="cs-CZ" dirty="0"/>
              <a:t>   </a:t>
            </a:r>
            <a:r>
              <a:rPr lang="cs-CZ" u="sng" dirty="0"/>
              <a:t>malíři –</a:t>
            </a:r>
            <a:r>
              <a:rPr lang="cs-CZ" dirty="0"/>
              <a:t> Rembrandt van </a:t>
            </a:r>
            <a:r>
              <a:rPr lang="cs-CZ" dirty="0" err="1"/>
              <a:t>Rijn</a:t>
            </a:r>
            <a:r>
              <a:rPr lang="cs-CZ" dirty="0"/>
              <a:t>, Petr Paul </a:t>
            </a:r>
            <a:r>
              <a:rPr lang="cs-CZ" dirty="0" err="1"/>
              <a:t>Rubens</a:t>
            </a:r>
            <a:r>
              <a:rPr lang="cs-CZ" dirty="0"/>
              <a:t>, Karel </a:t>
            </a:r>
            <a:r>
              <a:rPr lang="cs-CZ" dirty="0" err="1"/>
              <a:t>Škréta</a:t>
            </a:r>
            <a:r>
              <a:rPr lang="cs-CZ" dirty="0"/>
              <a:t> – čerpali náměty hlavně z biblických dějin a antiky, hojně se objevují i lovecké scény a stylizované krajiny</a:t>
            </a:r>
          </a:p>
          <a:p>
            <a:r>
              <a:rPr lang="cs-CZ" dirty="0"/>
              <a:t>velmi působivá a dramatická je </a:t>
            </a:r>
            <a:r>
              <a:rPr lang="cs-CZ" u="sng" dirty="0"/>
              <a:t>hudba</a:t>
            </a:r>
            <a:r>
              <a:rPr lang="cs-CZ" dirty="0"/>
              <a:t>  - </a:t>
            </a:r>
            <a:r>
              <a:rPr lang="cs-CZ" dirty="0" err="1"/>
              <a:t>Johann</a:t>
            </a:r>
            <a:r>
              <a:rPr lang="cs-CZ" dirty="0"/>
              <a:t> Sebastian </a:t>
            </a:r>
            <a:r>
              <a:rPr lang="cs-CZ" dirty="0" err="1"/>
              <a:t>Bach</a:t>
            </a:r>
            <a:r>
              <a:rPr lang="cs-CZ" dirty="0"/>
              <a:t>, Adam Michna z </a:t>
            </a:r>
            <a:r>
              <a:rPr lang="cs-CZ" dirty="0" err="1"/>
              <a:t>Otradovic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Chrám sv. Mikuláše v Praze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2636912"/>
            <a:ext cx="4003108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Rembrandt van </a:t>
            </a:r>
            <a:r>
              <a:rPr lang="cs-CZ" dirty="0" err="1"/>
              <a:t>Rijn</a:t>
            </a:r>
            <a:r>
              <a:rPr lang="cs-CZ" dirty="0"/>
              <a:t> – portrét Saskie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1556792"/>
            <a:ext cx="3888432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Selské baroko - </a:t>
            </a:r>
            <a:r>
              <a:rPr lang="cs-CZ" dirty="0" err="1"/>
              <a:t>holašovice</a:t>
            </a:r>
            <a:endParaRPr lang="cs-CZ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348880"/>
            <a:ext cx="7416824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literatura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důraz kladen na subjektivní zážitek – </a:t>
            </a:r>
            <a:r>
              <a:rPr lang="cs-CZ" b="1" dirty="0"/>
              <a:t>pocitovost</a:t>
            </a:r>
            <a:r>
              <a:rPr lang="cs-CZ" dirty="0"/>
              <a:t> (prožitek), </a:t>
            </a:r>
            <a:r>
              <a:rPr lang="cs-CZ" b="1" dirty="0"/>
              <a:t>tajemnost, neklid</a:t>
            </a:r>
            <a:endParaRPr lang="cs-CZ" dirty="0"/>
          </a:p>
          <a:p>
            <a:r>
              <a:rPr lang="cs-CZ" b="1" dirty="0"/>
              <a:t>alegoričnost</a:t>
            </a:r>
            <a:r>
              <a:rPr lang="cs-CZ" dirty="0"/>
              <a:t>, typický </a:t>
            </a:r>
            <a:r>
              <a:rPr lang="cs-CZ" b="1" dirty="0"/>
              <a:t>kontrast</a:t>
            </a:r>
            <a:r>
              <a:rPr lang="cs-CZ" dirty="0"/>
              <a:t> (dualita)</a:t>
            </a:r>
          </a:p>
          <a:p>
            <a:r>
              <a:rPr lang="cs-CZ" b="1" dirty="0"/>
              <a:t>mnohomluvnost</a:t>
            </a:r>
            <a:r>
              <a:rPr lang="cs-CZ" dirty="0"/>
              <a:t> ( téměř nepřeložitelná)</a:t>
            </a:r>
          </a:p>
          <a:p>
            <a:r>
              <a:rPr lang="cs-CZ" b="1" u="sng" dirty="0"/>
              <a:t>mystická lyrika</a:t>
            </a:r>
            <a:r>
              <a:rPr lang="cs-CZ" dirty="0"/>
              <a:t> – alegorické zachycení touhy lidské duše po splynutí s Bohem</a:t>
            </a:r>
          </a:p>
          <a:p>
            <a:pPr marL="0" indent="0">
              <a:buNone/>
            </a:pPr>
            <a:r>
              <a:rPr lang="cs-CZ" b="1" i="1" dirty="0"/>
              <a:t>  Terezie z </a:t>
            </a:r>
            <a:r>
              <a:rPr lang="cs-CZ" b="1" i="1" dirty="0" err="1"/>
              <a:t>Avily</a:t>
            </a:r>
            <a:r>
              <a:rPr lang="cs-CZ" b="1" i="1" dirty="0"/>
              <a:t> </a:t>
            </a:r>
            <a:r>
              <a:rPr lang="cs-CZ" sz="2000" b="1" i="1" dirty="0"/>
              <a:t>– </a:t>
            </a:r>
            <a:r>
              <a:rPr lang="cs-CZ" sz="2000" dirty="0"/>
              <a:t>španělská mystička, představitelka     reformovaného řádu karmelitánek – pocházela ze šlechtického rodu, ale stala se řádovou sestrou a učitelkou – měla spoustu duchovních vidění Krista (zažila klinickou smrt) – propagovala vnitřní modlitbu o samotě – založila mnoho klášterů – na památku její smrti slavíme </a:t>
            </a:r>
            <a:r>
              <a:rPr lang="cs-CZ" sz="2000" dirty="0" err="1"/>
              <a:t>15.října</a:t>
            </a:r>
            <a:r>
              <a:rPr lang="cs-CZ" sz="2000" dirty="0"/>
              <a:t> Terezu (sv. Terezie od Ježíše)</a:t>
            </a:r>
            <a:endParaRPr lang="cs-CZ" sz="2000" b="1" i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Další představitelé evropského baroka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u="sng" dirty="0"/>
              <a:t>Duchovní epos </a:t>
            </a:r>
            <a:r>
              <a:rPr lang="cs-CZ" dirty="0"/>
              <a:t>:</a:t>
            </a:r>
          </a:p>
          <a:p>
            <a:r>
              <a:rPr lang="cs-CZ" b="1" i="1" dirty="0"/>
              <a:t>T. </a:t>
            </a:r>
            <a:r>
              <a:rPr lang="cs-CZ" b="1" i="1" dirty="0" err="1"/>
              <a:t>Tasso</a:t>
            </a:r>
            <a:r>
              <a:rPr lang="cs-CZ" b="1" i="1" dirty="0"/>
              <a:t> – Osvobozený Jeruzalém – </a:t>
            </a:r>
            <a:r>
              <a:rPr lang="cs-CZ" dirty="0"/>
              <a:t>1. křížová výprava do Palestiny – s cílem osvobodit Ježíšův hrob z rukou muslimů</a:t>
            </a:r>
            <a:endParaRPr lang="cs-CZ" b="1" i="1" dirty="0"/>
          </a:p>
          <a:p>
            <a:r>
              <a:rPr lang="cs-CZ" b="1" i="1" dirty="0"/>
              <a:t>J. </a:t>
            </a:r>
            <a:r>
              <a:rPr lang="cs-CZ" b="1" i="1" dirty="0" err="1"/>
              <a:t>Milton</a:t>
            </a:r>
            <a:r>
              <a:rPr lang="cs-CZ" b="1" i="1" dirty="0"/>
              <a:t> – Ztracený ráj</a:t>
            </a:r>
            <a:r>
              <a:rPr lang="cs-CZ" dirty="0"/>
              <a:t>  -vítězství dobra v člověku nad zlem (stvoření světa a člověka, vyhnání z ráje) – náprava světa možná</a:t>
            </a:r>
          </a:p>
          <a:p>
            <a:r>
              <a:rPr lang="cs-CZ" b="1" u="sng" dirty="0" err="1"/>
              <a:t>commedia</a:t>
            </a:r>
            <a:r>
              <a:rPr lang="cs-CZ" b="1" u="sng" dirty="0"/>
              <a:t> </a:t>
            </a:r>
            <a:r>
              <a:rPr lang="cs-CZ" b="1" u="sng" dirty="0" err="1"/>
              <a:t>dell</a:t>
            </a:r>
            <a:r>
              <a:rPr lang="cs-CZ" b="1" u="sng" dirty="0"/>
              <a:t>‘ </a:t>
            </a:r>
            <a:r>
              <a:rPr lang="cs-CZ" b="1" u="sng" dirty="0" err="1"/>
              <a:t>arte</a:t>
            </a:r>
            <a:r>
              <a:rPr lang="cs-CZ" dirty="0"/>
              <a:t> – pouze téma a náčrt děje, improvizace herců</a:t>
            </a:r>
          </a:p>
          <a:p>
            <a:r>
              <a:rPr lang="cs-CZ" b="1" u="sng" dirty="0"/>
              <a:t>román</a:t>
            </a:r>
            <a:r>
              <a:rPr lang="cs-CZ" dirty="0"/>
              <a:t> – </a:t>
            </a:r>
            <a:r>
              <a:rPr lang="cs-CZ" b="1" i="1" dirty="0" err="1"/>
              <a:t>Grimmelshausen</a:t>
            </a:r>
            <a:r>
              <a:rPr lang="cs-CZ" b="1" i="1" dirty="0"/>
              <a:t> – Dobrodružství </a:t>
            </a:r>
            <a:r>
              <a:rPr lang="cs-CZ" b="1" i="1" dirty="0" err="1"/>
              <a:t>Simplicia</a:t>
            </a:r>
            <a:r>
              <a:rPr lang="cs-CZ" b="1" i="1" dirty="0"/>
              <a:t> </a:t>
            </a:r>
            <a:r>
              <a:rPr lang="cs-CZ" b="1" i="1" dirty="0" err="1"/>
              <a:t>Simplicissima</a:t>
            </a:r>
            <a:r>
              <a:rPr lang="cs-CZ" dirty="0"/>
              <a:t> – třicetiletá válka z pohledu prostého člověka – nakonec útěk do samoty  - drsné líčení reality, černý humor</a:t>
            </a:r>
            <a:endParaRPr lang="cs-CZ" b="1" u="sng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České baroko – literatura domácí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zpočátku násilná rekatolizace (evangelíci odcházejí ze země) - jezuité</a:t>
            </a:r>
          </a:p>
          <a:p>
            <a:r>
              <a:rPr lang="cs-CZ" dirty="0"/>
              <a:t>důraz kladen na výchovnou funkci, úpadek češtiny – poněmčování  </a:t>
            </a:r>
          </a:p>
          <a:p>
            <a:r>
              <a:rPr lang="cs-CZ" b="1" i="1" dirty="0" err="1"/>
              <a:t>B.Bridel</a:t>
            </a:r>
            <a:r>
              <a:rPr lang="cs-CZ" b="1" i="1" dirty="0"/>
              <a:t> – Co bůh? Co člověk?</a:t>
            </a:r>
          </a:p>
          <a:p>
            <a:r>
              <a:rPr lang="cs-CZ" b="1" i="1" dirty="0" err="1"/>
              <a:t>B.Balbín</a:t>
            </a:r>
            <a:r>
              <a:rPr lang="cs-CZ" b="1" i="1" dirty="0"/>
              <a:t> – Obrana jazyka slovanského, zvláště pak českého</a:t>
            </a:r>
            <a:r>
              <a:rPr lang="cs-CZ" dirty="0"/>
              <a:t> (lat.) – nemohlo vyjít pro přílišné vlastenectví – ostře kritizuje poněmčování</a:t>
            </a:r>
          </a:p>
          <a:p>
            <a:r>
              <a:rPr lang="cs-CZ" dirty="0"/>
              <a:t>tvorba pololidová – písmáci – </a:t>
            </a:r>
            <a:r>
              <a:rPr lang="cs-CZ" b="1" i="1" dirty="0" err="1"/>
              <a:t>F.J.Vavák</a:t>
            </a:r>
            <a:r>
              <a:rPr lang="cs-CZ" dirty="0"/>
              <a:t>, kramářské písně, loutkářství – </a:t>
            </a:r>
            <a:r>
              <a:rPr lang="cs-CZ" b="1" i="1" dirty="0" err="1"/>
              <a:t>M.Kopecký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J.A.Komenský</a:t>
            </a:r>
            <a:r>
              <a:rPr lang="cs-CZ" dirty="0"/>
              <a:t> - dílo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/>
              <a:t>Dílo pedagogické – </a:t>
            </a:r>
            <a:r>
              <a:rPr lang="cs-CZ" b="1" i="1" dirty="0"/>
              <a:t>Orbis </a:t>
            </a:r>
            <a:r>
              <a:rPr lang="cs-CZ" b="1" i="1" dirty="0" err="1"/>
              <a:t>pictus</a:t>
            </a:r>
            <a:r>
              <a:rPr lang="cs-CZ" b="1" i="1" dirty="0"/>
              <a:t>, Didaktika</a:t>
            </a:r>
          </a:p>
          <a:p>
            <a:r>
              <a:rPr lang="cs-CZ" b="1" dirty="0"/>
              <a:t>Dílo pansofické</a:t>
            </a:r>
            <a:r>
              <a:rPr lang="cs-CZ" dirty="0"/>
              <a:t> – </a:t>
            </a:r>
            <a:r>
              <a:rPr lang="cs-CZ" u="sng" dirty="0"/>
              <a:t>pansofie (vševěda)</a:t>
            </a:r>
            <a:r>
              <a:rPr lang="cs-CZ" dirty="0"/>
              <a:t> – univerzální moudrost --- touha po harmonii, nápravě světa</a:t>
            </a:r>
          </a:p>
          <a:p>
            <a:r>
              <a:rPr lang="cs-CZ" b="1" i="1" dirty="0"/>
              <a:t>Obecná porada o nápravě věcí lidských</a:t>
            </a:r>
          </a:p>
          <a:p>
            <a:r>
              <a:rPr lang="cs-CZ" b="1" i="1" dirty="0"/>
              <a:t>Labyrint světa a Ráj srdce</a:t>
            </a:r>
          </a:p>
          <a:p>
            <a:endParaRPr lang="cs-CZ" b="1" i="1" dirty="0"/>
          </a:p>
          <a:p>
            <a:r>
              <a:rPr lang="cs-CZ" b="1" i="1" dirty="0"/>
              <a:t>Kšaft umírající matky </a:t>
            </a:r>
            <a:r>
              <a:rPr lang="cs-CZ" b="1" i="1"/>
              <a:t>jednoty bratrské</a:t>
            </a:r>
            <a:endParaRPr lang="cs-CZ" b="1" i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146</TotalTime>
  <Words>464</Words>
  <Application>Microsoft Office PowerPoint</Application>
  <PresentationFormat>Předvádění na obrazovce (4:3)</PresentationFormat>
  <Paragraphs>40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4" baseType="lpstr">
      <vt:lpstr>Century Schoolbook</vt:lpstr>
      <vt:lpstr>Wingdings</vt:lpstr>
      <vt:lpstr>Wingdings 2</vt:lpstr>
      <vt:lpstr>Arkýř</vt:lpstr>
      <vt:lpstr>Baroko 17.století</vt:lpstr>
      <vt:lpstr>Historické  souvislosti</vt:lpstr>
      <vt:lpstr>umění</vt:lpstr>
      <vt:lpstr>Chrám sv. Mikuláše v Praze</vt:lpstr>
      <vt:lpstr>Rembrandt van Rijn – portrét Saskie</vt:lpstr>
      <vt:lpstr>Selské baroko - holašovice</vt:lpstr>
      <vt:lpstr>literatura</vt:lpstr>
      <vt:lpstr>Další představitelé evropského baroka</vt:lpstr>
      <vt:lpstr>České baroko – literatura domácí</vt:lpstr>
      <vt:lpstr>J.A.Komenský - dílo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Baroko 17.století</dc:title>
  <dc:creator>Alena</dc:creator>
  <cp:lastModifiedBy>Alena Šimůnková</cp:lastModifiedBy>
  <cp:revision>14</cp:revision>
  <dcterms:created xsi:type="dcterms:W3CDTF">2011-04-03T14:16:33Z</dcterms:created>
  <dcterms:modified xsi:type="dcterms:W3CDTF">2021-03-08T15:27:02Z</dcterms:modified>
</cp:coreProperties>
</file>