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63" r:id="rId6"/>
    <p:sldId id="264" r:id="rId7"/>
    <p:sldId id="259" r:id="rId8"/>
    <p:sldId id="265" r:id="rId9"/>
    <p:sldId id="266" r:id="rId10"/>
    <p:sldId id="260" r:id="rId11"/>
    <p:sldId id="267" r:id="rId12"/>
    <p:sldId id="268" r:id="rId13"/>
    <p:sldId id="269" r:id="rId14"/>
    <p:sldId id="26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729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25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988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905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7013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5197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543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4472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298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1126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074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7418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9107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4577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2094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83471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8353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2E03775-7AF2-40FA-B058-62EE064DE978}" type="datetimeFigureOut">
              <a:rPr lang="cs-CZ" smtClean="0"/>
              <a:t>17. 9. 2024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3706FCF-0A5F-4A9E-ADE1-54990FF99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561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Predreadnought#/media/Soubor:Uss_massachusetts_bb-2.jpg" TargetMode="External"/><Relationship Id="rId2" Type="http://schemas.openxmlformats.org/officeDocument/2006/relationships/hyperlink" Target="https://cs.wikipedia.org/wiki/Meid%C5%BEi_(c%C3%ADsa%C5%99)#/media/Soubor:Black_and_white_portrait_of_emperor_Meiji_of_Japa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Sunjatsen#/media/Soubor:Sun_Yat-sen_2.jpg" TargetMode="External"/><Relationship Id="rId5" Type="http://schemas.openxmlformats.org/officeDocument/2006/relationships/hyperlink" Target="https://cs.wikipedia.org/wiki/%C4%8C%C3%ADnsk%C3%A1_republika_(1912%E2%80%931949)#/media/Soubor:Republic_of_China_(orthographic_projection,_historical).svg" TargetMode="External"/><Relationship Id="rId4" Type="http://schemas.openxmlformats.org/officeDocument/2006/relationships/hyperlink" Target="https://cs.wikipedia.org/wiki/Panc%C3%A9%C5%99ov%C3%BD_k%C5%99i%C5%BEn%C3%ADk#/media/Soubor:USS_Brooklyn_h9196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E2A10B-4C05-2D0A-3818-19CADDBD5C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b="1" u="sng" dirty="0"/>
              <a:t>VÝCHODNÍ ASIE NA POČÁTKU 20. STOLETÍ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99E377C-B5CA-DDBE-1E8C-5201ADDDC4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2082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4DC695-43CA-1950-DB83-4E705892B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JAPONSKO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CBAE8F-C34A-614D-C4A3-9ADA6FA82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Dlouholetá izolace od západu byla ukončena v polovině 19. století</a:t>
            </a:r>
          </a:p>
          <a:p>
            <a:r>
              <a:rPr lang="cs-CZ" dirty="0"/>
              <a:t>1867 – nástup císaře </a:t>
            </a:r>
            <a:r>
              <a:rPr lang="cs-CZ" b="1" dirty="0" err="1"/>
              <a:t>Mucuhita</a:t>
            </a:r>
            <a:r>
              <a:rPr lang="cs-CZ" dirty="0"/>
              <a:t> (= </a:t>
            </a:r>
            <a:r>
              <a:rPr lang="cs-CZ" dirty="0" err="1"/>
              <a:t>Meidži</a:t>
            </a:r>
            <a:r>
              <a:rPr lang="cs-CZ" dirty="0"/>
              <a:t>)</a:t>
            </a:r>
          </a:p>
          <a:p>
            <a:r>
              <a:rPr lang="cs-CZ" dirty="0"/>
              <a:t>Za jeho vlády proběhlo hodně reforem =&gt; </a:t>
            </a:r>
            <a:r>
              <a:rPr lang="cs-CZ" b="1" dirty="0"/>
              <a:t>reformy </a:t>
            </a:r>
            <a:r>
              <a:rPr lang="cs-CZ" b="1" dirty="0" err="1"/>
              <a:t>Meidži</a:t>
            </a:r>
            <a:endParaRPr lang="cs-CZ" b="1" dirty="0"/>
          </a:p>
          <a:p>
            <a:pPr lvl="1"/>
            <a:r>
              <a:rPr lang="cs-CZ" dirty="0"/>
              <a:t>Zrušení feudálního systému</a:t>
            </a:r>
          </a:p>
          <a:p>
            <a:pPr lvl="1"/>
            <a:r>
              <a:rPr lang="cs-CZ" dirty="0"/>
              <a:t>Převzetí západního stylu práva a vlády</a:t>
            </a:r>
          </a:p>
          <a:p>
            <a:pPr lvl="1"/>
            <a:r>
              <a:rPr lang="cs-CZ" dirty="0"/>
              <a:t>Pošta</a:t>
            </a:r>
          </a:p>
          <a:p>
            <a:pPr lvl="1"/>
            <a:r>
              <a:rPr lang="cs-CZ" dirty="0"/>
              <a:t>Jednotná měna (jen)</a:t>
            </a:r>
          </a:p>
          <a:p>
            <a:pPr lvl="1"/>
            <a:r>
              <a:rPr lang="cs-CZ" dirty="0"/>
              <a:t>Otevření tokijské burzy</a:t>
            </a:r>
          </a:p>
          <a:p>
            <a:pPr lvl="1"/>
            <a:r>
              <a:rPr lang="cs-CZ" dirty="0"/>
              <a:t>Modernizace armády podle západního vzoru</a:t>
            </a:r>
          </a:p>
          <a:p>
            <a:pPr lvl="1"/>
            <a:r>
              <a:rPr lang="cs-CZ" dirty="0"/>
              <a:t>Nová ústava</a:t>
            </a:r>
          </a:p>
          <a:p>
            <a:pPr lvl="1"/>
            <a:r>
              <a:rPr lang="cs-CZ" dirty="0"/>
              <a:t>Likvidace samurajů</a:t>
            </a:r>
          </a:p>
        </p:txBody>
      </p:sp>
    </p:spTree>
    <p:extLst>
      <p:ext uri="{BB962C8B-B14F-4D97-AF65-F5344CB8AC3E}">
        <p14:creationId xmlns:p14="http://schemas.microsoft.com/office/powerpoint/2010/main" val="4040774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66655E-0653-EC6A-CC64-9706D5AB4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MUCUHITO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BB1E263-E11A-B18B-2A23-FC7EC4ED1E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190" y="2644915"/>
            <a:ext cx="2500210" cy="340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67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D2B5F5-BFC9-F585-2A5D-730D9909D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JAPONSKO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545228-5322-491C-E75B-15180D27E2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u="sng" dirty="0"/>
              <a:t>První čínsko-japonská válka (1894 – 95)</a:t>
            </a:r>
          </a:p>
          <a:p>
            <a:pPr lvl="1"/>
            <a:r>
              <a:rPr lang="cs-CZ" dirty="0"/>
              <a:t>Válka o nadvládu nad Korejským poloostrovem</a:t>
            </a:r>
          </a:p>
          <a:p>
            <a:pPr lvl="1"/>
            <a:r>
              <a:rPr lang="cs-CZ" dirty="0"/>
              <a:t>Vyhrálo Japonsko</a:t>
            </a:r>
          </a:p>
          <a:p>
            <a:pPr lvl="1"/>
            <a:r>
              <a:rPr lang="cs-CZ" dirty="0"/>
              <a:t>Čína přišla Koreu a ostrov Tchaj-wan</a:t>
            </a:r>
          </a:p>
          <a:p>
            <a:pPr lvl="1"/>
            <a:r>
              <a:rPr lang="cs-CZ" dirty="0"/>
              <a:t>Rusko využilo oslabení Číny a zabralo Mandžusko</a:t>
            </a:r>
          </a:p>
          <a:p>
            <a:r>
              <a:rPr lang="cs-CZ" b="1" u="sng" dirty="0"/>
              <a:t>Rusko-japonská válka (1904 – 05)</a:t>
            </a:r>
          </a:p>
          <a:p>
            <a:pPr lvl="1"/>
            <a:r>
              <a:rPr lang="cs-CZ" dirty="0"/>
              <a:t>Válka o Mandžusko a Koreu</a:t>
            </a:r>
          </a:p>
          <a:p>
            <a:pPr lvl="1"/>
            <a:r>
              <a:rPr lang="cs-CZ" dirty="0"/>
              <a:t>Japonsko obléhá Port Arthur =&gt; později je dobyt</a:t>
            </a:r>
          </a:p>
          <a:p>
            <a:pPr lvl="1"/>
            <a:r>
              <a:rPr lang="cs-CZ" b="1" dirty="0"/>
              <a:t>Bitva u Cušimy </a:t>
            </a:r>
            <a:r>
              <a:rPr lang="cs-CZ" dirty="0"/>
              <a:t>– Rusko definitivně poraženo</a:t>
            </a:r>
          </a:p>
          <a:p>
            <a:pPr lvl="1"/>
            <a:r>
              <a:rPr lang="cs-CZ" dirty="0"/>
              <a:t>Japonsko získává ostrov Sachalin, Koreu, ale nemá žádné válečné reparace od Ruska</a:t>
            </a:r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6734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BBF442-55CC-D484-376A-FC25A5FB7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PRVNÍ ČÍNSKO-JAPONSKÁ VÁLKA</a:t>
            </a:r>
          </a:p>
        </p:txBody>
      </p:sp>
      <p:pic>
        <p:nvPicPr>
          <p:cNvPr id="2050" name="Picture 2" descr="Prvá čínsko-japonská vojna – Wikipédia">
            <a:extLst>
              <a:ext uri="{FF2B5EF4-FFF2-40B4-BE49-F238E27FC236}">
                <a16:creationId xmlns:a16="http://schemas.microsoft.com/office/drawing/2014/main" id="{DFA56C07-A847-3320-45AD-0C280C69C9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0654" y="2557463"/>
            <a:ext cx="253069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77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0E4F45-D7EF-61A4-BB29-354E2FEF7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RUSKO-JAPONSKÁ VÁLKA</a:t>
            </a:r>
          </a:p>
        </p:txBody>
      </p:sp>
      <p:pic>
        <p:nvPicPr>
          <p:cNvPr id="3074" name="Picture 2" descr="Russo-japonská válka 1904-1905: příčiny a výsledky">
            <a:extLst>
              <a:ext uri="{FF2B5EF4-FFF2-40B4-BE49-F238E27FC236}">
                <a16:creationId xmlns:a16="http://schemas.microsoft.com/office/drawing/2014/main" id="{46A44B46-9809-2C51-DEAC-DF9D85BCF4A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319" y="2600639"/>
            <a:ext cx="4965362" cy="327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95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9C25CC-895C-B2CA-7E1A-2E2B6CC2C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JAPONSKO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26EFA9D-380C-812C-A1DB-F5E8078F56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Použité válečné technologie:</a:t>
            </a:r>
          </a:p>
          <a:p>
            <a:pPr lvl="1"/>
            <a:r>
              <a:rPr lang="cs-CZ" dirty="0"/>
              <a:t>Kulomety</a:t>
            </a:r>
          </a:p>
          <a:p>
            <a:pPr lvl="1"/>
            <a:r>
              <a:rPr lang="cs-CZ" dirty="0"/>
              <a:t>Ostnatý drát</a:t>
            </a:r>
          </a:p>
          <a:p>
            <a:pPr lvl="1"/>
            <a:r>
              <a:rPr lang="cs-CZ" dirty="0"/>
              <a:t>Miny, námořní miny a minová pole</a:t>
            </a:r>
          </a:p>
          <a:p>
            <a:pPr lvl="1"/>
            <a:r>
              <a:rPr lang="cs-CZ" dirty="0"/>
              <a:t>Torpéda</a:t>
            </a:r>
          </a:p>
          <a:p>
            <a:pPr lvl="1"/>
            <a:r>
              <a:rPr lang="cs-CZ" dirty="0"/>
              <a:t>Válečné lodě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7666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59B822-EF01-0F9C-B323-313D8B47C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VÁLEČNÁ LOĎ – TYP PREDREADNOUGHT</a:t>
            </a:r>
          </a:p>
        </p:txBody>
      </p:sp>
      <p:pic>
        <p:nvPicPr>
          <p:cNvPr id="4098" name="Picture 2" descr="undefined">
            <a:extLst>
              <a:ext uri="{FF2B5EF4-FFF2-40B4-BE49-F238E27FC236}">
                <a16:creationId xmlns:a16="http://schemas.microsoft.com/office/drawing/2014/main" id="{0A6698BE-B0CB-0408-7A92-5502D9A620F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3865" y="2557463"/>
            <a:ext cx="538427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434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035829-BF81-0D94-211F-ED64C9452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VÁLEČNÁ LOĎ – TYP PANCÉŘOVÝ KŘIŽNÍK</a:t>
            </a:r>
          </a:p>
        </p:txBody>
      </p:sp>
      <p:pic>
        <p:nvPicPr>
          <p:cNvPr id="5122" name="Picture 2" descr="undefined">
            <a:extLst>
              <a:ext uri="{FF2B5EF4-FFF2-40B4-BE49-F238E27FC236}">
                <a16:creationId xmlns:a16="http://schemas.microsoft.com/office/drawing/2014/main" id="{FD013647-A745-E329-A6AC-558B94DCB2A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98317" y="2557463"/>
            <a:ext cx="479536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271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5B5E9E-5DE8-0882-AAF3-4C1E1FC52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ČÍNA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ACE0968-6FCA-71D3-4ED6-1E24247BD4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Poslední vládnoucí dynastie – </a:t>
            </a:r>
            <a:r>
              <a:rPr lang="cs-CZ" b="1" dirty="0" err="1"/>
              <a:t>Čching</a:t>
            </a:r>
            <a:endParaRPr lang="cs-CZ" b="1" dirty="0"/>
          </a:p>
          <a:p>
            <a:r>
              <a:rPr lang="cs-CZ" dirty="0"/>
              <a:t>Mandžusko, Mongolsko, Tibet, Tchaj-wan</a:t>
            </a:r>
          </a:p>
          <a:p>
            <a:r>
              <a:rPr lang="cs-CZ" dirty="0"/>
              <a:t>Po Opiových válkách s VB přišla Čína o Hongkong</a:t>
            </a:r>
          </a:p>
          <a:p>
            <a:r>
              <a:rPr lang="cs-CZ" dirty="0"/>
              <a:t>1911 – dynastie </a:t>
            </a:r>
            <a:r>
              <a:rPr lang="cs-CZ" dirty="0" err="1"/>
              <a:t>Čching</a:t>
            </a:r>
            <a:r>
              <a:rPr lang="cs-CZ" dirty="0"/>
              <a:t> je nucena abdikovat, je vyhlášená </a:t>
            </a:r>
            <a:r>
              <a:rPr lang="cs-CZ" b="1" dirty="0"/>
              <a:t>Čínská republika</a:t>
            </a:r>
          </a:p>
          <a:p>
            <a:r>
              <a:rPr lang="cs-CZ" dirty="0"/>
              <a:t>1. prezident – </a:t>
            </a:r>
            <a:r>
              <a:rPr lang="cs-CZ" b="1" dirty="0" err="1"/>
              <a:t>Sunjatsen</a:t>
            </a:r>
            <a:r>
              <a:rPr lang="cs-CZ" dirty="0"/>
              <a:t> – zakladatel hnutí </a:t>
            </a:r>
            <a:r>
              <a:rPr lang="cs-CZ" b="1" dirty="0" err="1"/>
              <a:t>Kuomintang</a:t>
            </a:r>
            <a:endParaRPr lang="cs-CZ" b="1" dirty="0"/>
          </a:p>
          <a:p>
            <a:r>
              <a:rPr lang="cs-CZ" dirty="0"/>
              <a:t>1925 - v čele </a:t>
            </a:r>
            <a:r>
              <a:rPr lang="cs-CZ" dirty="0" err="1"/>
              <a:t>Kuomintangu</a:t>
            </a:r>
            <a:r>
              <a:rPr lang="cs-CZ" dirty="0"/>
              <a:t> generál </a:t>
            </a:r>
            <a:r>
              <a:rPr lang="cs-CZ" b="1" dirty="0" err="1"/>
              <a:t>Čankajšek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2335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AC1335-4729-717C-8243-C58809C20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ČÍNSKÁ REPUBLIKA</a:t>
            </a:r>
          </a:p>
        </p:txBody>
      </p:sp>
      <p:pic>
        <p:nvPicPr>
          <p:cNvPr id="6146" name="Picture 2" descr="Mapa">
            <a:extLst>
              <a:ext uri="{FF2B5EF4-FFF2-40B4-BE49-F238E27FC236}">
                <a16:creationId xmlns:a16="http://schemas.microsoft.com/office/drawing/2014/main" id="{B09B18C2-71B0-A3C6-54AB-69090EDCC4F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5350" y="2825750"/>
            <a:ext cx="2781300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454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985FAC-6D45-10FB-8A15-D8B8EEF4E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SUNJATSEN</a:t>
            </a:r>
          </a:p>
        </p:txBody>
      </p:sp>
      <p:pic>
        <p:nvPicPr>
          <p:cNvPr id="7170" name="Picture 2" descr="undefined">
            <a:extLst>
              <a:ext uri="{FF2B5EF4-FFF2-40B4-BE49-F238E27FC236}">
                <a16:creationId xmlns:a16="http://schemas.microsoft.com/office/drawing/2014/main" id="{5BE0028F-61AD-4B48-FFE0-AB05C80501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1773" y="2557463"/>
            <a:ext cx="242845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183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B54FB6-6BA2-F415-F018-90BD0B39A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ČANKAJŠEK</a:t>
            </a:r>
          </a:p>
        </p:txBody>
      </p:sp>
      <p:pic>
        <p:nvPicPr>
          <p:cNvPr id="8194" name="Picture 2" descr="undefined">
            <a:extLst>
              <a:ext uri="{FF2B5EF4-FFF2-40B4-BE49-F238E27FC236}">
                <a16:creationId xmlns:a16="http://schemas.microsoft.com/office/drawing/2014/main" id="{DC3289F9-CDD4-ECAF-C0D4-73FE46E09A6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2789" y="2557463"/>
            <a:ext cx="250642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232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4AEF40-AF61-D29A-500E-B1246E6F0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AA03F9-F9E1-6419-6023-B294A4F1E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https://cs.wikipedia.org/wiki/Meid%C5%BEi_(c%C3%ADsa%C5%99)#/media/Soubor:Black_and_white_portrait_of_emperor_Meiji_of_Japan.jpg</a:t>
            </a:r>
            <a:endParaRPr lang="cs-CZ" dirty="0"/>
          </a:p>
          <a:p>
            <a:r>
              <a:rPr lang="cs-CZ" dirty="0"/>
              <a:t>2) https://www.google.com/search?sca_esv=2f058df75e11d83a&amp;sca_upv=1&amp;sxsrf=ADLYWIKyl5R1nCr4jOMmiFm2ITT821a_dg:1726591219259&amp;q=prvn%C3%AD+%C4%8D%C3%ADnsko-japonsk%C3%A1+v%C3%A1lka&amp;udm=2&amp;fbs=AEQNm0Dg3jL7_nUV4_inb0jRKZuKZx2IIA0zQj2nIoYPgN35RILuQpIManRPMVWCIB8HHe-wh7gtp8914LAxQVOTstiIrCHJSYZW5Lr4u3OieaGMc1pqZ8IF5uZh8MCs1kqN6dKbHjp4MOyQ4AFypIHHmlhWQWpw3IZXgKlFmIS2sI8vnAayxHU&amp;sa=X&amp;ved=2ahUKEwjagK_CtcqIAxUk2wIHHW1EM2IQtKgLegQIEhAB&amp;biw=2560&amp;bih=1118&amp;dpr=0.75#vhid=0WUbT-5Rxu7jlM&amp;vssid=mosaic</a:t>
            </a:r>
          </a:p>
          <a:p>
            <a:r>
              <a:rPr lang="cs-CZ" dirty="0"/>
              <a:t>3) </a:t>
            </a:r>
            <a:r>
              <a:rPr lang="cs-CZ" dirty="0">
                <a:hlinkClick r:id="rId3"/>
              </a:rPr>
              <a:t>https://cs.wikipedia.org/wiki/Predreadnought#/media/Soubor:Uss_massachusetts_bb-2.jpg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4"/>
              </a:rPr>
              <a:t>https://cs.wikipedia.org/wiki/Panc%C3%A9%C5%99ov%C3%BD_k%C5%99i%C5%BEn%C3%ADk#/media/Soubor:USS_Brooklyn_h91960.jpg</a:t>
            </a:r>
            <a:endParaRPr lang="cs-CZ" dirty="0"/>
          </a:p>
          <a:p>
            <a:r>
              <a:rPr lang="cs-CZ" dirty="0"/>
              <a:t>5) </a:t>
            </a:r>
            <a:r>
              <a:rPr lang="cs-CZ" dirty="0">
                <a:hlinkClick r:id="rId5"/>
              </a:rPr>
              <a:t>https://cs.wikipedia.org/wiki/%C4%8C%C3%ADnsk%C3%A1_republika_(1912%E2%80%931949)#/media/Soubor:Republic_of_China_(orthographic_projection,_historical).svg</a:t>
            </a:r>
            <a:endParaRPr lang="cs-CZ" dirty="0"/>
          </a:p>
          <a:p>
            <a:r>
              <a:rPr lang="cs-CZ" dirty="0"/>
              <a:t>6) </a:t>
            </a:r>
            <a:r>
              <a:rPr lang="cs-CZ" dirty="0">
                <a:hlinkClick r:id="rId6"/>
              </a:rPr>
              <a:t>https://cs.wikipedia.org/wiki/Sunjatsen#/media/Soubor:Sun_Yat-sen_2.jpg</a:t>
            </a:r>
            <a:endParaRPr lang="cs-CZ" dirty="0"/>
          </a:p>
          <a:p>
            <a:r>
              <a:rPr lang="cs-CZ" dirty="0"/>
              <a:t>7) https://cs.wikipedia.org/wiki/%C4%8Cankaj%C5%A1ek#/media/Soubor:Chiang_Kai-shek%EF%BC%88%E8%94%A3%E4%B8%AD%E6%AD%A3%EF%BC%89.jpg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6246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113</TotalTime>
  <Words>567</Words>
  <Application>Microsoft Office PowerPoint</Application>
  <PresentationFormat>Širokoúhlá obrazovka</PresentationFormat>
  <Paragraphs>55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Garamond</vt:lpstr>
      <vt:lpstr>Organika</vt:lpstr>
      <vt:lpstr>VÝCHODNÍ ASIE NA POČÁTKU 20. STOLETÍ</vt:lpstr>
      <vt:lpstr>JAPONSKO</vt:lpstr>
      <vt:lpstr>MUCUHITO</vt:lpstr>
      <vt:lpstr>JAPONSKO</vt:lpstr>
      <vt:lpstr>PRVNÍ ČÍNSKO-JAPONSKÁ VÁLKA</vt:lpstr>
      <vt:lpstr>RUSKO-JAPONSKÁ VÁLKA</vt:lpstr>
      <vt:lpstr>JAPONSKO</vt:lpstr>
      <vt:lpstr>VÁLEČNÁ LOĎ – TYP PREDREADNOUGHT</vt:lpstr>
      <vt:lpstr>VÁLEČNÁ LOĎ – TYP PANCÉŘOVÝ KŘIŽNÍK</vt:lpstr>
      <vt:lpstr>ČÍNA</vt:lpstr>
      <vt:lpstr>ČÍNSKÁ REPUBLIKA</vt:lpstr>
      <vt:lpstr>SUNJATSEN</vt:lpstr>
      <vt:lpstr>ČANKAJŠEK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Hana Blažková</dc:creator>
  <cp:lastModifiedBy>Hana Blažková</cp:lastModifiedBy>
  <cp:revision>2</cp:revision>
  <dcterms:created xsi:type="dcterms:W3CDTF">2024-09-17T15:05:08Z</dcterms:created>
  <dcterms:modified xsi:type="dcterms:W3CDTF">2024-09-17T16:58:17Z</dcterms:modified>
</cp:coreProperties>
</file>