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60" r:id="rId4"/>
    <p:sldId id="263" r:id="rId5"/>
    <p:sldId id="284" r:id="rId6"/>
    <p:sldId id="283" r:id="rId7"/>
    <p:sldId id="287" r:id="rId8"/>
    <p:sldId id="272" r:id="rId9"/>
    <p:sldId id="285" r:id="rId10"/>
    <p:sldId id="286" r:id="rId11"/>
    <p:sldId id="288" r:id="rId12"/>
    <p:sldId id="275" r:id="rId13"/>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123" d="100"/>
          <a:sy n="123" d="100"/>
        </p:scale>
        <p:origin x="114" y="186"/>
      </p:cViewPr>
      <p:guideLst>
        <p:guide orient="horz" pos="2160"/>
        <p:guide pos="384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p:cNvSpPr>
            <a:spLocks noGrp="1"/>
          </p:cNvSpPr>
          <p:nvPr>
            <p:ph type="dt" sz="half" idx="10"/>
          </p:nvPr>
        </p:nvSpPr>
        <p:spPr/>
        <p:txBody>
          <a:bodyPr/>
          <a:lstStyle/>
          <a:p>
            <a:fld id="{9352FC97-091B-448E-A9ED-81AFBD8BE1AA}" type="datetimeFigureOut">
              <a:rPr lang="cs-CZ" smtClean="0"/>
              <a:t>09.11.2025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3E3CD63-5889-49FF-A2AD-6B2BF655B315}" type="slidenum">
              <a:rPr lang="cs-CZ" smtClean="0"/>
              <a:t>‹#›</a:t>
            </a:fld>
            <a:endParaRPr lang="cs-CZ"/>
          </a:p>
        </p:txBody>
      </p:sp>
    </p:spTree>
    <p:extLst>
      <p:ext uri="{BB962C8B-B14F-4D97-AF65-F5344CB8AC3E}">
        <p14:creationId xmlns:p14="http://schemas.microsoft.com/office/powerpoint/2010/main" val="14290281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idx="1"/>
          </p:nvPr>
        </p:nvSpPr>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9352FC97-091B-448E-A9ED-81AFBD8BE1AA}" type="datetimeFigureOut">
              <a:rPr lang="cs-CZ" smtClean="0"/>
              <a:t>09.11.2025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3E3CD63-5889-49FF-A2AD-6B2BF655B315}" type="slidenum">
              <a:rPr lang="cs-CZ" smtClean="0"/>
              <a:t>‹#›</a:t>
            </a:fld>
            <a:endParaRPr lang="cs-CZ"/>
          </a:p>
        </p:txBody>
      </p:sp>
    </p:spTree>
    <p:extLst>
      <p:ext uri="{BB962C8B-B14F-4D97-AF65-F5344CB8AC3E}">
        <p14:creationId xmlns:p14="http://schemas.microsoft.com/office/powerpoint/2010/main" val="3660943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symbol pro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Upravte styly předlohy textu.</a:t>
            </a:r>
          </a:p>
        </p:txBody>
      </p:sp>
      <p:sp>
        <p:nvSpPr>
          <p:cNvPr id="4" name="Zástupný symbol pro datum 3"/>
          <p:cNvSpPr>
            <a:spLocks noGrp="1"/>
          </p:cNvSpPr>
          <p:nvPr>
            <p:ph type="dt" sz="half" idx="10"/>
          </p:nvPr>
        </p:nvSpPr>
        <p:spPr/>
        <p:txBody>
          <a:bodyPr/>
          <a:lstStyle/>
          <a:p>
            <a:fld id="{9352FC97-091B-448E-A9ED-81AFBD8BE1AA}" type="datetimeFigureOut">
              <a:rPr lang="cs-CZ" smtClean="0"/>
              <a:t>09.11.2025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3E3CD63-5889-49FF-A2AD-6B2BF655B315}" type="slidenum">
              <a:rPr lang="cs-CZ" smtClean="0"/>
              <a:t>‹#›</a:t>
            </a:fld>
            <a:endParaRPr lang="cs-CZ"/>
          </a:p>
        </p:txBody>
      </p:sp>
    </p:spTree>
    <p:extLst>
      <p:ext uri="{BB962C8B-B14F-4D97-AF65-F5344CB8AC3E}">
        <p14:creationId xmlns:p14="http://schemas.microsoft.com/office/powerpoint/2010/main" val="42512088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838200" y="1825625"/>
            <a:ext cx="5181600" cy="435133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6172200" y="1825625"/>
            <a:ext cx="5181600" cy="435133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9352FC97-091B-448E-A9ED-81AFBD8BE1AA}" type="datetimeFigureOut">
              <a:rPr lang="cs-CZ" smtClean="0"/>
              <a:t>09.11.2025</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C3E3CD63-5889-49FF-A2AD-6B2BF655B315}" type="slidenum">
              <a:rPr lang="cs-CZ" smtClean="0"/>
              <a:t>‹#›</a:t>
            </a:fld>
            <a:endParaRPr lang="cs-CZ"/>
          </a:p>
        </p:txBody>
      </p:sp>
    </p:spTree>
    <p:extLst>
      <p:ext uri="{BB962C8B-B14F-4D97-AF65-F5344CB8AC3E}">
        <p14:creationId xmlns:p14="http://schemas.microsoft.com/office/powerpoint/2010/main" val="19092101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cs-CZ"/>
              <a:t>Kliknutím lze upravit styl.</a:t>
            </a:r>
          </a:p>
        </p:txBody>
      </p:sp>
      <p:sp>
        <p:nvSpPr>
          <p:cNvPr id="3" name="Zástupný symbol pro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Upravte styly předlohy textu.</a:t>
            </a:r>
          </a:p>
        </p:txBody>
      </p:sp>
      <p:sp>
        <p:nvSpPr>
          <p:cNvPr id="4" name="Zástupný symbol pro obsah 3"/>
          <p:cNvSpPr>
            <a:spLocks noGrp="1"/>
          </p:cNvSpPr>
          <p:nvPr>
            <p:ph sz="half" idx="2"/>
          </p:nvPr>
        </p:nvSpPr>
        <p:spPr>
          <a:xfrm>
            <a:off x="839788" y="2505075"/>
            <a:ext cx="5157787" cy="368458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Upravte styly předlohy textu.</a:t>
            </a:r>
          </a:p>
        </p:txBody>
      </p:sp>
      <p:sp>
        <p:nvSpPr>
          <p:cNvPr id="6" name="Zástupný symbol pro obsah 5"/>
          <p:cNvSpPr>
            <a:spLocks noGrp="1"/>
          </p:cNvSpPr>
          <p:nvPr>
            <p:ph sz="quarter" idx="4"/>
          </p:nvPr>
        </p:nvSpPr>
        <p:spPr>
          <a:xfrm>
            <a:off x="6172200" y="2505075"/>
            <a:ext cx="5183188" cy="368458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9352FC97-091B-448E-A9ED-81AFBD8BE1AA}" type="datetimeFigureOut">
              <a:rPr lang="cs-CZ" smtClean="0"/>
              <a:t>09.11.2025</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C3E3CD63-5889-49FF-A2AD-6B2BF655B315}" type="slidenum">
              <a:rPr lang="cs-CZ" smtClean="0"/>
              <a:t>‹#›</a:t>
            </a:fld>
            <a:endParaRPr lang="cs-CZ"/>
          </a:p>
        </p:txBody>
      </p:sp>
    </p:spTree>
    <p:extLst>
      <p:ext uri="{BB962C8B-B14F-4D97-AF65-F5344CB8AC3E}">
        <p14:creationId xmlns:p14="http://schemas.microsoft.com/office/powerpoint/2010/main" val="982886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datum 2"/>
          <p:cNvSpPr>
            <a:spLocks noGrp="1"/>
          </p:cNvSpPr>
          <p:nvPr>
            <p:ph type="dt" sz="half" idx="10"/>
          </p:nvPr>
        </p:nvSpPr>
        <p:spPr/>
        <p:txBody>
          <a:bodyPr/>
          <a:lstStyle/>
          <a:p>
            <a:fld id="{9352FC97-091B-448E-A9ED-81AFBD8BE1AA}" type="datetimeFigureOut">
              <a:rPr lang="cs-CZ" smtClean="0"/>
              <a:t>09.11.2025</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C3E3CD63-5889-49FF-A2AD-6B2BF655B315}" type="slidenum">
              <a:rPr lang="cs-CZ" smtClean="0"/>
              <a:t>‹#›</a:t>
            </a:fld>
            <a:endParaRPr lang="cs-CZ"/>
          </a:p>
        </p:txBody>
      </p:sp>
    </p:spTree>
    <p:extLst>
      <p:ext uri="{BB962C8B-B14F-4D97-AF65-F5344CB8AC3E}">
        <p14:creationId xmlns:p14="http://schemas.microsoft.com/office/powerpoint/2010/main" val="39428024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9352FC97-091B-448E-A9ED-81AFBD8BE1AA}" type="datetimeFigureOut">
              <a:rPr lang="cs-CZ" smtClean="0"/>
              <a:t>09.11.2025</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C3E3CD63-5889-49FF-A2AD-6B2BF655B315}" type="slidenum">
              <a:rPr lang="cs-CZ" smtClean="0"/>
              <a:t>‹#›</a:t>
            </a:fld>
            <a:endParaRPr lang="cs-CZ"/>
          </a:p>
        </p:txBody>
      </p:sp>
    </p:spTree>
    <p:extLst>
      <p:ext uri="{BB962C8B-B14F-4D97-AF65-F5344CB8AC3E}">
        <p14:creationId xmlns:p14="http://schemas.microsoft.com/office/powerpoint/2010/main" val="41772184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sah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Upravte styly předlohy textu.</a:t>
            </a:r>
          </a:p>
        </p:txBody>
      </p:sp>
      <p:sp>
        <p:nvSpPr>
          <p:cNvPr id="5" name="Zástupný symbol pro datum 4"/>
          <p:cNvSpPr>
            <a:spLocks noGrp="1"/>
          </p:cNvSpPr>
          <p:nvPr>
            <p:ph type="dt" sz="half" idx="10"/>
          </p:nvPr>
        </p:nvSpPr>
        <p:spPr/>
        <p:txBody>
          <a:bodyPr/>
          <a:lstStyle/>
          <a:p>
            <a:fld id="{9352FC97-091B-448E-A9ED-81AFBD8BE1AA}" type="datetimeFigureOut">
              <a:rPr lang="cs-CZ" smtClean="0"/>
              <a:t>09.11.2025</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C3E3CD63-5889-49FF-A2AD-6B2BF655B315}" type="slidenum">
              <a:rPr lang="cs-CZ" smtClean="0"/>
              <a:t>‹#›</a:t>
            </a:fld>
            <a:endParaRPr lang="cs-CZ"/>
          </a:p>
        </p:txBody>
      </p:sp>
    </p:spTree>
    <p:extLst>
      <p:ext uri="{BB962C8B-B14F-4D97-AF65-F5344CB8AC3E}">
        <p14:creationId xmlns:p14="http://schemas.microsoft.com/office/powerpoint/2010/main" val="101122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rázek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Upravte styly předlohy textu.</a:t>
            </a:r>
          </a:p>
        </p:txBody>
      </p:sp>
      <p:sp>
        <p:nvSpPr>
          <p:cNvPr id="5" name="Zástupný symbol pro datum 4"/>
          <p:cNvSpPr>
            <a:spLocks noGrp="1"/>
          </p:cNvSpPr>
          <p:nvPr>
            <p:ph type="dt" sz="half" idx="10"/>
          </p:nvPr>
        </p:nvSpPr>
        <p:spPr/>
        <p:txBody>
          <a:bodyPr/>
          <a:lstStyle/>
          <a:p>
            <a:fld id="{9352FC97-091B-448E-A9ED-81AFBD8BE1AA}" type="datetimeFigureOut">
              <a:rPr lang="cs-CZ" smtClean="0"/>
              <a:t>09.11.2025</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C3E3CD63-5889-49FF-A2AD-6B2BF655B315}" type="slidenum">
              <a:rPr lang="cs-CZ" smtClean="0"/>
              <a:t>‹#›</a:t>
            </a:fld>
            <a:endParaRPr lang="cs-CZ"/>
          </a:p>
        </p:txBody>
      </p:sp>
    </p:spTree>
    <p:extLst>
      <p:ext uri="{BB962C8B-B14F-4D97-AF65-F5344CB8AC3E}">
        <p14:creationId xmlns:p14="http://schemas.microsoft.com/office/powerpoint/2010/main" val="33447203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9352FC97-091B-448E-A9ED-81AFBD8BE1AA}" type="datetimeFigureOut">
              <a:rPr lang="cs-CZ" smtClean="0"/>
              <a:t>09.11.2025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3E3CD63-5889-49FF-A2AD-6B2BF655B315}" type="slidenum">
              <a:rPr lang="cs-CZ" smtClean="0"/>
              <a:t>‹#›</a:t>
            </a:fld>
            <a:endParaRPr lang="cs-CZ"/>
          </a:p>
        </p:txBody>
      </p:sp>
    </p:spTree>
    <p:extLst>
      <p:ext uri="{BB962C8B-B14F-4D97-AF65-F5344CB8AC3E}">
        <p14:creationId xmlns:p14="http://schemas.microsoft.com/office/powerpoint/2010/main" val="6362027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838200" y="365125"/>
            <a:ext cx="7734300" cy="5811838"/>
          </a:xfrm>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9352FC97-091B-448E-A9ED-81AFBD8BE1AA}" type="datetimeFigureOut">
              <a:rPr lang="cs-CZ" smtClean="0"/>
              <a:t>09.11.2025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3E3CD63-5889-49FF-A2AD-6B2BF655B315}" type="slidenum">
              <a:rPr lang="cs-CZ" smtClean="0"/>
              <a:t>‹#›</a:t>
            </a:fld>
            <a:endParaRPr lang="cs-CZ"/>
          </a:p>
        </p:txBody>
      </p:sp>
    </p:spTree>
    <p:extLst>
      <p:ext uri="{BB962C8B-B14F-4D97-AF65-F5344CB8AC3E}">
        <p14:creationId xmlns:p14="http://schemas.microsoft.com/office/powerpoint/2010/main" val="28849757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symbol pro text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52FC97-091B-448E-A9ED-81AFBD8BE1AA}" type="datetimeFigureOut">
              <a:rPr lang="cs-CZ" smtClean="0"/>
              <a:t>09.11.2025</a:t>
            </a:fld>
            <a:endParaRPr lang="cs-CZ"/>
          </a:p>
        </p:txBody>
      </p:sp>
      <p:sp>
        <p:nvSpPr>
          <p:cNvPr id="5" name="Zástupný symbol pro zápatí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E3CD63-5889-49FF-A2AD-6B2BF655B315}" type="slidenum">
              <a:rPr lang="cs-CZ" smtClean="0"/>
              <a:t>‹#›</a:t>
            </a:fld>
            <a:endParaRPr lang="cs-CZ"/>
          </a:p>
        </p:txBody>
      </p:sp>
    </p:spTree>
    <p:extLst>
      <p:ext uri="{BB962C8B-B14F-4D97-AF65-F5344CB8AC3E}">
        <p14:creationId xmlns:p14="http://schemas.microsoft.com/office/powerpoint/2010/main" val="21594428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edu.ceskatelevize.cz/video/5441-newtonovy-pohybove-zakony" TargetMode="Externa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bing.com/ck/a?!&amp;&amp;p=878873ef4f122a06JmltdHM9MTY5OTE0MjQwMCZpZ3VpZD0yZmQ0MWRiYi02ZTg0LTZhM2UtMjBlMS0wZmY2NmY3NTZiMzUmaW5zaWQ9NTgzMA&amp;ptn=3&amp;hsh=3&amp;fclid=2fd41dbb-6e84-6a3e-20e1-0ff66f756b35&amp;psq=Isaac+Newton+&amp;u=a1aHR0cHM6Ly9jcy53aWtpcGVkaWEub3JnL3dpa2kvSXNhYWNfTmV3dG9u&amp;ntb=1"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hyperlink" Target="https://edu.ceskatelevize.cz/video/441-1-newtonuv-zakon"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edu.ceskatelevize.cz/video/442-2-newtonuv-zakon" TargetMode="Externa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edu.ceskatelevize.cz/video/444-3-newtonuv-zakon" TargetMode="External"/><Relationship Id="rId1" Type="http://schemas.openxmlformats.org/officeDocument/2006/relationships/slideLayout" Target="../slideLayouts/slideLayout7.xml"/><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8.jpe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3528447" y="2274628"/>
            <a:ext cx="5135105" cy="1187652"/>
          </a:xfrm>
        </p:spPr>
        <p:txBody>
          <a:bodyPr>
            <a:noAutofit/>
          </a:bodyPr>
          <a:lstStyle/>
          <a:p>
            <a:r>
              <a:rPr lang="cs-CZ" sz="4000" dirty="0"/>
              <a:t>Mechanika – dynamika</a:t>
            </a:r>
            <a:br>
              <a:rPr lang="cs-CZ" sz="4000" dirty="0"/>
            </a:br>
            <a:r>
              <a:rPr lang="cs-CZ" sz="4000"/>
              <a:t>(Fyz31)</a:t>
            </a:r>
            <a:endParaRPr lang="cs-CZ" sz="4000" dirty="0"/>
          </a:p>
        </p:txBody>
      </p:sp>
      <p:sp>
        <p:nvSpPr>
          <p:cNvPr id="3" name="Podnadpis 2"/>
          <p:cNvSpPr>
            <a:spLocks noGrp="1"/>
          </p:cNvSpPr>
          <p:nvPr>
            <p:ph type="subTitle" idx="1"/>
          </p:nvPr>
        </p:nvSpPr>
        <p:spPr>
          <a:xfrm>
            <a:off x="4455388" y="4296501"/>
            <a:ext cx="3281222" cy="1951296"/>
          </a:xfrm>
        </p:spPr>
        <p:txBody>
          <a:bodyPr>
            <a:noAutofit/>
          </a:bodyPr>
          <a:lstStyle/>
          <a:p>
            <a:r>
              <a:rPr lang="cs-CZ" sz="2000" dirty="0"/>
              <a:t>Newtonovy pohybové zákony</a:t>
            </a:r>
          </a:p>
          <a:p>
            <a:r>
              <a:rPr lang="cs-CZ" sz="2000" dirty="0"/>
              <a:t>Zákon setrvačnosti</a:t>
            </a:r>
          </a:p>
          <a:p>
            <a:r>
              <a:rPr lang="cs-CZ" sz="2000" dirty="0"/>
              <a:t>Zákon síly</a:t>
            </a:r>
          </a:p>
          <a:p>
            <a:r>
              <a:rPr lang="cs-CZ" sz="2000" dirty="0"/>
              <a:t>Tíhová síla</a:t>
            </a:r>
          </a:p>
          <a:p>
            <a:r>
              <a:rPr lang="cs-CZ" sz="2000" dirty="0"/>
              <a:t>Zákon akce a reakce</a:t>
            </a:r>
          </a:p>
        </p:txBody>
      </p:sp>
      <p:sp>
        <p:nvSpPr>
          <p:cNvPr id="5" name="TextovéPole 4">
            <a:extLst>
              <a:ext uri="{FF2B5EF4-FFF2-40B4-BE49-F238E27FC236}">
                <a16:creationId xmlns:a16="http://schemas.microsoft.com/office/drawing/2014/main" id="{01ABC1C8-A14B-C05B-250A-81978362AAC5}"/>
              </a:ext>
            </a:extLst>
          </p:cNvPr>
          <p:cNvSpPr txBox="1"/>
          <p:nvPr/>
        </p:nvSpPr>
        <p:spPr>
          <a:xfrm>
            <a:off x="5391061" y="3679550"/>
            <a:ext cx="1409876" cy="369332"/>
          </a:xfrm>
          <a:prstGeom prst="rect">
            <a:avLst/>
          </a:prstGeom>
          <a:noFill/>
        </p:spPr>
        <p:txBody>
          <a:bodyPr wrap="square">
            <a:spAutoFit/>
          </a:bodyPr>
          <a:lstStyle/>
          <a:p>
            <a:r>
              <a:rPr lang="cs-CZ" sz="1800" dirty="0">
                <a:hlinkClick r:id="rId2"/>
              </a:rPr>
              <a:t>Úvodní video</a:t>
            </a:r>
            <a:endParaRPr lang="cs-CZ" sz="1800" dirty="0"/>
          </a:p>
        </p:txBody>
      </p:sp>
      <p:sp>
        <p:nvSpPr>
          <p:cNvPr id="7" name="TextovéPole 7">
            <a:extLst>
              <a:ext uri="{FF2B5EF4-FFF2-40B4-BE49-F238E27FC236}">
                <a16:creationId xmlns:a16="http://schemas.microsoft.com/office/drawing/2014/main" id="{5BDD236E-E9B8-4A4B-0F87-693B11E86E0E}"/>
              </a:ext>
            </a:extLst>
          </p:cNvPr>
          <p:cNvSpPr txBox="1"/>
          <p:nvPr/>
        </p:nvSpPr>
        <p:spPr>
          <a:xfrm>
            <a:off x="681603" y="6001216"/>
            <a:ext cx="1333177" cy="369332"/>
          </a:xfrm>
          <a:prstGeom prst="rect">
            <a:avLst/>
          </a:prstGeom>
          <a:noFill/>
        </p:spPr>
        <p:txBody>
          <a:bodyPr wrap="square" rtlCol="0">
            <a:spAutoFit/>
          </a:bodyPr>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cs-CZ" dirty="0"/>
              <a:t>8. 11. 2025</a:t>
            </a:r>
          </a:p>
        </p:txBody>
      </p:sp>
      <p:grpSp>
        <p:nvGrpSpPr>
          <p:cNvPr id="4" name="Skupina 3">
            <a:extLst>
              <a:ext uri="{FF2B5EF4-FFF2-40B4-BE49-F238E27FC236}">
                <a16:creationId xmlns:a16="http://schemas.microsoft.com/office/drawing/2014/main" id="{5EEB4E40-72A4-234E-D7C3-E7EB7E3AF520}"/>
              </a:ext>
            </a:extLst>
          </p:cNvPr>
          <p:cNvGrpSpPr/>
          <p:nvPr/>
        </p:nvGrpSpPr>
        <p:grpSpPr>
          <a:xfrm>
            <a:off x="4296000" y="809234"/>
            <a:ext cx="3600001" cy="900000"/>
            <a:chOff x="5375920" y="674864"/>
            <a:chExt cx="4750522" cy="1130585"/>
          </a:xfrm>
        </p:grpSpPr>
        <p:pic>
          <p:nvPicPr>
            <p:cNvPr id="8" name="Obrázek 7">
              <a:extLst>
                <a:ext uri="{FF2B5EF4-FFF2-40B4-BE49-F238E27FC236}">
                  <a16:creationId xmlns:a16="http://schemas.microsoft.com/office/drawing/2014/main" id="{AD0AE4ED-9F59-A3EC-6CC6-BDC912B8963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75920" y="674864"/>
              <a:ext cx="1188777" cy="1130585"/>
            </a:xfrm>
            <a:prstGeom prst="rect">
              <a:avLst/>
            </a:prstGeom>
          </p:spPr>
        </p:pic>
        <p:pic>
          <p:nvPicPr>
            <p:cNvPr id="9" name="Obrázek 8">
              <a:extLst>
                <a:ext uri="{FF2B5EF4-FFF2-40B4-BE49-F238E27FC236}">
                  <a16:creationId xmlns:a16="http://schemas.microsoft.com/office/drawing/2014/main" id="{28F4E119-6706-4E81-5141-BD6AD7D56B7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90728" y="674864"/>
              <a:ext cx="3535714" cy="1100062"/>
            </a:xfrm>
            <a:prstGeom prst="rect">
              <a:avLst/>
            </a:prstGeom>
          </p:spPr>
        </p:pic>
      </p:grpSp>
    </p:spTree>
    <p:extLst>
      <p:ext uri="{BB962C8B-B14F-4D97-AF65-F5344CB8AC3E}">
        <p14:creationId xmlns:p14="http://schemas.microsoft.com/office/powerpoint/2010/main" val="7466827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4787660" y="1265827"/>
            <a:ext cx="6650966" cy="3970318"/>
          </a:xfrm>
          <a:prstGeom prst="rect">
            <a:avLst/>
          </a:prstGeom>
        </p:spPr>
        <p:txBody>
          <a:bodyPr wrap="square">
            <a:spAutoFit/>
          </a:bodyPr>
          <a:lstStyle/>
          <a:p>
            <a:r>
              <a:rPr lang="cs-CZ" b="1" dirty="0">
                <a:solidFill>
                  <a:srgbClr val="212529"/>
                </a:solidFill>
                <a:latin typeface="-apple-system"/>
              </a:rPr>
              <a:t>Isaac Newton se narodil 4. ledna 1643 ve </a:t>
            </a:r>
            <a:r>
              <a:rPr lang="cs-CZ" b="1" dirty="0" err="1">
                <a:solidFill>
                  <a:srgbClr val="212529"/>
                </a:solidFill>
                <a:latin typeface="-apple-system"/>
              </a:rPr>
              <a:t>Woolsthorpu</a:t>
            </a:r>
            <a:r>
              <a:rPr lang="cs-CZ" b="1" dirty="0">
                <a:solidFill>
                  <a:srgbClr val="212529"/>
                </a:solidFill>
                <a:latin typeface="-apple-system"/>
              </a:rPr>
              <a:t> na východním pobřeží Anglie. </a:t>
            </a:r>
          </a:p>
          <a:p>
            <a:r>
              <a:rPr lang="cs-CZ" b="1" dirty="0">
                <a:solidFill>
                  <a:srgbClr val="212529"/>
                </a:solidFill>
                <a:latin typeface="-apple-system"/>
              </a:rPr>
              <a:t>Zemřel 31. března 1727 (ve věku 84 let) v </a:t>
            </a:r>
            <a:r>
              <a:rPr lang="cs-CZ" b="1" dirty="0" err="1">
                <a:solidFill>
                  <a:srgbClr val="212529"/>
                </a:solidFill>
                <a:latin typeface="-apple-system"/>
              </a:rPr>
              <a:t>Kensington</a:t>
            </a:r>
            <a:r>
              <a:rPr lang="cs-CZ" b="1" dirty="0">
                <a:solidFill>
                  <a:srgbClr val="212529"/>
                </a:solidFill>
                <a:latin typeface="-apple-system"/>
              </a:rPr>
              <a:t>.</a:t>
            </a:r>
          </a:p>
          <a:p>
            <a:pPr algn="l"/>
            <a:r>
              <a:rPr lang="cs-CZ" b="0" i="0" u="none" strike="noStrike" dirty="0">
                <a:effectLst/>
                <a:latin typeface="Times New Roman" panose="02020603050405020304" pitchFamily="18" charset="0"/>
                <a:cs typeface="Times New Roman" panose="02020603050405020304" pitchFamily="18" charset="0"/>
              </a:rPr>
              <a:t>Isaac Newton byl anglický fyzik, matematik, astronom, alchymista a teolog, jenž bývá často považován za jednu z nejvlivnějších osobností v dějinách lidstva. Jeho publikace </a:t>
            </a:r>
            <a:r>
              <a:rPr lang="cs-CZ" b="0" i="0" u="none" strike="noStrike" dirty="0" err="1">
                <a:effectLst/>
                <a:latin typeface="Times New Roman" panose="02020603050405020304" pitchFamily="18" charset="0"/>
                <a:cs typeface="Times New Roman" panose="02020603050405020304" pitchFamily="18" charset="0"/>
              </a:rPr>
              <a:t>Philosophiæ</a:t>
            </a:r>
            <a:r>
              <a:rPr lang="cs-CZ" b="0" i="0" u="none" strike="noStrike" dirty="0">
                <a:effectLst/>
                <a:latin typeface="Times New Roman" panose="02020603050405020304" pitchFamily="18" charset="0"/>
                <a:cs typeface="Times New Roman" panose="02020603050405020304" pitchFamily="18" charset="0"/>
              </a:rPr>
              <a:t> Naturalis </a:t>
            </a:r>
            <a:r>
              <a:rPr lang="cs-CZ" b="0" i="0" u="none" strike="noStrike" dirty="0" err="1">
                <a:effectLst/>
                <a:latin typeface="Times New Roman" panose="02020603050405020304" pitchFamily="18" charset="0"/>
                <a:cs typeface="Times New Roman" panose="02020603050405020304" pitchFamily="18" charset="0"/>
              </a:rPr>
              <a:t>Principia</a:t>
            </a:r>
            <a:r>
              <a:rPr lang="cs-CZ" b="0" i="0" u="none" strike="noStrike" dirty="0">
                <a:effectLst/>
                <a:latin typeface="Times New Roman" panose="02020603050405020304" pitchFamily="18" charset="0"/>
                <a:cs typeface="Times New Roman" panose="02020603050405020304" pitchFamily="18" charset="0"/>
              </a:rPr>
              <a:t> </a:t>
            </a:r>
            <a:r>
              <a:rPr lang="cs-CZ" b="0" i="0" u="none" strike="noStrike" dirty="0" err="1">
                <a:effectLst/>
                <a:latin typeface="Times New Roman" panose="02020603050405020304" pitchFamily="18" charset="0"/>
                <a:cs typeface="Times New Roman" panose="02020603050405020304" pitchFamily="18" charset="0"/>
              </a:rPr>
              <a:t>Mathematica</a:t>
            </a:r>
            <a:r>
              <a:rPr lang="cs-CZ" b="0" i="0" u="none" strike="noStrike" dirty="0">
                <a:effectLst/>
                <a:latin typeface="Times New Roman" panose="02020603050405020304" pitchFamily="18" charset="0"/>
                <a:cs typeface="Times New Roman" panose="02020603050405020304" pitchFamily="18" charset="0"/>
              </a:rPr>
              <a:t>, vydaná v roce 1687, položila základy klasické mechaniky a dnes bývá řazena mezi nejdůležitější knihy v historii vědy. Newton v ní popisuje zákon všeobecné gravitace a </a:t>
            </a:r>
            <a:r>
              <a:rPr lang="cs-CZ" b="1" i="0" u="none" strike="noStrike" dirty="0">
                <a:effectLst/>
                <a:latin typeface="Times New Roman" panose="02020603050405020304" pitchFamily="18" charset="0"/>
                <a:cs typeface="Times New Roman" panose="02020603050405020304" pitchFamily="18" charset="0"/>
              </a:rPr>
              <a:t>tři zákony pohybu</a:t>
            </a:r>
            <a:r>
              <a:rPr lang="cs-CZ" b="0" i="0" u="none" strike="noStrike" dirty="0">
                <a:effectLst/>
                <a:latin typeface="Times New Roman" panose="02020603050405020304" pitchFamily="18" charset="0"/>
                <a:cs typeface="Times New Roman" panose="02020603050405020304" pitchFamily="18" charset="0"/>
              </a:rPr>
              <a:t>, které se na další tři staletí staly základem vědeckého pohledu na fyzický vesmír. Newton propojil Keplerovy zákony pohybu planet s vlastní teorií gravitace a dokázal, že pohyb předmětů na Zemi se řídí stejnými pravidly jako pohyb vesmírných těles. Tím smetl poslední pochyby o heliocentrismu a přispěl k vědecké revoluci.</a:t>
            </a:r>
            <a:endParaRPr lang="cs-CZ" b="0" i="0" u="none" strike="noStrike" dirty="0">
              <a:effectLst/>
              <a:latin typeface="Times New Roman" panose="02020603050405020304" pitchFamily="18" charset="0"/>
              <a:cs typeface="Times New Roman" panose="02020603050405020304" pitchFamily="18" charset="0"/>
              <a:hlinkClick r:id="rId2" tooltip="cs.wikipedia.org">
                <a:extLst>
                  <a:ext uri="{A12FA001-AC4F-418D-AE19-62706E023703}">
                    <ahyp:hlinkClr xmlns:ahyp="http://schemas.microsoft.com/office/drawing/2018/hyperlinkcolor" val="tx"/>
                  </a:ext>
                </a:extLst>
              </a:hlinkClick>
            </a:endParaRPr>
          </a:p>
        </p:txBody>
      </p:sp>
      <p:sp>
        <p:nvSpPr>
          <p:cNvPr id="7" name="TextovéPole 6">
            <a:extLst>
              <a:ext uri="{FF2B5EF4-FFF2-40B4-BE49-F238E27FC236}">
                <a16:creationId xmlns:a16="http://schemas.microsoft.com/office/drawing/2014/main" id="{CF284E2C-A15A-05D1-6811-35AC18DE4B25}"/>
              </a:ext>
            </a:extLst>
          </p:cNvPr>
          <p:cNvSpPr txBox="1"/>
          <p:nvPr/>
        </p:nvSpPr>
        <p:spPr>
          <a:xfrm>
            <a:off x="3733594" y="342498"/>
            <a:ext cx="6381083" cy="923330"/>
          </a:xfrm>
          <a:prstGeom prst="rect">
            <a:avLst/>
          </a:prstGeom>
          <a:noFill/>
        </p:spPr>
        <p:txBody>
          <a:bodyPr wrap="square" rtlCol="0">
            <a:spAutoFit/>
          </a:bodyPr>
          <a:lstStyle/>
          <a:p>
            <a:r>
              <a:rPr lang="cs-CZ" sz="5400" dirty="0">
                <a:latin typeface="Castellar" panose="020A0402060406010301" pitchFamily="18" charset="0"/>
              </a:rPr>
              <a:t>Isaac NEWTON</a:t>
            </a:r>
          </a:p>
        </p:txBody>
      </p:sp>
      <p:pic>
        <p:nvPicPr>
          <p:cNvPr id="1026" name="Picture 2" descr="Isaac Newton - Hermida editor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6159" y="1265827"/>
            <a:ext cx="4386972" cy="5264368"/>
          </a:xfrm>
          <a:prstGeom prst="rect">
            <a:avLst/>
          </a:prstGeom>
          <a:noFill/>
          <a:extLst>
            <a:ext uri="{909E8E84-426E-40DD-AFC4-6F175D3DCCD1}">
              <a14:hiddenFill xmlns:a14="http://schemas.microsoft.com/office/drawing/2010/main">
                <a:solidFill>
                  <a:srgbClr val="FFFFFF"/>
                </a:solidFill>
              </a14:hiddenFill>
            </a:ext>
          </a:extLst>
        </p:spPr>
      </p:pic>
      <p:sp>
        <p:nvSpPr>
          <p:cNvPr id="3" name="TextovéPole 2"/>
          <p:cNvSpPr txBox="1"/>
          <p:nvPr/>
        </p:nvSpPr>
        <p:spPr>
          <a:xfrm>
            <a:off x="6594893" y="5236145"/>
            <a:ext cx="3036500" cy="1200329"/>
          </a:xfrm>
          <a:prstGeom prst="rect">
            <a:avLst/>
          </a:prstGeom>
          <a:noFill/>
        </p:spPr>
        <p:txBody>
          <a:bodyPr wrap="square" rtlCol="0">
            <a:spAutoFit/>
          </a:bodyPr>
          <a:lstStyle/>
          <a:p>
            <a:r>
              <a:rPr lang="cs-CZ" b="1" dirty="0"/>
              <a:t>Newtonovy pohybové zákony</a:t>
            </a:r>
          </a:p>
          <a:p>
            <a:pPr marL="342900" indent="-342900">
              <a:buFont typeface="+mj-lt"/>
              <a:buAutoNum type="arabicPeriod"/>
            </a:pPr>
            <a:r>
              <a:rPr lang="cs-CZ" dirty="0"/>
              <a:t>Zákon setrvačnosti</a:t>
            </a:r>
          </a:p>
          <a:p>
            <a:pPr marL="342900" indent="-342900">
              <a:buFont typeface="+mj-lt"/>
              <a:buAutoNum type="arabicPeriod"/>
            </a:pPr>
            <a:r>
              <a:rPr lang="cs-CZ" dirty="0"/>
              <a:t>Zákon síly</a:t>
            </a:r>
          </a:p>
          <a:p>
            <a:pPr marL="342900" indent="-342900">
              <a:buFont typeface="+mj-lt"/>
              <a:buAutoNum type="arabicPeriod"/>
            </a:pPr>
            <a:r>
              <a:rPr lang="cs-CZ" dirty="0"/>
              <a:t>Zákon akce a reakce</a:t>
            </a:r>
          </a:p>
        </p:txBody>
      </p:sp>
    </p:spTree>
    <p:extLst>
      <p:ext uri="{BB962C8B-B14F-4D97-AF65-F5344CB8AC3E}">
        <p14:creationId xmlns:p14="http://schemas.microsoft.com/office/powerpoint/2010/main" val="20214173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268941" y="202937"/>
            <a:ext cx="8875058" cy="523220"/>
          </a:xfrm>
          <a:prstGeom prst="rect">
            <a:avLst/>
          </a:prstGeom>
          <a:noFill/>
        </p:spPr>
        <p:txBody>
          <a:bodyPr wrap="square" rtlCol="0">
            <a:spAutoFit/>
          </a:bodyPr>
          <a:lstStyle/>
          <a:p>
            <a:r>
              <a:rPr lang="cs-CZ" sz="2800" b="1" dirty="0"/>
              <a:t>První Newtonův pohybový zákon – </a:t>
            </a:r>
            <a:r>
              <a:rPr lang="cs-CZ" sz="2800" b="1" dirty="0">
                <a:solidFill>
                  <a:srgbClr val="FF0000"/>
                </a:solidFill>
                <a:hlinkClick r:id="rId2"/>
              </a:rPr>
              <a:t>ZÁKON SETRVAČNOSTI</a:t>
            </a:r>
            <a:endParaRPr lang="cs-CZ" sz="2800" b="1" dirty="0">
              <a:solidFill>
                <a:srgbClr val="FF0000"/>
              </a:solidFill>
            </a:endParaRPr>
          </a:p>
        </p:txBody>
      </p:sp>
      <p:sp>
        <p:nvSpPr>
          <p:cNvPr id="4" name="TextovéPole 3"/>
          <p:cNvSpPr txBox="1"/>
          <p:nvPr/>
        </p:nvSpPr>
        <p:spPr>
          <a:xfrm>
            <a:off x="268940" y="782690"/>
            <a:ext cx="11639279" cy="646331"/>
          </a:xfrm>
          <a:prstGeom prst="rect">
            <a:avLst/>
          </a:prstGeom>
          <a:noFill/>
          <a:ln w="28575">
            <a:solidFill>
              <a:srgbClr val="FF0000"/>
            </a:solidFill>
          </a:ln>
        </p:spPr>
        <p:txBody>
          <a:bodyPr wrap="square" rtlCol="0">
            <a:spAutoFit/>
          </a:bodyPr>
          <a:lstStyle/>
          <a:p>
            <a:r>
              <a:rPr lang="cs-CZ" dirty="0"/>
              <a:t>Každé těleso setrvává v relativním klidu nebo v rovnoměrném přímočarém pohybu, dokud není přinuceno silovým působením jiných těles tento pohybový stav změnit</a:t>
            </a:r>
          </a:p>
        </p:txBody>
      </p:sp>
      <p:sp>
        <p:nvSpPr>
          <p:cNvPr id="5" name="Obdélník 4"/>
          <p:cNvSpPr/>
          <p:nvPr/>
        </p:nvSpPr>
        <p:spPr>
          <a:xfrm>
            <a:off x="268939" y="1574768"/>
            <a:ext cx="11639279" cy="2031325"/>
          </a:xfrm>
          <a:prstGeom prst="rect">
            <a:avLst/>
          </a:prstGeom>
        </p:spPr>
        <p:txBody>
          <a:bodyPr wrap="square">
            <a:spAutoFit/>
          </a:bodyPr>
          <a:lstStyle/>
          <a:p>
            <a:r>
              <a:rPr lang="cs-CZ" dirty="0"/>
              <a:t>První pohybový zákon ukazuje na důležitou vlastnost všech těles, kterou je </a:t>
            </a:r>
            <a:r>
              <a:rPr lang="cs-CZ" b="1" dirty="0"/>
              <a:t>setrvačnost</a:t>
            </a:r>
            <a:r>
              <a:rPr lang="cs-CZ" dirty="0"/>
              <a:t>. Podle prvního pohybového zákona jsou klid a rovnoměrný přímočarý pohyb </a:t>
            </a:r>
            <a:r>
              <a:rPr lang="cs-CZ" b="1" dirty="0"/>
              <a:t>rovnocenné stavy</a:t>
            </a:r>
            <a:r>
              <a:rPr lang="cs-CZ" dirty="0"/>
              <a:t> těles. Oba tyto stavy se vyznačují tím, že těleso má </a:t>
            </a:r>
            <a:r>
              <a:rPr lang="cs-CZ" b="1" dirty="0"/>
              <a:t>nulové zrychlení</a:t>
            </a:r>
            <a:r>
              <a:rPr lang="cs-CZ" dirty="0"/>
              <a:t>.</a:t>
            </a:r>
          </a:p>
          <a:p>
            <a:r>
              <a:rPr lang="cs-CZ" dirty="0"/>
              <a:t>Izolované částice se navzájem pohybují rovnoměrně přímočaře nebo jsou vůči sobě v klidu. </a:t>
            </a:r>
          </a:p>
          <a:p>
            <a:r>
              <a:rPr lang="cs-CZ" dirty="0"/>
              <a:t>S izolovanými částicemi lze spojit preferované </a:t>
            </a:r>
            <a:r>
              <a:rPr lang="fr-FR" dirty="0"/>
              <a:t>vztažn</a:t>
            </a:r>
            <a:r>
              <a:rPr lang="cs-CZ" dirty="0"/>
              <a:t>é</a:t>
            </a:r>
            <a:r>
              <a:rPr lang="fr-FR" dirty="0"/>
              <a:t> soustavy, naz</a:t>
            </a:r>
            <a:r>
              <a:rPr lang="cs-CZ" dirty="0"/>
              <a:t>ý</a:t>
            </a:r>
            <a:r>
              <a:rPr lang="fr-FR" dirty="0"/>
              <a:t>van</a:t>
            </a:r>
            <a:r>
              <a:rPr lang="cs-CZ" dirty="0"/>
              <a:t>é</a:t>
            </a:r>
            <a:r>
              <a:rPr lang="fr-FR" dirty="0"/>
              <a:t> </a:t>
            </a:r>
            <a:r>
              <a:rPr lang="fr-FR" b="1" dirty="0"/>
              <a:t>inerci</a:t>
            </a:r>
            <a:r>
              <a:rPr lang="cs-CZ" b="1" dirty="0"/>
              <a:t>á</a:t>
            </a:r>
            <a:r>
              <a:rPr lang="fr-FR" b="1" dirty="0"/>
              <a:t>ln</a:t>
            </a:r>
            <a:r>
              <a:rPr lang="cs-CZ" b="1" dirty="0"/>
              <a:t>í</a:t>
            </a:r>
            <a:r>
              <a:rPr lang="fr-FR" dirty="0"/>
              <a:t>.</a:t>
            </a:r>
            <a:endParaRPr lang="cs-CZ" dirty="0"/>
          </a:p>
          <a:p>
            <a:r>
              <a:rPr lang="cs-CZ" dirty="0"/>
              <a:t>Izolovaná</a:t>
            </a:r>
            <a:r>
              <a:rPr lang="fr-FR" dirty="0"/>
              <a:t> č</a:t>
            </a:r>
            <a:r>
              <a:rPr lang="cs-CZ" dirty="0"/>
              <a:t>á</a:t>
            </a:r>
            <a:r>
              <a:rPr lang="fr-FR" dirty="0"/>
              <a:t>stice je vzhledem</a:t>
            </a:r>
            <a:r>
              <a:rPr lang="cs-CZ" dirty="0"/>
              <a:t> k inerciální vztažné soustavě v klidu nebo v rovnoměrném přímočarém pohybu (tj. v pohybu s konstantní rychlostí).</a:t>
            </a:r>
          </a:p>
        </p:txBody>
      </p:sp>
      <p:sp>
        <p:nvSpPr>
          <p:cNvPr id="6" name="TextovéPole 5"/>
          <p:cNvSpPr txBox="1"/>
          <p:nvPr/>
        </p:nvSpPr>
        <p:spPr>
          <a:xfrm>
            <a:off x="2904611" y="5151980"/>
            <a:ext cx="6367934" cy="923330"/>
          </a:xfrm>
          <a:prstGeom prst="rect">
            <a:avLst/>
          </a:prstGeom>
          <a:noFill/>
        </p:spPr>
        <p:txBody>
          <a:bodyPr wrap="square" rtlCol="0">
            <a:spAutoFit/>
          </a:bodyPr>
          <a:lstStyle/>
          <a:p>
            <a:r>
              <a:rPr lang="cs-CZ" b="1" dirty="0"/>
              <a:t>Odpovězte na tyto otázky:</a:t>
            </a:r>
          </a:p>
          <a:p>
            <a:pPr marL="342900" indent="-342900">
              <a:buAutoNum type="arabicPeriod"/>
            </a:pPr>
            <a:r>
              <a:rPr lang="cs-CZ" dirty="0"/>
              <a:t>Proč je nebezpečné vyskakovat z jedoucího vozidla?</a:t>
            </a:r>
          </a:p>
          <a:p>
            <a:pPr marL="342900" indent="-342900">
              <a:buAutoNum type="arabicPeriod"/>
            </a:pPr>
            <a:r>
              <a:rPr lang="cs-CZ" dirty="0"/>
              <a:t>Proč padáme při klopýtnutí dopředu a při uklouznutí dozadu?</a:t>
            </a:r>
          </a:p>
        </p:txBody>
      </p:sp>
      <p:sp>
        <p:nvSpPr>
          <p:cNvPr id="3" name="TextovéPole 2">
            <a:extLst>
              <a:ext uri="{FF2B5EF4-FFF2-40B4-BE49-F238E27FC236}">
                <a16:creationId xmlns:a16="http://schemas.microsoft.com/office/drawing/2014/main" id="{3A22B1CC-9402-F93F-129B-3B15A15B2DDD}"/>
              </a:ext>
            </a:extLst>
          </p:cNvPr>
          <p:cNvSpPr txBox="1"/>
          <p:nvPr/>
        </p:nvSpPr>
        <p:spPr>
          <a:xfrm>
            <a:off x="268939" y="3607343"/>
            <a:ext cx="11536259" cy="923330"/>
          </a:xfrm>
          <a:prstGeom prst="rect">
            <a:avLst/>
          </a:prstGeom>
          <a:noFill/>
        </p:spPr>
        <p:txBody>
          <a:bodyPr wrap="square" rtlCol="0">
            <a:spAutoFit/>
          </a:bodyPr>
          <a:lstStyle/>
          <a:p>
            <a:r>
              <a:rPr lang="cs-CZ" dirty="0"/>
              <a:t>Denní zkušenost je zdánlivě v rozporu s tvrzením prvního pohybového zákona pro tělesa konající rovnoměrný přímočarý pohyb. Máme představu, že pro udržení tělesa v pohybu je potřeba </a:t>
            </a:r>
            <a:r>
              <a:rPr lang="cs-CZ" b="1" dirty="0"/>
              <a:t>síla</a:t>
            </a:r>
            <a:r>
              <a:rPr lang="cs-CZ" dirty="0"/>
              <a:t>. Příčinou toho, že těleso se v našem prostředí bez působení síly po chvilce zastaví jsou tzv. brzdné (odporové) síly.</a:t>
            </a:r>
          </a:p>
        </p:txBody>
      </p:sp>
    </p:spTree>
    <p:extLst>
      <p:ext uri="{BB962C8B-B14F-4D97-AF65-F5344CB8AC3E}">
        <p14:creationId xmlns:p14="http://schemas.microsoft.com/office/powerpoint/2010/main" val="18384118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268942" y="304206"/>
            <a:ext cx="7319527" cy="523220"/>
          </a:xfrm>
          <a:prstGeom prst="rect">
            <a:avLst/>
          </a:prstGeom>
          <a:noFill/>
        </p:spPr>
        <p:txBody>
          <a:bodyPr wrap="square" rtlCol="0">
            <a:spAutoFit/>
          </a:bodyPr>
          <a:lstStyle/>
          <a:p>
            <a:r>
              <a:rPr lang="cs-CZ" sz="2800" b="1" dirty="0"/>
              <a:t>Druhý Newtonův pohybový zákon – </a:t>
            </a:r>
            <a:r>
              <a:rPr lang="cs-CZ" sz="2800" b="1" dirty="0">
                <a:solidFill>
                  <a:srgbClr val="FF0000"/>
                </a:solidFill>
                <a:hlinkClick r:id="rId2"/>
              </a:rPr>
              <a:t>ZÁKON SÍLY</a:t>
            </a:r>
            <a:endParaRPr lang="cs-CZ" sz="2800" b="1" dirty="0">
              <a:solidFill>
                <a:srgbClr val="FF0000"/>
              </a:solidFill>
            </a:endParaRPr>
          </a:p>
        </p:txBody>
      </p:sp>
      <mc:AlternateContent xmlns:mc="http://schemas.openxmlformats.org/markup-compatibility/2006" xmlns:a14="http://schemas.microsoft.com/office/drawing/2010/main">
        <mc:Choice Requires="a14">
          <p:sp>
            <p:nvSpPr>
              <p:cNvPr id="3" name="TextovéPole 2"/>
              <p:cNvSpPr txBox="1"/>
              <p:nvPr/>
            </p:nvSpPr>
            <p:spPr>
              <a:xfrm>
                <a:off x="178231" y="750857"/>
                <a:ext cx="11879449" cy="2916952"/>
              </a:xfrm>
              <a:prstGeom prst="rect">
                <a:avLst/>
              </a:prstGeom>
              <a:noFill/>
            </p:spPr>
            <p:txBody>
              <a:bodyPr wrap="square" rtlCol="0">
                <a:spAutoFit/>
              </a:bodyPr>
              <a:lstStyle/>
              <a:p>
                <a:r>
                  <a:rPr lang="cs-CZ" dirty="0"/>
                  <a:t>Pokud na těleso v inerciální soustavě nepůsobí jiná síla, zůstává těleso v klidu nebo v rovnoměrném přímočarém pohybu.</a:t>
                </a:r>
              </a:p>
              <a:p>
                <a:r>
                  <a:rPr lang="cs-CZ" b="1" dirty="0"/>
                  <a:t>Začnou-li na těleso působit jiná tělesa silami tak, že výsledná síla je nenulová, změní se jeho pohybový stav a těleso se začne pohybovat se zrychlením.</a:t>
                </a:r>
                <a:r>
                  <a:rPr lang="cs-CZ" dirty="0"/>
                  <a:t> </a:t>
                </a:r>
                <a:r>
                  <a:rPr lang="cs-CZ" b="1" dirty="0"/>
                  <a:t>Pro toto zrychlení platí:</a:t>
                </a:r>
              </a:p>
              <a:p>
                <a:endParaRPr lang="cs-CZ" sz="800" dirty="0"/>
              </a:p>
              <a:p>
                <a:r>
                  <a:rPr lang="cs-CZ" dirty="0"/>
                  <a:t>Větší síla působící na těleso je příčinou jeho pohybu s větším zrychlením – </a:t>
                </a:r>
                <a:r>
                  <a:rPr lang="cs-CZ" dirty="0">
                    <a:solidFill>
                      <a:srgbClr val="FF0000"/>
                    </a:solidFill>
                  </a:rPr>
                  <a:t>zrychlení je přímo úměrné působící síle</a:t>
                </a:r>
                <a:r>
                  <a:rPr lang="cs-CZ" dirty="0"/>
                  <a:t>.</a:t>
                </a:r>
              </a:p>
              <a:p>
                <a:endParaRPr lang="cs-CZ" sz="800" dirty="0"/>
              </a:p>
              <a:p>
                <a:r>
                  <a:rPr lang="cs-CZ" dirty="0"/>
                  <a:t>Větší hmotnost tělesa způsobí, že se těleso pohybuje s menším zrychlením – </a:t>
                </a:r>
                <a:r>
                  <a:rPr lang="cs-CZ" dirty="0">
                    <a:solidFill>
                      <a:srgbClr val="FF0000"/>
                    </a:solidFill>
                  </a:rPr>
                  <a:t>hmotnost tělesa je nepřímo úměrná zrychlení</a:t>
                </a:r>
                <a:r>
                  <a:rPr lang="cs-CZ" dirty="0"/>
                  <a:t>.</a:t>
                </a:r>
              </a:p>
              <a:p>
                <a:endParaRPr lang="cs-CZ" sz="800" dirty="0"/>
              </a:p>
              <a:p>
                <a:r>
                  <a:rPr lang="cs-CZ" dirty="0"/>
                  <a:t>Označíme-li zrychlení </a:t>
                </a:r>
                <a14:m>
                  <m:oMath xmlns:m="http://schemas.openxmlformats.org/officeDocument/2006/math">
                    <m:r>
                      <a:rPr lang="cs-CZ" b="1" i="1" dirty="0" smtClean="0">
                        <a:latin typeface="Cambria Math"/>
                      </a:rPr>
                      <m:t>𝒂</m:t>
                    </m:r>
                  </m:oMath>
                </a14:m>
                <a:r>
                  <a:rPr lang="cs-CZ" dirty="0"/>
                  <a:t> sílu </a:t>
                </a:r>
                <a14:m>
                  <m:oMath xmlns:m="http://schemas.openxmlformats.org/officeDocument/2006/math">
                    <m:r>
                      <a:rPr lang="cs-CZ" b="1" i="1" dirty="0" smtClean="0">
                        <a:latin typeface="Cambria Math"/>
                      </a:rPr>
                      <m:t>𝑭</m:t>
                    </m:r>
                  </m:oMath>
                </a14:m>
                <a:r>
                  <a:rPr lang="cs-CZ" dirty="0"/>
                  <a:t> a hmotnost </a:t>
                </a:r>
                <a14:m>
                  <m:oMath xmlns:m="http://schemas.openxmlformats.org/officeDocument/2006/math">
                    <m:r>
                      <a:rPr lang="cs-CZ" b="1" i="1" dirty="0" smtClean="0">
                        <a:latin typeface="Cambria Math"/>
                      </a:rPr>
                      <m:t>𝒎</m:t>
                    </m:r>
                  </m:oMath>
                </a14:m>
                <a:r>
                  <a:rPr lang="cs-CZ" dirty="0"/>
                  <a:t>, můžeme obě úměrnosti zapsat vztahem</a:t>
                </a:r>
              </a:p>
              <a:p>
                <a:endParaRPr lang="cs-CZ" sz="800" dirty="0"/>
              </a:p>
              <a:p>
                <a:pPr algn="ctr"/>
                <a14:m>
                  <m:oMath xmlns:m="http://schemas.openxmlformats.org/officeDocument/2006/math">
                    <m:r>
                      <a:rPr lang="cs-CZ" sz="2400" b="1" i="1" smtClean="0">
                        <a:solidFill>
                          <a:srgbClr val="FF0000"/>
                        </a:solidFill>
                        <a:latin typeface="Cambria Math"/>
                      </a:rPr>
                      <m:t>𝒂</m:t>
                    </m:r>
                    <m:r>
                      <a:rPr lang="cs-CZ" sz="2400" b="1" i="1" smtClean="0">
                        <a:solidFill>
                          <a:srgbClr val="FF0000"/>
                        </a:solidFill>
                        <a:latin typeface="Cambria Math"/>
                      </a:rPr>
                      <m:t>=</m:t>
                    </m:r>
                    <m:f>
                      <m:fPr>
                        <m:ctrlPr>
                          <a:rPr lang="cs-CZ" sz="2400" b="1" i="1" smtClean="0">
                            <a:solidFill>
                              <a:srgbClr val="FF0000"/>
                            </a:solidFill>
                            <a:latin typeface="Cambria Math" panose="02040503050406030204" pitchFamily="18" charset="0"/>
                          </a:rPr>
                        </m:ctrlPr>
                      </m:fPr>
                      <m:num>
                        <m:r>
                          <a:rPr lang="cs-CZ" sz="2400" b="1" i="1" smtClean="0">
                            <a:solidFill>
                              <a:srgbClr val="FF0000"/>
                            </a:solidFill>
                            <a:latin typeface="Cambria Math"/>
                          </a:rPr>
                          <m:t>𝑭</m:t>
                        </m:r>
                      </m:num>
                      <m:den>
                        <m:r>
                          <a:rPr lang="cs-CZ" sz="2400" b="1" i="1" smtClean="0">
                            <a:solidFill>
                              <a:srgbClr val="FF0000"/>
                            </a:solidFill>
                            <a:latin typeface="Cambria Math"/>
                          </a:rPr>
                          <m:t>𝒎</m:t>
                        </m:r>
                      </m:den>
                    </m:f>
                    <m:r>
                      <a:rPr lang="cs-CZ" sz="2400" b="1" i="1" smtClean="0">
                        <a:solidFill>
                          <a:srgbClr val="FF0000"/>
                        </a:solidFill>
                        <a:latin typeface="Cambria Math" panose="02040503050406030204" pitchFamily="18" charset="0"/>
                      </a:rPr>
                      <m:t>            </m:t>
                    </m:r>
                    <m:r>
                      <a:rPr lang="cs-CZ" sz="2400" b="1" i="1" smtClean="0">
                        <a:solidFill>
                          <a:srgbClr val="FF0000"/>
                        </a:solidFill>
                        <a:latin typeface="Cambria Math" panose="02040503050406030204" pitchFamily="18" charset="0"/>
                        <a:ea typeface="Cambria Math" panose="02040503050406030204" pitchFamily="18" charset="0"/>
                      </a:rPr>
                      <m:t>→        </m:t>
                    </m:r>
                    <m:r>
                      <a:rPr lang="cs-CZ" sz="2400" b="1" i="1" smtClean="0">
                        <a:solidFill>
                          <a:srgbClr val="FF0000"/>
                        </a:solidFill>
                        <a:latin typeface="Cambria Math" panose="02040503050406030204" pitchFamily="18" charset="0"/>
                        <a:ea typeface="Cambria Math" panose="02040503050406030204" pitchFamily="18" charset="0"/>
                      </a:rPr>
                      <m:t>𝑭</m:t>
                    </m:r>
                    <m:r>
                      <a:rPr lang="cs-CZ" sz="2400" b="1" i="1" smtClean="0">
                        <a:solidFill>
                          <a:srgbClr val="FF0000"/>
                        </a:solidFill>
                        <a:latin typeface="Cambria Math" panose="02040503050406030204" pitchFamily="18" charset="0"/>
                        <a:ea typeface="Cambria Math" panose="02040503050406030204" pitchFamily="18" charset="0"/>
                      </a:rPr>
                      <m:t>=</m:t>
                    </m:r>
                    <m:r>
                      <a:rPr lang="cs-CZ" sz="2400" b="1" i="1" smtClean="0">
                        <a:solidFill>
                          <a:srgbClr val="FF0000"/>
                        </a:solidFill>
                        <a:latin typeface="Cambria Math" panose="02040503050406030204" pitchFamily="18" charset="0"/>
                        <a:ea typeface="Cambria Math" panose="02040503050406030204" pitchFamily="18" charset="0"/>
                      </a:rPr>
                      <m:t>𝒎</m:t>
                    </m:r>
                    <m:r>
                      <a:rPr lang="cs-CZ" sz="2400" b="1" i="1" smtClean="0">
                        <a:solidFill>
                          <a:srgbClr val="FF0000"/>
                        </a:solidFill>
                        <a:latin typeface="Cambria Math" panose="02040503050406030204" pitchFamily="18" charset="0"/>
                        <a:ea typeface="Cambria Math" panose="02040503050406030204" pitchFamily="18" charset="0"/>
                      </a:rPr>
                      <m:t>.</m:t>
                    </m:r>
                    <m:r>
                      <a:rPr lang="cs-CZ" sz="2400" b="1" i="1" smtClean="0">
                        <a:solidFill>
                          <a:srgbClr val="FF0000"/>
                        </a:solidFill>
                        <a:latin typeface="Cambria Math" panose="02040503050406030204" pitchFamily="18" charset="0"/>
                        <a:ea typeface="Cambria Math" panose="02040503050406030204" pitchFamily="18" charset="0"/>
                      </a:rPr>
                      <m:t>𝒂</m:t>
                    </m:r>
                  </m:oMath>
                </a14:m>
                <a:r>
                  <a:rPr lang="cs-CZ" sz="2400" b="1" dirty="0">
                    <a:solidFill>
                      <a:srgbClr val="FF0000"/>
                    </a:solidFill>
                  </a:rPr>
                  <a:t>   </a:t>
                </a:r>
              </a:p>
              <a:p>
                <a:endParaRPr lang="cs-CZ" sz="900" dirty="0"/>
              </a:p>
            </p:txBody>
          </p:sp>
        </mc:Choice>
        <mc:Fallback xmlns="">
          <p:sp>
            <p:nvSpPr>
              <p:cNvPr id="3" name="TextovéPole 2"/>
              <p:cNvSpPr txBox="1">
                <a:spLocks noRot="1" noChangeAspect="1" noMove="1" noResize="1" noEditPoints="1" noAdjustHandles="1" noChangeArrowheads="1" noChangeShapeType="1" noTextEdit="1"/>
              </p:cNvSpPr>
              <p:nvPr/>
            </p:nvSpPr>
            <p:spPr>
              <a:xfrm>
                <a:off x="178231" y="750857"/>
                <a:ext cx="11879449" cy="2916952"/>
              </a:xfrm>
              <a:prstGeom prst="rect">
                <a:avLst/>
              </a:prstGeom>
              <a:blipFill>
                <a:blip r:embed="rId3"/>
                <a:stretch>
                  <a:fillRect l="-410" t="-1044"/>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4" name="TextovéPole 3"/>
              <p:cNvSpPr txBox="1"/>
              <p:nvPr/>
            </p:nvSpPr>
            <p:spPr>
              <a:xfrm>
                <a:off x="268942" y="5614125"/>
                <a:ext cx="11711152" cy="929550"/>
              </a:xfrm>
              <a:prstGeom prst="rect">
                <a:avLst/>
              </a:prstGeom>
              <a:noFill/>
            </p:spPr>
            <p:txBody>
              <a:bodyPr wrap="square" rtlCol="0">
                <a:spAutoFit/>
              </a:bodyPr>
              <a:lstStyle/>
              <a:p>
                <a:pPr algn="ctr"/>
                <a14:m>
                  <m:oMath xmlns:m="http://schemas.openxmlformats.org/officeDocument/2006/math">
                    <m:d>
                      <m:dPr>
                        <m:begChr m:val="["/>
                        <m:endChr m:val="]"/>
                        <m:ctrlPr>
                          <a:rPr lang="cs-CZ" i="1" smtClean="0">
                            <a:solidFill>
                              <a:schemeClr val="tx1"/>
                            </a:solidFill>
                            <a:latin typeface="Cambria Math" panose="02040503050406030204" pitchFamily="18" charset="0"/>
                          </a:rPr>
                        </m:ctrlPr>
                      </m:dPr>
                      <m:e>
                        <m:r>
                          <a:rPr lang="cs-CZ" b="0" i="1" smtClean="0">
                            <a:solidFill>
                              <a:schemeClr val="tx1"/>
                            </a:solidFill>
                            <a:latin typeface="Cambria Math"/>
                          </a:rPr>
                          <m:t>𝐹</m:t>
                        </m:r>
                      </m:e>
                    </m:d>
                    <m:r>
                      <a:rPr lang="cs-CZ" b="0" i="1" smtClean="0">
                        <a:solidFill>
                          <a:schemeClr val="tx1"/>
                        </a:solidFill>
                        <a:latin typeface="Cambria Math"/>
                      </a:rPr>
                      <m:t>=</m:t>
                    </m:r>
                    <m:d>
                      <m:dPr>
                        <m:begChr m:val="["/>
                        <m:endChr m:val="]"/>
                        <m:ctrlPr>
                          <a:rPr lang="cs-CZ" i="1" smtClean="0">
                            <a:solidFill>
                              <a:schemeClr val="tx1"/>
                            </a:solidFill>
                            <a:latin typeface="Cambria Math" panose="02040503050406030204" pitchFamily="18" charset="0"/>
                          </a:rPr>
                        </m:ctrlPr>
                      </m:dPr>
                      <m:e>
                        <m:r>
                          <a:rPr lang="cs-CZ" b="0" i="1" smtClean="0">
                            <a:solidFill>
                              <a:schemeClr val="tx1"/>
                            </a:solidFill>
                            <a:latin typeface="Cambria Math"/>
                          </a:rPr>
                          <m:t>𝑚</m:t>
                        </m:r>
                      </m:e>
                    </m:d>
                    <m:r>
                      <a:rPr lang="cs-CZ" b="0" i="1" smtClean="0">
                        <a:solidFill>
                          <a:schemeClr val="tx1"/>
                        </a:solidFill>
                        <a:latin typeface="Cambria Math"/>
                        <a:ea typeface="Cambria Math"/>
                      </a:rPr>
                      <m:t>∙</m:t>
                    </m:r>
                    <m:d>
                      <m:dPr>
                        <m:begChr m:val="["/>
                        <m:endChr m:val="]"/>
                        <m:ctrlPr>
                          <a:rPr lang="cs-CZ" i="1" smtClean="0">
                            <a:solidFill>
                              <a:schemeClr val="tx1"/>
                            </a:solidFill>
                            <a:latin typeface="Cambria Math" panose="02040503050406030204" pitchFamily="18" charset="0"/>
                            <a:ea typeface="Cambria Math"/>
                          </a:rPr>
                        </m:ctrlPr>
                      </m:dPr>
                      <m:e>
                        <m:r>
                          <a:rPr lang="cs-CZ" b="0" i="1" smtClean="0">
                            <a:solidFill>
                              <a:schemeClr val="tx1"/>
                            </a:solidFill>
                            <a:latin typeface="Cambria Math"/>
                            <a:ea typeface="Cambria Math"/>
                          </a:rPr>
                          <m:t>𝑎</m:t>
                        </m:r>
                      </m:e>
                    </m:d>
                    <m:r>
                      <a:rPr lang="cs-CZ" b="0" i="1" smtClean="0">
                        <a:solidFill>
                          <a:schemeClr val="tx1"/>
                        </a:solidFill>
                        <a:latin typeface="Cambria Math"/>
                        <a:ea typeface="Cambria Math"/>
                      </a:rPr>
                      <m:t>=</m:t>
                    </m:r>
                    <m:r>
                      <m:rPr>
                        <m:sty m:val="p"/>
                      </m:rPr>
                      <a:rPr lang="cs-CZ" b="0" i="0" smtClean="0">
                        <a:solidFill>
                          <a:schemeClr val="tx1"/>
                        </a:solidFill>
                        <a:latin typeface="Cambria Math"/>
                        <a:ea typeface="Cambria Math"/>
                      </a:rPr>
                      <m:t>kg</m:t>
                    </m:r>
                    <m:r>
                      <a:rPr lang="cs-CZ" b="0" i="1" smtClean="0">
                        <a:solidFill>
                          <a:schemeClr val="tx1"/>
                        </a:solidFill>
                        <a:latin typeface="Cambria Math"/>
                        <a:ea typeface="Cambria Math"/>
                      </a:rPr>
                      <m:t>∙</m:t>
                    </m:r>
                    <m:r>
                      <m:rPr>
                        <m:sty m:val="p"/>
                      </m:rPr>
                      <a:rPr lang="cs-CZ" b="0" i="0" smtClean="0">
                        <a:solidFill>
                          <a:schemeClr val="tx1"/>
                        </a:solidFill>
                        <a:latin typeface="Cambria Math"/>
                        <a:ea typeface="Cambria Math"/>
                      </a:rPr>
                      <m:t>m</m:t>
                    </m:r>
                    <m:r>
                      <a:rPr lang="cs-CZ" b="0" i="1" smtClean="0">
                        <a:solidFill>
                          <a:schemeClr val="tx1"/>
                        </a:solidFill>
                        <a:latin typeface="Cambria Math"/>
                        <a:ea typeface="Cambria Math"/>
                      </a:rPr>
                      <m:t>∙</m:t>
                    </m:r>
                    <m:sSup>
                      <m:sSupPr>
                        <m:ctrlPr>
                          <a:rPr lang="cs-CZ" i="1" smtClean="0">
                            <a:solidFill>
                              <a:schemeClr val="tx1"/>
                            </a:solidFill>
                            <a:latin typeface="Cambria Math" panose="02040503050406030204" pitchFamily="18" charset="0"/>
                            <a:ea typeface="Cambria Math"/>
                          </a:rPr>
                        </m:ctrlPr>
                      </m:sSupPr>
                      <m:e>
                        <m:r>
                          <m:rPr>
                            <m:sty m:val="p"/>
                          </m:rPr>
                          <a:rPr lang="cs-CZ" b="0" i="0" smtClean="0">
                            <a:solidFill>
                              <a:schemeClr val="tx1"/>
                            </a:solidFill>
                            <a:latin typeface="Cambria Math"/>
                            <a:ea typeface="Cambria Math"/>
                          </a:rPr>
                          <m:t>s</m:t>
                        </m:r>
                      </m:e>
                      <m:sup>
                        <m:r>
                          <a:rPr lang="cs-CZ" b="0" i="0" smtClean="0">
                            <a:solidFill>
                              <a:schemeClr val="tx1"/>
                            </a:solidFill>
                            <a:latin typeface="Cambria Math"/>
                            <a:ea typeface="Cambria Math"/>
                          </a:rPr>
                          <m:t>−2</m:t>
                        </m:r>
                      </m:sup>
                    </m:sSup>
                    <m:r>
                      <a:rPr lang="cs-CZ" b="0" i="0" smtClean="0">
                        <a:solidFill>
                          <a:schemeClr val="tx1"/>
                        </a:solidFill>
                        <a:latin typeface="Cambria Math"/>
                        <a:ea typeface="Cambria Math"/>
                      </a:rPr>
                      <m:t>=</m:t>
                    </m:r>
                    <m:r>
                      <m:rPr>
                        <m:sty m:val="p"/>
                      </m:rPr>
                      <a:rPr lang="cs-CZ" b="0" i="0" smtClean="0">
                        <a:solidFill>
                          <a:schemeClr val="tx1"/>
                        </a:solidFill>
                        <a:latin typeface="Cambria Math"/>
                        <a:ea typeface="Cambria Math"/>
                      </a:rPr>
                      <m:t>Newton</m:t>
                    </m:r>
                  </m:oMath>
                </a14:m>
                <a:r>
                  <a:rPr lang="cs-CZ" dirty="0">
                    <a:solidFill>
                      <a:schemeClr val="tx1"/>
                    </a:solidFill>
                  </a:rPr>
                  <a:t>  (N)</a:t>
                </a:r>
              </a:p>
              <a:p>
                <a:endParaRPr lang="cs-CZ" dirty="0">
                  <a:solidFill>
                    <a:srgbClr val="FF0000"/>
                  </a:solidFill>
                </a:endParaRPr>
              </a:p>
              <a:p>
                <a:pPr algn="ctr"/>
                <a:r>
                  <a:rPr lang="cs-CZ" dirty="0"/>
                  <a:t>Působením síly </a:t>
                </a:r>
                <a:r>
                  <a:rPr lang="cs-CZ" dirty="0">
                    <a:solidFill>
                      <a:srgbClr val="FF0000"/>
                    </a:solidFill>
                  </a:rPr>
                  <a:t>1 N </a:t>
                </a:r>
                <a:r>
                  <a:rPr lang="cs-CZ" dirty="0"/>
                  <a:t>se těleso o hmotnosti </a:t>
                </a:r>
                <a:r>
                  <a:rPr lang="cs-CZ" dirty="0">
                    <a:solidFill>
                      <a:srgbClr val="FF0000"/>
                    </a:solidFill>
                  </a:rPr>
                  <a:t>1 kg </a:t>
                </a:r>
                <a:r>
                  <a:rPr lang="cs-CZ" dirty="0"/>
                  <a:t>pohybuje se zrychlením </a:t>
                </a:r>
                <a:r>
                  <a:rPr lang="cs-CZ" dirty="0">
                    <a:solidFill>
                      <a:srgbClr val="FF0000"/>
                    </a:solidFill>
                  </a:rPr>
                  <a:t>1 m.s</a:t>
                </a:r>
                <a:r>
                  <a:rPr lang="cs-CZ" baseline="30000" dirty="0">
                    <a:solidFill>
                      <a:srgbClr val="FF0000"/>
                    </a:solidFill>
                  </a:rPr>
                  <a:t>-2</a:t>
                </a:r>
                <a:endParaRPr lang="cs-CZ" baseline="30000" dirty="0"/>
              </a:p>
            </p:txBody>
          </p:sp>
        </mc:Choice>
        <mc:Fallback xmlns="">
          <p:sp>
            <p:nvSpPr>
              <p:cNvPr id="4" name="TextovéPole 3"/>
              <p:cNvSpPr txBox="1">
                <a:spLocks noRot="1" noChangeAspect="1" noMove="1" noResize="1" noEditPoints="1" noAdjustHandles="1" noChangeArrowheads="1" noChangeShapeType="1" noTextEdit="1"/>
              </p:cNvSpPr>
              <p:nvPr/>
            </p:nvSpPr>
            <p:spPr>
              <a:xfrm>
                <a:off x="268942" y="5614125"/>
                <a:ext cx="11711152" cy="929550"/>
              </a:xfrm>
              <a:prstGeom prst="rect">
                <a:avLst/>
              </a:prstGeom>
              <a:blipFill>
                <a:blip r:embed="rId4"/>
                <a:stretch>
                  <a:fillRect t="-3947" b="-9211"/>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5" name="TextovéPole 4">
                <a:extLst>
                  <a:ext uri="{FF2B5EF4-FFF2-40B4-BE49-F238E27FC236}">
                    <a16:creationId xmlns:a16="http://schemas.microsoft.com/office/drawing/2014/main" id="{9E47FFDE-1D0B-C801-3AC3-ED40FAE46B4F}"/>
                  </a:ext>
                </a:extLst>
              </p:cNvPr>
              <p:cNvSpPr txBox="1"/>
              <p:nvPr/>
            </p:nvSpPr>
            <p:spPr>
              <a:xfrm>
                <a:off x="352096" y="3652795"/>
                <a:ext cx="11487808" cy="861774"/>
              </a:xfrm>
              <a:prstGeom prst="rect">
                <a:avLst/>
              </a:prstGeom>
              <a:noFill/>
              <a:ln w="28575">
                <a:solidFill>
                  <a:srgbClr val="FF0000"/>
                </a:solidFill>
              </a:ln>
            </p:spPr>
            <p:txBody>
              <a:bodyPr wrap="square" rtlCol="0">
                <a:spAutoFit/>
              </a:bodyPr>
              <a:lstStyle/>
              <a:p>
                <a:r>
                  <a:rPr lang="cs-CZ" dirty="0"/>
                  <a:t>Výslednice sil F působících na hmotný bod o hmotnosti m uděluje tomuto bodu zrychlení a takové, že platí</a:t>
                </a:r>
              </a:p>
              <a:p>
                <a:endParaRPr lang="cs-CZ" sz="800" dirty="0"/>
              </a:p>
              <a:p>
                <a:pPr/>
                <a14:m>
                  <m:oMathPara xmlns:m="http://schemas.openxmlformats.org/officeDocument/2006/math">
                    <m:oMathParaPr>
                      <m:jc m:val="centerGroup"/>
                    </m:oMathParaPr>
                    <m:oMath xmlns:m="http://schemas.openxmlformats.org/officeDocument/2006/math">
                      <m:r>
                        <a:rPr lang="cs-CZ" sz="2400" i="1" dirty="0" smtClean="0">
                          <a:latin typeface="Cambria Math" panose="02040503050406030204" pitchFamily="18" charset="0"/>
                        </a:rPr>
                        <m:t>𝑚</m:t>
                      </m:r>
                      <m:r>
                        <a:rPr lang="cs-CZ" sz="2400" b="0" i="1" dirty="0" smtClean="0">
                          <a:latin typeface="Cambria Math" panose="02040503050406030204" pitchFamily="18" charset="0"/>
                        </a:rPr>
                        <m:t> </m:t>
                      </m:r>
                      <m:r>
                        <a:rPr lang="cs-CZ" sz="2400" b="0" i="1" dirty="0" smtClean="0">
                          <a:latin typeface="Cambria Math" panose="02040503050406030204" pitchFamily="18" charset="0"/>
                          <a:ea typeface="Cambria Math" panose="02040503050406030204" pitchFamily="18" charset="0"/>
                        </a:rPr>
                        <m:t>.</m:t>
                      </m:r>
                      <m:r>
                        <a:rPr lang="cs-CZ" sz="2400" b="1" i="1" dirty="0" smtClean="0">
                          <a:latin typeface="Cambria Math" panose="02040503050406030204" pitchFamily="18" charset="0"/>
                          <a:ea typeface="Cambria Math" panose="02040503050406030204" pitchFamily="18" charset="0"/>
                        </a:rPr>
                        <m:t>𝒂</m:t>
                      </m:r>
                      <m:r>
                        <a:rPr lang="cs-CZ" sz="2400" b="0" i="1" dirty="0" smtClean="0">
                          <a:latin typeface="Cambria Math" panose="02040503050406030204" pitchFamily="18" charset="0"/>
                          <a:ea typeface="Cambria Math" panose="02040503050406030204" pitchFamily="18" charset="0"/>
                        </a:rPr>
                        <m:t>=</m:t>
                      </m:r>
                      <m:r>
                        <a:rPr lang="cs-CZ" sz="2400" b="1" i="1" dirty="0" smtClean="0">
                          <a:latin typeface="Cambria Math" panose="02040503050406030204" pitchFamily="18" charset="0"/>
                          <a:ea typeface="Cambria Math" panose="02040503050406030204" pitchFamily="18" charset="0"/>
                        </a:rPr>
                        <m:t>𝑭</m:t>
                      </m:r>
                    </m:oMath>
                  </m:oMathPara>
                </a14:m>
                <a:endParaRPr lang="cs-CZ" sz="2400" dirty="0"/>
              </a:p>
            </p:txBody>
          </p:sp>
        </mc:Choice>
        <mc:Fallback xmlns="">
          <p:sp>
            <p:nvSpPr>
              <p:cNvPr id="5" name="TextovéPole 4">
                <a:extLst>
                  <a:ext uri="{FF2B5EF4-FFF2-40B4-BE49-F238E27FC236}">
                    <a16:creationId xmlns:a16="http://schemas.microsoft.com/office/drawing/2014/main" id="{9E47FFDE-1D0B-C801-3AC3-ED40FAE46B4F}"/>
                  </a:ext>
                </a:extLst>
              </p:cNvPr>
              <p:cNvSpPr txBox="1">
                <a:spLocks noRot="1" noChangeAspect="1" noMove="1" noResize="1" noEditPoints="1" noAdjustHandles="1" noChangeArrowheads="1" noChangeShapeType="1" noTextEdit="1"/>
              </p:cNvSpPr>
              <p:nvPr/>
            </p:nvSpPr>
            <p:spPr>
              <a:xfrm>
                <a:off x="352096" y="3652795"/>
                <a:ext cx="11487808" cy="861774"/>
              </a:xfrm>
              <a:prstGeom prst="rect">
                <a:avLst/>
              </a:prstGeom>
              <a:blipFill>
                <a:blip r:embed="rId5"/>
                <a:stretch>
                  <a:fillRect l="-371" t="-2041"/>
                </a:stretch>
              </a:blipFill>
              <a:ln w="28575">
                <a:solidFill>
                  <a:srgbClr val="FF0000"/>
                </a:solidFill>
              </a:ln>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16D72765-0F45-E7D1-FDE2-70B0BC32E97B}"/>
                  </a:ext>
                </a:extLst>
              </p:cNvPr>
              <p:cNvSpPr txBox="1"/>
              <p:nvPr/>
            </p:nvSpPr>
            <p:spPr>
              <a:xfrm>
                <a:off x="346528" y="4644077"/>
                <a:ext cx="11542853" cy="923330"/>
              </a:xfrm>
              <a:prstGeom prst="rect">
                <a:avLst/>
              </a:prstGeom>
              <a:noFill/>
            </p:spPr>
            <p:txBody>
              <a:bodyPr wrap="square" rtlCol="0">
                <a:spAutoFit/>
              </a:bodyPr>
              <a:lstStyle/>
              <a:p>
                <a:r>
                  <a:rPr lang="cs-CZ" dirty="0"/>
                  <a:t>Ze vztahu vyplývá, že </a:t>
                </a:r>
                <a:r>
                  <a:rPr lang="cs-CZ" b="1" dirty="0"/>
                  <a:t>směr zrychlení je shodný se směrem výslednice působících sil</a:t>
                </a:r>
                <a:r>
                  <a:rPr lang="cs-CZ" dirty="0"/>
                  <a:t>, které na bod působí. Vztah </a:t>
                </a:r>
                <a14:m>
                  <m:oMath xmlns:m="http://schemas.openxmlformats.org/officeDocument/2006/math">
                    <m:r>
                      <a:rPr lang="cs-CZ" b="0" i="1" smtClean="0">
                        <a:latin typeface="Cambria Math" panose="02040503050406030204" pitchFamily="18" charset="0"/>
                      </a:rPr>
                      <m:t>𝑚</m:t>
                    </m:r>
                    <m:r>
                      <a:rPr lang="cs-CZ" b="0" i="1" smtClean="0">
                        <a:latin typeface="Cambria Math" panose="02040503050406030204" pitchFamily="18" charset="0"/>
                      </a:rPr>
                      <m:t>.</m:t>
                    </m:r>
                    <m:r>
                      <a:rPr lang="cs-CZ" b="1" i="1" smtClean="0">
                        <a:latin typeface="Cambria Math" panose="02040503050406030204" pitchFamily="18" charset="0"/>
                      </a:rPr>
                      <m:t>𝒂</m:t>
                    </m:r>
                    <m:r>
                      <a:rPr lang="cs-CZ" b="0" i="1" smtClean="0">
                        <a:latin typeface="Cambria Math" panose="02040503050406030204" pitchFamily="18" charset="0"/>
                      </a:rPr>
                      <m:t>=</m:t>
                    </m:r>
                    <m:r>
                      <a:rPr lang="cs-CZ" b="1" i="1" smtClean="0">
                        <a:latin typeface="Cambria Math" panose="02040503050406030204" pitchFamily="18" charset="0"/>
                      </a:rPr>
                      <m:t>𝑭</m:t>
                    </m:r>
                  </m:oMath>
                </a14:m>
                <a:r>
                  <a:rPr lang="cs-CZ" dirty="0"/>
                  <a:t> se také nazývá </a:t>
                </a:r>
                <a:r>
                  <a:rPr lang="cs-CZ" b="1" dirty="0"/>
                  <a:t>pohybová rovnice</a:t>
                </a:r>
                <a:r>
                  <a:rPr lang="cs-CZ" dirty="0"/>
                  <a:t>, která umožňuje určit závislost rychlosti hmotného bodu na čase a obecně pohyb hmotného bodu za působení vnějších sil. Ze vztahu lze též odvodit jednotku síly </a:t>
                </a:r>
                <a14:m>
                  <m:oMath xmlns:m="http://schemas.openxmlformats.org/officeDocument/2006/math">
                    <m:d>
                      <m:dPr>
                        <m:begChr m:val="["/>
                        <m:endChr m:val="]"/>
                        <m:ctrlPr>
                          <a:rPr lang="cs-CZ" i="1" smtClean="0">
                            <a:latin typeface="Cambria Math" panose="02040503050406030204" pitchFamily="18" charset="0"/>
                          </a:rPr>
                        </m:ctrlPr>
                      </m:dPr>
                      <m:e>
                        <m:r>
                          <a:rPr lang="cs-CZ" b="1" i="1" smtClean="0">
                            <a:latin typeface="Cambria Math" panose="02040503050406030204" pitchFamily="18" charset="0"/>
                          </a:rPr>
                          <m:t>𝑭</m:t>
                        </m:r>
                      </m:e>
                    </m:d>
                  </m:oMath>
                </a14:m>
                <a:endParaRPr lang="cs-CZ" dirty="0"/>
              </a:p>
            </p:txBody>
          </p:sp>
        </mc:Choice>
        <mc:Fallback xmlns="">
          <p:sp>
            <p:nvSpPr>
              <p:cNvPr id="6" name="TextovéPole 5">
                <a:extLst>
                  <a:ext uri="{FF2B5EF4-FFF2-40B4-BE49-F238E27FC236}">
                    <a16:creationId xmlns:a16="http://schemas.microsoft.com/office/drawing/2014/main" id="{16D72765-0F45-E7D1-FDE2-70B0BC32E97B}"/>
                  </a:ext>
                </a:extLst>
              </p:cNvPr>
              <p:cNvSpPr txBox="1">
                <a:spLocks noRot="1" noChangeAspect="1" noMove="1" noResize="1" noEditPoints="1" noAdjustHandles="1" noChangeArrowheads="1" noChangeShapeType="1" noTextEdit="1"/>
              </p:cNvSpPr>
              <p:nvPr/>
            </p:nvSpPr>
            <p:spPr>
              <a:xfrm>
                <a:off x="346528" y="4644077"/>
                <a:ext cx="11542853" cy="923330"/>
              </a:xfrm>
              <a:prstGeom prst="rect">
                <a:avLst/>
              </a:prstGeom>
              <a:blipFill>
                <a:blip r:embed="rId6"/>
                <a:stretch>
                  <a:fillRect l="-475" t="-3974" b="-9934"/>
                </a:stretch>
              </a:blipFill>
            </p:spPr>
            <p:txBody>
              <a:bodyPr/>
              <a:lstStyle/>
              <a:p>
                <a:r>
                  <a:rPr lang="cs-CZ">
                    <a:noFill/>
                  </a:rPr>
                  <a:t> </a:t>
                </a:r>
              </a:p>
            </p:txBody>
          </p:sp>
        </mc:Fallback>
      </mc:AlternateContent>
    </p:spTree>
    <p:extLst>
      <p:ext uri="{BB962C8B-B14F-4D97-AF65-F5344CB8AC3E}">
        <p14:creationId xmlns:p14="http://schemas.microsoft.com/office/powerpoint/2010/main" val="13459490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382EB01F-9450-9003-738F-6E86EBE08ACB}"/>
              </a:ext>
            </a:extLst>
          </p:cNvPr>
          <p:cNvSpPr txBox="1"/>
          <p:nvPr/>
        </p:nvSpPr>
        <p:spPr>
          <a:xfrm>
            <a:off x="216976" y="278969"/>
            <a:ext cx="5331417" cy="369332"/>
          </a:xfrm>
          <a:prstGeom prst="rect">
            <a:avLst/>
          </a:prstGeom>
          <a:noFill/>
        </p:spPr>
        <p:txBody>
          <a:bodyPr wrap="square" rtlCol="0">
            <a:spAutoFit/>
          </a:bodyPr>
          <a:lstStyle/>
          <a:p>
            <a:r>
              <a:rPr lang="cs-CZ" b="1" dirty="0"/>
              <a:t>Druhý Newtonův pohybový zákon – elementární úlohy </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D11494F1-F4C6-DA26-4DBA-AA8086E83D7A}"/>
                  </a:ext>
                </a:extLst>
              </p:cNvPr>
              <p:cNvSpPr txBox="1"/>
              <p:nvPr/>
            </p:nvSpPr>
            <p:spPr>
              <a:xfrm>
                <a:off x="317715" y="829159"/>
                <a:ext cx="11236271" cy="1446550"/>
              </a:xfrm>
              <a:prstGeom prst="rect">
                <a:avLst/>
              </a:prstGeom>
              <a:noFill/>
            </p:spPr>
            <p:txBody>
              <a:bodyPr wrap="square" rtlCol="0">
                <a:spAutoFit/>
              </a:bodyPr>
              <a:lstStyle/>
              <a:p>
                <a:r>
                  <a:rPr lang="cs-CZ" dirty="0"/>
                  <a:t>1. Těleso o hmotnosti 50 kg se pohybuje se zrychlením 2 </a:t>
                </a:r>
                <a14:m>
                  <m:oMath xmlns:m="http://schemas.openxmlformats.org/officeDocument/2006/math">
                    <m:sSup>
                      <m:sSupPr>
                        <m:ctrlPr>
                          <a:rPr lang="cs-CZ" i="1" smtClean="0">
                            <a:latin typeface="Cambria Math" panose="02040503050406030204" pitchFamily="18" charset="0"/>
                          </a:rPr>
                        </m:ctrlPr>
                      </m:sSupPr>
                      <m:e>
                        <m:r>
                          <m:rPr>
                            <m:sty m:val="p"/>
                          </m:rPr>
                          <a:rPr lang="cs-CZ" b="0" i="0" smtClean="0">
                            <a:latin typeface="Cambria Math" panose="02040503050406030204" pitchFamily="18" charset="0"/>
                          </a:rPr>
                          <m:t>m</m:t>
                        </m:r>
                        <m:r>
                          <a:rPr lang="cs-CZ" b="0" i="0" smtClean="0">
                            <a:latin typeface="Cambria Math" panose="02040503050406030204" pitchFamily="18" charset="0"/>
                          </a:rPr>
                          <m:t> . </m:t>
                        </m:r>
                        <m:r>
                          <m:rPr>
                            <m:sty m:val="p"/>
                          </m:rPr>
                          <a:rPr lang="cs-CZ" b="0" i="0" smtClean="0">
                            <a:latin typeface="Cambria Math" panose="02040503050406030204" pitchFamily="18" charset="0"/>
                          </a:rPr>
                          <m:t>s</m:t>
                        </m:r>
                      </m:e>
                      <m:sup>
                        <m:r>
                          <a:rPr lang="cs-CZ" b="0" i="1" smtClean="0">
                            <a:latin typeface="Cambria Math" panose="02040503050406030204" pitchFamily="18" charset="0"/>
                          </a:rPr>
                          <m:t>−2</m:t>
                        </m:r>
                      </m:sup>
                    </m:sSup>
                  </m:oMath>
                </a14:m>
                <a:r>
                  <a:rPr lang="cs-CZ" dirty="0"/>
                  <a:t>. Jak velká síla na těleso působí?</a:t>
                </a:r>
              </a:p>
              <a:p>
                <a:endParaRPr lang="cs-CZ" sz="800" dirty="0"/>
              </a:p>
              <a:p>
                <a:r>
                  <a:rPr lang="cs-CZ" dirty="0"/>
                  <a:t>Řešení: </a:t>
                </a:r>
                <a14:m>
                  <m:oMath xmlns:m="http://schemas.openxmlformats.org/officeDocument/2006/math">
                    <m:r>
                      <a:rPr lang="cs-CZ" b="0" i="1" smtClean="0">
                        <a:latin typeface="Cambria Math" panose="02040503050406030204" pitchFamily="18" charset="0"/>
                      </a:rPr>
                      <m:t>𝑚</m:t>
                    </m:r>
                    <m:r>
                      <a:rPr lang="cs-CZ" b="0" i="1" smtClean="0">
                        <a:latin typeface="Cambria Math" panose="02040503050406030204" pitchFamily="18" charset="0"/>
                      </a:rPr>
                      <m:t>=50 </m:t>
                    </m:r>
                    <m:r>
                      <m:rPr>
                        <m:sty m:val="p"/>
                      </m:rPr>
                      <a:rPr lang="cs-CZ" b="0" i="0" smtClean="0">
                        <a:latin typeface="Cambria Math" panose="02040503050406030204" pitchFamily="18" charset="0"/>
                      </a:rPr>
                      <m:t>kg</m:t>
                    </m:r>
                    <m:r>
                      <a:rPr lang="cs-CZ" b="0" i="0" smtClean="0">
                        <a:latin typeface="Cambria Math" panose="02040503050406030204" pitchFamily="18" charset="0"/>
                      </a:rPr>
                      <m:t>, </m:t>
                    </m:r>
                    <m:r>
                      <a:rPr lang="cs-CZ" b="0" i="1" smtClean="0">
                        <a:latin typeface="Cambria Math" panose="02040503050406030204" pitchFamily="18" charset="0"/>
                      </a:rPr>
                      <m:t>𝑎</m:t>
                    </m:r>
                    <m:r>
                      <a:rPr lang="cs-CZ" b="0" i="1" smtClean="0">
                        <a:latin typeface="Cambria Math" panose="02040503050406030204" pitchFamily="18" charset="0"/>
                      </a:rPr>
                      <m:t>=2 </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m</m:t>
                        </m:r>
                        <m:r>
                          <a:rPr lang="cs-CZ" b="0" i="0" smtClean="0">
                            <a:latin typeface="Cambria Math" panose="02040503050406030204" pitchFamily="18" charset="0"/>
                          </a:rPr>
                          <m:t> . </m:t>
                        </m:r>
                        <m:r>
                          <m:rPr>
                            <m:sty m:val="p"/>
                          </m:rPr>
                          <a:rPr lang="cs-CZ" b="0" i="0" smtClean="0">
                            <a:latin typeface="Cambria Math" panose="02040503050406030204" pitchFamily="18" charset="0"/>
                          </a:rPr>
                          <m:t>s</m:t>
                        </m:r>
                      </m:e>
                      <m:sup>
                        <m:r>
                          <a:rPr lang="cs-CZ" b="0" i="1" smtClean="0">
                            <a:latin typeface="Cambria Math" panose="02040503050406030204" pitchFamily="18" charset="0"/>
                          </a:rPr>
                          <m:t>−2</m:t>
                        </m:r>
                      </m:sup>
                    </m:sSup>
                    <m:r>
                      <a:rPr lang="cs-CZ" b="0" i="1" smtClean="0">
                        <a:latin typeface="Cambria Math" panose="02040503050406030204" pitchFamily="18" charset="0"/>
                      </a:rPr>
                      <m:t>, </m:t>
                    </m:r>
                    <m:r>
                      <a:rPr lang="cs-CZ" b="0" i="1" smtClean="0">
                        <a:latin typeface="Cambria Math" panose="02040503050406030204" pitchFamily="18" charset="0"/>
                      </a:rPr>
                      <m:t>𝐹</m:t>
                    </m:r>
                    <m:r>
                      <a:rPr lang="cs-CZ" b="0" i="0" smtClean="0">
                        <a:latin typeface="Cambria Math" panose="02040503050406030204" pitchFamily="18" charset="0"/>
                      </a:rPr>
                      <m:t>=?</m:t>
                    </m:r>
                  </m:oMath>
                </a14:m>
                <a:endParaRPr lang="cs-CZ" dirty="0"/>
              </a:p>
              <a:p>
                <a:endParaRPr lang="cs-CZ" sz="800"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𝐹</m:t>
                      </m:r>
                      <m:r>
                        <a:rPr lang="cs-CZ" b="0" i="1" smtClean="0">
                          <a:latin typeface="Cambria Math" panose="02040503050406030204" pitchFamily="18" charset="0"/>
                        </a:rPr>
                        <m:t>=</m:t>
                      </m:r>
                      <m:r>
                        <a:rPr lang="cs-CZ" b="0" i="1" smtClean="0">
                          <a:latin typeface="Cambria Math" panose="02040503050406030204" pitchFamily="18" charset="0"/>
                        </a:rPr>
                        <m:t>𝑚</m:t>
                      </m:r>
                      <m:r>
                        <a:rPr lang="cs-CZ" b="0" i="1" smtClean="0">
                          <a:latin typeface="Cambria Math" panose="02040503050406030204" pitchFamily="18" charset="0"/>
                        </a:rPr>
                        <m:t> . </m:t>
                      </m:r>
                      <m:r>
                        <a:rPr lang="cs-CZ" b="0" i="1" smtClean="0">
                          <a:latin typeface="Cambria Math" panose="02040503050406030204" pitchFamily="18" charset="0"/>
                        </a:rPr>
                        <m:t>𝑎</m:t>
                      </m:r>
                      <m:r>
                        <a:rPr lang="cs-CZ" b="0" i="1" smtClean="0">
                          <a:latin typeface="Cambria Math" panose="02040503050406030204" pitchFamily="18" charset="0"/>
                        </a:rPr>
                        <m:t>    →      </m:t>
                      </m:r>
                      <m:r>
                        <a:rPr lang="cs-CZ" b="0" i="1" smtClean="0">
                          <a:latin typeface="Cambria Math" panose="02040503050406030204" pitchFamily="18" charset="0"/>
                          <a:ea typeface="Cambria Math" panose="02040503050406030204" pitchFamily="18" charset="0"/>
                        </a:rPr>
                        <m:t>𝐹</m:t>
                      </m:r>
                      <m:r>
                        <a:rPr lang="cs-CZ" b="0" i="1" smtClean="0">
                          <a:latin typeface="Cambria Math" panose="02040503050406030204" pitchFamily="18" charset="0"/>
                          <a:ea typeface="Cambria Math" panose="02040503050406030204" pitchFamily="18" charset="0"/>
                        </a:rPr>
                        <m:t>=50 . 2 </m:t>
                      </m:r>
                      <m:r>
                        <m:rPr>
                          <m:sty m:val="p"/>
                        </m:rPr>
                        <a:rPr lang="cs-CZ" b="0" i="0" smtClean="0">
                          <a:latin typeface="Cambria Math" panose="02040503050406030204" pitchFamily="18" charset="0"/>
                          <a:ea typeface="Cambria Math" panose="02040503050406030204" pitchFamily="18" charset="0"/>
                        </a:rPr>
                        <m:t>N</m:t>
                      </m:r>
                      <m:r>
                        <a:rPr lang="cs-CZ" b="0" i="0" smtClean="0">
                          <a:latin typeface="Cambria Math" panose="02040503050406030204" pitchFamily="18" charset="0"/>
                          <a:ea typeface="Cambria Math" panose="02040503050406030204" pitchFamily="18" charset="0"/>
                        </a:rPr>
                        <m:t>=100 </m:t>
                      </m:r>
                      <m:r>
                        <m:rPr>
                          <m:sty m:val="p"/>
                        </m:rPr>
                        <a:rPr lang="cs-CZ" b="0" i="0" smtClean="0">
                          <a:latin typeface="Cambria Math" panose="02040503050406030204" pitchFamily="18" charset="0"/>
                          <a:ea typeface="Cambria Math" panose="02040503050406030204" pitchFamily="18" charset="0"/>
                        </a:rPr>
                        <m:t>N</m:t>
                      </m:r>
                    </m:oMath>
                  </m:oMathPara>
                </a14:m>
                <a:endParaRPr lang="cs-CZ" b="0" dirty="0">
                  <a:ea typeface="Cambria Math" panose="02040503050406030204" pitchFamily="18" charset="0"/>
                </a:endParaRPr>
              </a:p>
              <a:p>
                <a:r>
                  <a:rPr lang="cs-CZ" dirty="0"/>
                  <a:t>Na těleso působí síla o velikosti 100 N.</a:t>
                </a:r>
              </a:p>
            </p:txBody>
          </p:sp>
        </mc:Choice>
        <mc:Fallback xmlns="">
          <p:sp>
            <p:nvSpPr>
              <p:cNvPr id="3" name="TextovéPole 2">
                <a:extLst>
                  <a:ext uri="{FF2B5EF4-FFF2-40B4-BE49-F238E27FC236}">
                    <a16:creationId xmlns:a16="http://schemas.microsoft.com/office/drawing/2014/main" id="{D11494F1-F4C6-DA26-4DBA-AA8086E83D7A}"/>
                  </a:ext>
                </a:extLst>
              </p:cNvPr>
              <p:cNvSpPr txBox="1">
                <a:spLocks noRot="1" noChangeAspect="1" noMove="1" noResize="1" noEditPoints="1" noAdjustHandles="1" noChangeArrowheads="1" noChangeShapeType="1" noTextEdit="1"/>
              </p:cNvSpPr>
              <p:nvPr/>
            </p:nvSpPr>
            <p:spPr>
              <a:xfrm>
                <a:off x="317715" y="829159"/>
                <a:ext cx="11236271" cy="1446550"/>
              </a:xfrm>
              <a:prstGeom prst="rect">
                <a:avLst/>
              </a:prstGeom>
              <a:blipFill>
                <a:blip r:embed="rId2"/>
                <a:stretch>
                  <a:fillRect l="-434" t="-2110" b="-5907"/>
                </a:stretch>
              </a:blipFill>
            </p:spPr>
            <p:txBody>
              <a:bodyPr/>
              <a:lstStyle/>
              <a:p>
                <a:r>
                  <a:rPr lang="cs-CZ">
                    <a:noFill/>
                  </a:rPr>
                  <a:t> </a:t>
                </a:r>
              </a:p>
            </p:txBody>
          </p:sp>
        </mc:Fallback>
      </mc:AlternateContent>
      <p:cxnSp>
        <p:nvCxnSpPr>
          <p:cNvPr id="5" name="Přímá spojnice 4">
            <a:extLst>
              <a:ext uri="{FF2B5EF4-FFF2-40B4-BE49-F238E27FC236}">
                <a16:creationId xmlns:a16="http://schemas.microsoft.com/office/drawing/2014/main" id="{F2281E05-7B83-87B9-079E-AF1FEA0FE191}"/>
              </a:ext>
            </a:extLst>
          </p:cNvPr>
          <p:cNvCxnSpPr>
            <a:stCxn id="3" idx="1"/>
            <a:endCxn id="3" idx="3"/>
          </p:cNvCxnSpPr>
          <p:nvPr/>
        </p:nvCxnSpPr>
        <p:spPr>
          <a:xfrm>
            <a:off x="317715" y="1552434"/>
            <a:ext cx="11236271" cy="0"/>
          </a:xfrm>
          <a:prstGeom prst="line">
            <a:avLst/>
          </a:prstGeom>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18A618BB-3A3B-FD48-CDF7-5AF7AF2A6538}"/>
                  </a:ext>
                </a:extLst>
              </p:cNvPr>
              <p:cNvSpPr txBox="1"/>
              <p:nvPr/>
            </p:nvSpPr>
            <p:spPr>
              <a:xfrm>
                <a:off x="294468" y="2495226"/>
                <a:ext cx="11236271" cy="1818639"/>
              </a:xfrm>
              <a:prstGeom prst="rect">
                <a:avLst/>
              </a:prstGeom>
              <a:noFill/>
            </p:spPr>
            <p:txBody>
              <a:bodyPr wrap="square" rtlCol="0">
                <a:spAutoFit/>
              </a:bodyPr>
              <a:lstStyle/>
              <a:p>
                <a:r>
                  <a:rPr lang="cs-CZ" dirty="0"/>
                  <a:t>2. Síla o velikosti 250 N způsobila zrychlení tělesa 2 </a:t>
                </a:r>
                <a14:m>
                  <m:oMath xmlns:m="http://schemas.openxmlformats.org/officeDocument/2006/math">
                    <m:sSup>
                      <m:sSupPr>
                        <m:ctrlPr>
                          <a:rPr lang="cs-CZ" i="1" smtClean="0">
                            <a:latin typeface="Cambria Math" panose="02040503050406030204" pitchFamily="18" charset="0"/>
                          </a:rPr>
                        </m:ctrlPr>
                      </m:sSupPr>
                      <m:e>
                        <m:r>
                          <m:rPr>
                            <m:sty m:val="p"/>
                          </m:rPr>
                          <a:rPr lang="cs-CZ" b="0" i="0" smtClean="0">
                            <a:latin typeface="Cambria Math" panose="02040503050406030204" pitchFamily="18" charset="0"/>
                          </a:rPr>
                          <m:t>m</m:t>
                        </m:r>
                        <m:r>
                          <a:rPr lang="cs-CZ" b="0" i="0" smtClean="0">
                            <a:latin typeface="Cambria Math" panose="02040503050406030204" pitchFamily="18" charset="0"/>
                          </a:rPr>
                          <m:t> . </m:t>
                        </m:r>
                        <m:r>
                          <m:rPr>
                            <m:sty m:val="p"/>
                          </m:rPr>
                          <a:rPr lang="cs-CZ" b="0" i="0" smtClean="0">
                            <a:latin typeface="Cambria Math" panose="02040503050406030204" pitchFamily="18" charset="0"/>
                          </a:rPr>
                          <m:t>s</m:t>
                        </m:r>
                      </m:e>
                      <m:sup>
                        <m:r>
                          <a:rPr lang="cs-CZ" b="0" i="1" smtClean="0">
                            <a:latin typeface="Cambria Math" panose="02040503050406030204" pitchFamily="18" charset="0"/>
                          </a:rPr>
                          <m:t>−2</m:t>
                        </m:r>
                      </m:sup>
                    </m:sSup>
                  </m:oMath>
                </a14:m>
                <a:r>
                  <a:rPr lang="cs-CZ" dirty="0"/>
                  <a:t>. Jaká byla hmotnost tělesa?</a:t>
                </a:r>
              </a:p>
              <a:p>
                <a:endParaRPr lang="cs-CZ" sz="800" dirty="0"/>
              </a:p>
              <a:p>
                <a:r>
                  <a:rPr lang="cs-CZ" dirty="0"/>
                  <a:t>Řešení: </a:t>
                </a:r>
                <a14:m>
                  <m:oMath xmlns:m="http://schemas.openxmlformats.org/officeDocument/2006/math">
                    <m:r>
                      <a:rPr lang="cs-CZ" b="0" i="1" smtClean="0">
                        <a:latin typeface="Cambria Math" panose="02040503050406030204" pitchFamily="18" charset="0"/>
                      </a:rPr>
                      <m:t>𝐹</m:t>
                    </m:r>
                    <m:r>
                      <a:rPr lang="cs-CZ" b="0" i="1" smtClean="0">
                        <a:latin typeface="Cambria Math" panose="02040503050406030204" pitchFamily="18" charset="0"/>
                      </a:rPr>
                      <m:t>=250 </m:t>
                    </m:r>
                    <m:r>
                      <m:rPr>
                        <m:sty m:val="p"/>
                      </m:rPr>
                      <a:rPr lang="cs-CZ" b="0" i="0" smtClean="0">
                        <a:latin typeface="Cambria Math" panose="02040503050406030204" pitchFamily="18" charset="0"/>
                      </a:rPr>
                      <m:t>N</m:t>
                    </m:r>
                    <m:r>
                      <a:rPr lang="cs-CZ" b="0" i="0" smtClean="0">
                        <a:latin typeface="Cambria Math" panose="02040503050406030204" pitchFamily="18" charset="0"/>
                      </a:rPr>
                      <m:t>, </m:t>
                    </m:r>
                    <m:r>
                      <a:rPr lang="cs-CZ" b="0" i="1" smtClean="0">
                        <a:latin typeface="Cambria Math" panose="02040503050406030204" pitchFamily="18" charset="0"/>
                      </a:rPr>
                      <m:t>𝑎</m:t>
                    </m:r>
                    <m:r>
                      <a:rPr lang="cs-CZ" b="0" i="1" smtClean="0">
                        <a:latin typeface="Cambria Math" panose="02040503050406030204" pitchFamily="18" charset="0"/>
                      </a:rPr>
                      <m:t>=2 </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m</m:t>
                        </m:r>
                        <m:r>
                          <a:rPr lang="cs-CZ" b="0" i="0" smtClean="0">
                            <a:latin typeface="Cambria Math" panose="02040503050406030204" pitchFamily="18" charset="0"/>
                          </a:rPr>
                          <m:t> . </m:t>
                        </m:r>
                        <m:r>
                          <m:rPr>
                            <m:sty m:val="p"/>
                          </m:rPr>
                          <a:rPr lang="cs-CZ" b="0" i="0" smtClean="0">
                            <a:latin typeface="Cambria Math" panose="02040503050406030204" pitchFamily="18" charset="0"/>
                          </a:rPr>
                          <m:t>s</m:t>
                        </m:r>
                      </m:e>
                      <m:sup>
                        <m:r>
                          <a:rPr lang="cs-CZ" b="0" i="1" smtClean="0">
                            <a:latin typeface="Cambria Math" panose="02040503050406030204" pitchFamily="18" charset="0"/>
                          </a:rPr>
                          <m:t>−2</m:t>
                        </m:r>
                      </m:sup>
                    </m:sSup>
                    <m:r>
                      <a:rPr lang="cs-CZ" b="0" i="1" smtClean="0">
                        <a:latin typeface="Cambria Math" panose="02040503050406030204" pitchFamily="18" charset="0"/>
                      </a:rPr>
                      <m:t>, </m:t>
                    </m:r>
                    <m:r>
                      <a:rPr lang="cs-CZ" b="0" i="1" smtClean="0">
                        <a:latin typeface="Cambria Math" panose="02040503050406030204" pitchFamily="18" charset="0"/>
                      </a:rPr>
                      <m:t>𝑚</m:t>
                    </m:r>
                    <m:r>
                      <a:rPr lang="cs-CZ" b="0" i="0" smtClean="0">
                        <a:latin typeface="Cambria Math" panose="02040503050406030204" pitchFamily="18" charset="0"/>
                      </a:rPr>
                      <m:t>=?</m:t>
                    </m:r>
                  </m:oMath>
                </a14:m>
                <a:endParaRPr lang="cs-CZ" dirty="0"/>
              </a:p>
              <a:p>
                <a:endParaRPr lang="cs-CZ" sz="800" dirty="0"/>
              </a:p>
              <a:p>
                <a:endParaRPr lang="cs-CZ" sz="800" b="0" i="1" dirty="0">
                  <a:latin typeface="Cambria Math" panose="02040503050406030204" pitchFamily="18" charset="0"/>
                </a:endParaRPr>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𝐹</m:t>
                      </m:r>
                      <m:r>
                        <a:rPr lang="cs-CZ" b="0" i="1" smtClean="0">
                          <a:latin typeface="Cambria Math" panose="02040503050406030204" pitchFamily="18" charset="0"/>
                        </a:rPr>
                        <m:t>=</m:t>
                      </m:r>
                      <m:r>
                        <a:rPr lang="cs-CZ" b="0" i="1" smtClean="0">
                          <a:latin typeface="Cambria Math" panose="02040503050406030204" pitchFamily="18" charset="0"/>
                        </a:rPr>
                        <m:t>𝑚</m:t>
                      </m:r>
                      <m:r>
                        <a:rPr lang="cs-CZ" b="0" i="1" smtClean="0">
                          <a:latin typeface="Cambria Math" panose="02040503050406030204" pitchFamily="18" charset="0"/>
                        </a:rPr>
                        <m:t> . </m:t>
                      </m:r>
                      <m:r>
                        <a:rPr lang="cs-CZ" b="0" i="1" smtClean="0">
                          <a:latin typeface="Cambria Math" panose="02040503050406030204" pitchFamily="18" charset="0"/>
                        </a:rPr>
                        <m:t>𝑎</m:t>
                      </m:r>
                      <m:r>
                        <a:rPr lang="cs-CZ" b="0" i="1" smtClean="0">
                          <a:latin typeface="Cambria Math" panose="02040503050406030204" pitchFamily="18" charset="0"/>
                        </a:rPr>
                        <m:t>    →      </m:t>
                      </m:r>
                      <m:r>
                        <a:rPr lang="cs-CZ" b="0" i="1" smtClean="0">
                          <a:latin typeface="Cambria Math" panose="02040503050406030204" pitchFamily="18" charset="0"/>
                          <a:ea typeface="Cambria Math" panose="02040503050406030204" pitchFamily="18" charset="0"/>
                        </a:rPr>
                        <m:t>𝑚</m:t>
                      </m:r>
                      <m:r>
                        <a:rPr lang="cs-CZ" b="0" i="1" smtClean="0">
                          <a:latin typeface="Cambria Math" panose="02040503050406030204" pitchFamily="18" charset="0"/>
                          <a:ea typeface="Cambria Math" panose="02040503050406030204" pitchFamily="18" charset="0"/>
                        </a:rPr>
                        <m:t>=</m:t>
                      </m:r>
                      <m:f>
                        <m:fPr>
                          <m:ctrlPr>
                            <a:rPr lang="cs-CZ" b="0" i="1" smtClean="0">
                              <a:latin typeface="Cambria Math" panose="02040503050406030204" pitchFamily="18" charset="0"/>
                              <a:ea typeface="Cambria Math" panose="02040503050406030204" pitchFamily="18" charset="0"/>
                            </a:rPr>
                          </m:ctrlPr>
                        </m:fPr>
                        <m:num>
                          <m:r>
                            <a:rPr lang="cs-CZ" b="0" i="1" smtClean="0">
                              <a:latin typeface="Cambria Math" panose="02040503050406030204" pitchFamily="18" charset="0"/>
                              <a:ea typeface="Cambria Math" panose="02040503050406030204" pitchFamily="18" charset="0"/>
                            </a:rPr>
                            <m:t>𝐹</m:t>
                          </m:r>
                        </m:num>
                        <m:den>
                          <m:r>
                            <a:rPr lang="cs-CZ" b="0" i="1" smtClean="0">
                              <a:latin typeface="Cambria Math" panose="02040503050406030204" pitchFamily="18" charset="0"/>
                              <a:ea typeface="Cambria Math" panose="02040503050406030204" pitchFamily="18" charset="0"/>
                            </a:rPr>
                            <m:t>𝑎</m:t>
                          </m:r>
                        </m:den>
                      </m:f>
                      <m:r>
                        <a:rPr lang="cs-CZ" b="0" i="1" smtClean="0">
                          <a:latin typeface="Cambria Math" panose="02040503050406030204" pitchFamily="18" charset="0"/>
                          <a:ea typeface="Cambria Math" panose="02040503050406030204" pitchFamily="18" charset="0"/>
                        </a:rPr>
                        <m:t>=</m:t>
                      </m:r>
                      <m:f>
                        <m:fPr>
                          <m:ctrlPr>
                            <a:rPr lang="cs-CZ" b="0" i="1" smtClean="0">
                              <a:latin typeface="Cambria Math" panose="02040503050406030204" pitchFamily="18" charset="0"/>
                              <a:ea typeface="Cambria Math" panose="02040503050406030204" pitchFamily="18" charset="0"/>
                            </a:rPr>
                          </m:ctrlPr>
                        </m:fPr>
                        <m:num>
                          <m:r>
                            <a:rPr lang="cs-CZ" b="0" i="1" smtClean="0">
                              <a:latin typeface="Cambria Math" panose="02040503050406030204" pitchFamily="18" charset="0"/>
                              <a:ea typeface="Cambria Math" panose="02040503050406030204" pitchFamily="18" charset="0"/>
                            </a:rPr>
                            <m:t>250</m:t>
                          </m:r>
                        </m:num>
                        <m:den>
                          <m:r>
                            <a:rPr lang="cs-CZ" b="0" i="1" smtClean="0">
                              <a:latin typeface="Cambria Math" panose="02040503050406030204" pitchFamily="18" charset="0"/>
                              <a:ea typeface="Cambria Math" panose="02040503050406030204" pitchFamily="18" charset="0"/>
                            </a:rPr>
                            <m:t>2</m:t>
                          </m:r>
                        </m:den>
                      </m:f>
                      <m:r>
                        <a:rPr lang="cs-CZ" b="0" i="1" smtClean="0">
                          <a:latin typeface="Cambria Math" panose="02040503050406030204" pitchFamily="18" charset="0"/>
                          <a:ea typeface="Cambria Math" panose="02040503050406030204" pitchFamily="18" charset="0"/>
                        </a:rPr>
                        <m:t> </m:t>
                      </m:r>
                      <m:r>
                        <m:rPr>
                          <m:sty m:val="p"/>
                        </m:rPr>
                        <a:rPr lang="cs-CZ" b="0" i="0" smtClean="0">
                          <a:latin typeface="Cambria Math" panose="02040503050406030204" pitchFamily="18" charset="0"/>
                          <a:ea typeface="Cambria Math" panose="02040503050406030204" pitchFamily="18" charset="0"/>
                        </a:rPr>
                        <m:t>kg</m:t>
                      </m:r>
                      <m:r>
                        <a:rPr lang="cs-CZ" b="0" i="0" smtClean="0">
                          <a:latin typeface="Cambria Math" panose="02040503050406030204" pitchFamily="18" charset="0"/>
                          <a:ea typeface="Cambria Math" panose="02040503050406030204" pitchFamily="18" charset="0"/>
                        </a:rPr>
                        <m:t>=125 </m:t>
                      </m:r>
                      <m:r>
                        <m:rPr>
                          <m:sty m:val="p"/>
                        </m:rPr>
                        <a:rPr lang="cs-CZ" b="0" i="0" smtClean="0">
                          <a:latin typeface="Cambria Math" panose="02040503050406030204" pitchFamily="18" charset="0"/>
                          <a:ea typeface="Cambria Math" panose="02040503050406030204" pitchFamily="18" charset="0"/>
                        </a:rPr>
                        <m:t>kg</m:t>
                      </m:r>
                    </m:oMath>
                  </m:oMathPara>
                </a14:m>
                <a:endParaRPr lang="cs-CZ" b="0" dirty="0">
                  <a:ea typeface="Cambria Math" panose="02040503050406030204" pitchFamily="18" charset="0"/>
                </a:endParaRPr>
              </a:p>
              <a:p>
                <a:r>
                  <a:rPr lang="cs-CZ" dirty="0"/>
                  <a:t>Těleso mělo hmotnost 125 kg.</a:t>
                </a:r>
              </a:p>
            </p:txBody>
          </p:sp>
        </mc:Choice>
        <mc:Fallback xmlns="">
          <p:sp>
            <p:nvSpPr>
              <p:cNvPr id="6" name="TextovéPole 5">
                <a:extLst>
                  <a:ext uri="{FF2B5EF4-FFF2-40B4-BE49-F238E27FC236}">
                    <a16:creationId xmlns:a16="http://schemas.microsoft.com/office/drawing/2014/main" id="{18A618BB-3A3B-FD48-CDF7-5AF7AF2A6538}"/>
                  </a:ext>
                </a:extLst>
              </p:cNvPr>
              <p:cNvSpPr txBox="1">
                <a:spLocks noRot="1" noChangeAspect="1" noMove="1" noResize="1" noEditPoints="1" noAdjustHandles="1" noChangeArrowheads="1" noChangeShapeType="1" noTextEdit="1"/>
              </p:cNvSpPr>
              <p:nvPr/>
            </p:nvSpPr>
            <p:spPr>
              <a:xfrm>
                <a:off x="294468" y="2495226"/>
                <a:ext cx="11236271" cy="1818639"/>
              </a:xfrm>
              <a:prstGeom prst="rect">
                <a:avLst/>
              </a:prstGeom>
              <a:blipFill>
                <a:blip r:embed="rId3"/>
                <a:stretch>
                  <a:fillRect l="-434" t="-1672" b="-4348"/>
                </a:stretch>
              </a:blipFill>
            </p:spPr>
            <p:txBody>
              <a:bodyPr/>
              <a:lstStyle/>
              <a:p>
                <a:r>
                  <a:rPr lang="cs-CZ">
                    <a:noFill/>
                  </a:rPr>
                  <a:t> </a:t>
                </a:r>
              </a:p>
            </p:txBody>
          </p:sp>
        </mc:Fallback>
      </mc:AlternateContent>
      <p:cxnSp>
        <p:nvCxnSpPr>
          <p:cNvPr id="7" name="Přímá spojnice 6">
            <a:extLst>
              <a:ext uri="{FF2B5EF4-FFF2-40B4-BE49-F238E27FC236}">
                <a16:creationId xmlns:a16="http://schemas.microsoft.com/office/drawing/2014/main" id="{9A1C3365-18ED-730B-6C10-3E438E939590}"/>
              </a:ext>
            </a:extLst>
          </p:cNvPr>
          <p:cNvCxnSpPr>
            <a:cxnSpLocks/>
          </p:cNvCxnSpPr>
          <p:nvPr/>
        </p:nvCxnSpPr>
        <p:spPr>
          <a:xfrm>
            <a:off x="294468" y="3295514"/>
            <a:ext cx="11236271" cy="0"/>
          </a:xfrm>
          <a:prstGeom prst="line">
            <a:avLst/>
          </a:prstGeom>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9" name="TextovéPole 8">
                <a:extLst>
                  <a:ext uri="{FF2B5EF4-FFF2-40B4-BE49-F238E27FC236}">
                    <a16:creationId xmlns:a16="http://schemas.microsoft.com/office/drawing/2014/main" id="{95A52F77-F8F6-924B-BB44-B6F326ABC8FA}"/>
                  </a:ext>
                </a:extLst>
              </p:cNvPr>
              <p:cNvSpPr txBox="1"/>
              <p:nvPr/>
            </p:nvSpPr>
            <p:spPr>
              <a:xfrm>
                <a:off x="294467" y="4590256"/>
                <a:ext cx="11236271" cy="1818703"/>
              </a:xfrm>
              <a:prstGeom prst="rect">
                <a:avLst/>
              </a:prstGeom>
              <a:noFill/>
            </p:spPr>
            <p:txBody>
              <a:bodyPr wrap="square" rtlCol="0">
                <a:spAutoFit/>
              </a:bodyPr>
              <a:lstStyle/>
              <a:p>
                <a:r>
                  <a:rPr lang="cs-CZ" dirty="0"/>
                  <a:t>3. Na těleso o hmotnosti 150 kg působí síla 1500 N. S jakým zrychlením se těleso pohybuje?</a:t>
                </a:r>
              </a:p>
              <a:p>
                <a:endParaRPr lang="cs-CZ" sz="800" dirty="0"/>
              </a:p>
              <a:p>
                <a:r>
                  <a:rPr lang="cs-CZ" dirty="0"/>
                  <a:t>Řešení: </a:t>
                </a:r>
                <a14:m>
                  <m:oMath xmlns:m="http://schemas.openxmlformats.org/officeDocument/2006/math">
                    <m:r>
                      <a:rPr lang="cs-CZ" b="0" i="1" smtClean="0">
                        <a:latin typeface="Cambria Math" panose="02040503050406030204" pitchFamily="18" charset="0"/>
                      </a:rPr>
                      <m:t>𝑚</m:t>
                    </m:r>
                    <m:r>
                      <a:rPr lang="cs-CZ" b="0" i="1" smtClean="0">
                        <a:latin typeface="Cambria Math" panose="02040503050406030204" pitchFamily="18" charset="0"/>
                      </a:rPr>
                      <m:t>=150 </m:t>
                    </m:r>
                    <m:r>
                      <m:rPr>
                        <m:sty m:val="p"/>
                      </m:rPr>
                      <a:rPr lang="cs-CZ" b="0" i="0" smtClean="0">
                        <a:latin typeface="Cambria Math" panose="02040503050406030204" pitchFamily="18" charset="0"/>
                      </a:rPr>
                      <m:t>kg</m:t>
                    </m:r>
                    <m:r>
                      <a:rPr lang="cs-CZ" b="0" i="0" smtClean="0">
                        <a:latin typeface="Cambria Math" panose="02040503050406030204" pitchFamily="18" charset="0"/>
                      </a:rPr>
                      <m:t>, </m:t>
                    </m:r>
                    <m:r>
                      <a:rPr lang="cs-CZ" b="0" i="1" smtClean="0">
                        <a:latin typeface="Cambria Math" panose="02040503050406030204" pitchFamily="18" charset="0"/>
                      </a:rPr>
                      <m:t> </m:t>
                    </m:r>
                    <m:r>
                      <a:rPr lang="cs-CZ" b="0" i="1" smtClean="0">
                        <a:latin typeface="Cambria Math" panose="02040503050406030204" pitchFamily="18" charset="0"/>
                      </a:rPr>
                      <m:t>𝐹</m:t>
                    </m:r>
                    <m:r>
                      <a:rPr lang="cs-CZ" b="0" i="0" smtClean="0">
                        <a:latin typeface="Cambria Math" panose="02040503050406030204" pitchFamily="18" charset="0"/>
                      </a:rPr>
                      <m:t>=1500 </m:t>
                    </m:r>
                    <m:r>
                      <a:rPr lang="cs-CZ" b="0" i="1" smtClean="0">
                        <a:latin typeface="Cambria Math" panose="02040503050406030204" pitchFamily="18" charset="0"/>
                      </a:rPr>
                      <m:t>𝑁</m:t>
                    </m:r>
                    <m:r>
                      <a:rPr lang="cs-CZ" b="0" i="1" smtClean="0">
                        <a:latin typeface="Cambria Math" panose="02040503050406030204" pitchFamily="18" charset="0"/>
                      </a:rPr>
                      <m:t>, </m:t>
                    </m:r>
                    <m:r>
                      <a:rPr lang="cs-CZ" b="0" i="1" smtClean="0">
                        <a:latin typeface="Cambria Math" panose="02040503050406030204" pitchFamily="18" charset="0"/>
                      </a:rPr>
                      <m:t>𝑎</m:t>
                    </m:r>
                    <m:r>
                      <a:rPr lang="cs-CZ" b="0" i="1" smtClean="0">
                        <a:latin typeface="Cambria Math" panose="02040503050406030204" pitchFamily="18" charset="0"/>
                      </a:rPr>
                      <m:t>=</m:t>
                    </m:r>
                    <m:r>
                      <a:rPr lang="cs-CZ" b="0" i="0" smtClean="0">
                        <a:latin typeface="Cambria Math" panose="02040503050406030204" pitchFamily="18" charset="0"/>
                      </a:rPr>
                      <m:t>?</m:t>
                    </m:r>
                  </m:oMath>
                </a14:m>
                <a:endParaRPr lang="cs-CZ" dirty="0"/>
              </a:p>
              <a:p>
                <a:endParaRPr lang="cs-CZ" sz="800" dirty="0"/>
              </a:p>
              <a:p>
                <a:endParaRPr lang="cs-CZ" sz="800"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𝐹</m:t>
                      </m:r>
                      <m:r>
                        <a:rPr lang="cs-CZ" b="0" i="1" smtClean="0">
                          <a:latin typeface="Cambria Math" panose="02040503050406030204" pitchFamily="18" charset="0"/>
                        </a:rPr>
                        <m:t>=</m:t>
                      </m:r>
                      <m:r>
                        <a:rPr lang="cs-CZ" b="0" i="1" smtClean="0">
                          <a:latin typeface="Cambria Math" panose="02040503050406030204" pitchFamily="18" charset="0"/>
                        </a:rPr>
                        <m:t>𝑚</m:t>
                      </m:r>
                      <m:r>
                        <a:rPr lang="cs-CZ" b="0" i="1" smtClean="0">
                          <a:latin typeface="Cambria Math" panose="02040503050406030204" pitchFamily="18" charset="0"/>
                        </a:rPr>
                        <m:t> . </m:t>
                      </m:r>
                      <m:r>
                        <a:rPr lang="cs-CZ" b="0" i="1" smtClean="0">
                          <a:latin typeface="Cambria Math" panose="02040503050406030204" pitchFamily="18" charset="0"/>
                        </a:rPr>
                        <m:t>𝑎</m:t>
                      </m:r>
                      <m:r>
                        <a:rPr lang="cs-CZ" b="0" i="1" smtClean="0">
                          <a:latin typeface="Cambria Math" panose="02040503050406030204" pitchFamily="18" charset="0"/>
                        </a:rPr>
                        <m:t>    →      </m:t>
                      </m:r>
                      <m:r>
                        <a:rPr lang="cs-CZ" b="0" i="1" smtClean="0">
                          <a:latin typeface="Cambria Math" panose="02040503050406030204" pitchFamily="18" charset="0"/>
                          <a:ea typeface="Cambria Math" panose="02040503050406030204" pitchFamily="18" charset="0"/>
                        </a:rPr>
                        <m:t>𝑎</m:t>
                      </m:r>
                      <m:r>
                        <a:rPr lang="cs-CZ" b="0" i="1" smtClean="0">
                          <a:latin typeface="Cambria Math" panose="02040503050406030204" pitchFamily="18" charset="0"/>
                          <a:ea typeface="Cambria Math" panose="02040503050406030204" pitchFamily="18" charset="0"/>
                        </a:rPr>
                        <m:t>=</m:t>
                      </m:r>
                      <m:f>
                        <m:fPr>
                          <m:ctrlPr>
                            <a:rPr lang="cs-CZ" b="0" i="1" smtClean="0">
                              <a:latin typeface="Cambria Math" panose="02040503050406030204" pitchFamily="18" charset="0"/>
                              <a:ea typeface="Cambria Math" panose="02040503050406030204" pitchFamily="18" charset="0"/>
                            </a:rPr>
                          </m:ctrlPr>
                        </m:fPr>
                        <m:num>
                          <m:r>
                            <a:rPr lang="cs-CZ" b="0" i="1" smtClean="0">
                              <a:latin typeface="Cambria Math" panose="02040503050406030204" pitchFamily="18" charset="0"/>
                              <a:ea typeface="Cambria Math" panose="02040503050406030204" pitchFamily="18" charset="0"/>
                            </a:rPr>
                            <m:t>𝐹</m:t>
                          </m:r>
                        </m:num>
                        <m:den>
                          <m:r>
                            <a:rPr lang="cs-CZ" b="0" i="1" smtClean="0">
                              <a:latin typeface="Cambria Math" panose="02040503050406030204" pitchFamily="18" charset="0"/>
                              <a:ea typeface="Cambria Math" panose="02040503050406030204" pitchFamily="18" charset="0"/>
                            </a:rPr>
                            <m:t>𝑚</m:t>
                          </m:r>
                        </m:den>
                      </m:f>
                      <m:r>
                        <a:rPr lang="cs-CZ" b="0" i="1" smtClean="0">
                          <a:latin typeface="Cambria Math" panose="02040503050406030204" pitchFamily="18" charset="0"/>
                          <a:ea typeface="Cambria Math" panose="02040503050406030204" pitchFamily="18" charset="0"/>
                        </a:rPr>
                        <m:t>=</m:t>
                      </m:r>
                      <m:f>
                        <m:fPr>
                          <m:ctrlPr>
                            <a:rPr lang="cs-CZ" b="0" i="1" smtClean="0">
                              <a:latin typeface="Cambria Math" panose="02040503050406030204" pitchFamily="18" charset="0"/>
                              <a:ea typeface="Cambria Math" panose="02040503050406030204" pitchFamily="18" charset="0"/>
                            </a:rPr>
                          </m:ctrlPr>
                        </m:fPr>
                        <m:num>
                          <m:r>
                            <a:rPr lang="cs-CZ" b="0" i="1" smtClean="0">
                              <a:latin typeface="Cambria Math" panose="02040503050406030204" pitchFamily="18" charset="0"/>
                              <a:ea typeface="Cambria Math" panose="02040503050406030204" pitchFamily="18" charset="0"/>
                            </a:rPr>
                            <m:t>1500</m:t>
                          </m:r>
                        </m:num>
                        <m:den>
                          <m:r>
                            <a:rPr lang="cs-CZ" b="0" i="1" smtClean="0">
                              <a:latin typeface="Cambria Math" panose="02040503050406030204" pitchFamily="18" charset="0"/>
                              <a:ea typeface="Cambria Math" panose="02040503050406030204" pitchFamily="18" charset="0"/>
                            </a:rPr>
                            <m:t>150</m:t>
                          </m:r>
                        </m:den>
                      </m:f>
                      <m:r>
                        <a:rPr lang="cs-CZ" b="0" i="1" smtClean="0">
                          <a:latin typeface="Cambria Math" panose="02040503050406030204" pitchFamily="18" charset="0"/>
                          <a:ea typeface="Cambria Math" panose="02040503050406030204" pitchFamily="18" charset="0"/>
                        </a:rPr>
                        <m:t> </m:t>
                      </m:r>
                      <m:sSup>
                        <m:sSupPr>
                          <m:ctrlPr>
                            <a:rPr lang="cs-CZ" b="0" i="1" smtClean="0">
                              <a:latin typeface="Cambria Math" panose="02040503050406030204" pitchFamily="18" charset="0"/>
                              <a:ea typeface="Cambria Math" panose="02040503050406030204" pitchFamily="18" charset="0"/>
                            </a:rPr>
                          </m:ctrlPr>
                        </m:sSupPr>
                        <m:e>
                          <m:r>
                            <m:rPr>
                              <m:sty m:val="p"/>
                            </m:rPr>
                            <a:rPr lang="cs-CZ" b="0" i="0" smtClean="0">
                              <a:latin typeface="Cambria Math" panose="02040503050406030204" pitchFamily="18" charset="0"/>
                              <a:ea typeface="Cambria Math" panose="02040503050406030204" pitchFamily="18" charset="0"/>
                            </a:rPr>
                            <m:t>m</m:t>
                          </m:r>
                          <m:r>
                            <a:rPr lang="cs-CZ" b="0" i="0" smtClean="0">
                              <a:latin typeface="Cambria Math" panose="02040503050406030204" pitchFamily="18" charset="0"/>
                              <a:ea typeface="Cambria Math" panose="02040503050406030204" pitchFamily="18" charset="0"/>
                            </a:rPr>
                            <m:t> . </m:t>
                          </m:r>
                          <m:r>
                            <m:rPr>
                              <m:sty m:val="p"/>
                            </m:rPr>
                            <a:rPr lang="cs-CZ" b="0" i="0" smtClean="0">
                              <a:latin typeface="Cambria Math" panose="02040503050406030204" pitchFamily="18" charset="0"/>
                              <a:ea typeface="Cambria Math" panose="02040503050406030204" pitchFamily="18" charset="0"/>
                            </a:rPr>
                            <m:t>s</m:t>
                          </m:r>
                        </m:e>
                        <m:sup>
                          <m:r>
                            <a:rPr lang="cs-CZ" b="0" i="1" smtClean="0">
                              <a:latin typeface="Cambria Math" panose="02040503050406030204" pitchFamily="18" charset="0"/>
                              <a:ea typeface="Cambria Math" panose="02040503050406030204" pitchFamily="18" charset="0"/>
                            </a:rPr>
                            <m:t>−2</m:t>
                          </m:r>
                        </m:sup>
                      </m:sSup>
                      <m:r>
                        <a:rPr lang="cs-CZ" b="0" i="1" smtClean="0">
                          <a:latin typeface="Cambria Math" panose="02040503050406030204" pitchFamily="18" charset="0"/>
                          <a:ea typeface="Cambria Math" panose="02040503050406030204" pitchFamily="18" charset="0"/>
                        </a:rPr>
                        <m:t>=10 </m:t>
                      </m:r>
                      <m:sSup>
                        <m:sSupPr>
                          <m:ctrlPr>
                            <a:rPr lang="cs-CZ" b="0" i="1" smtClean="0">
                              <a:latin typeface="Cambria Math" panose="02040503050406030204" pitchFamily="18" charset="0"/>
                              <a:ea typeface="Cambria Math" panose="02040503050406030204" pitchFamily="18" charset="0"/>
                            </a:rPr>
                          </m:ctrlPr>
                        </m:sSupPr>
                        <m:e>
                          <m:r>
                            <m:rPr>
                              <m:sty m:val="p"/>
                            </m:rPr>
                            <a:rPr lang="cs-CZ" b="0" i="0" smtClean="0">
                              <a:latin typeface="Cambria Math" panose="02040503050406030204" pitchFamily="18" charset="0"/>
                              <a:ea typeface="Cambria Math" panose="02040503050406030204" pitchFamily="18" charset="0"/>
                            </a:rPr>
                            <m:t>m</m:t>
                          </m:r>
                          <m:r>
                            <a:rPr lang="cs-CZ" b="0" i="0" smtClean="0">
                              <a:latin typeface="Cambria Math" panose="02040503050406030204" pitchFamily="18" charset="0"/>
                              <a:ea typeface="Cambria Math" panose="02040503050406030204" pitchFamily="18" charset="0"/>
                            </a:rPr>
                            <m:t> . </m:t>
                          </m:r>
                          <m:r>
                            <m:rPr>
                              <m:sty m:val="p"/>
                            </m:rPr>
                            <a:rPr lang="cs-CZ" b="0" i="0" smtClean="0">
                              <a:latin typeface="Cambria Math" panose="02040503050406030204" pitchFamily="18" charset="0"/>
                              <a:ea typeface="Cambria Math" panose="02040503050406030204" pitchFamily="18" charset="0"/>
                            </a:rPr>
                            <m:t>s</m:t>
                          </m:r>
                        </m:e>
                        <m:sup>
                          <m:r>
                            <a:rPr lang="cs-CZ" b="0" i="1" smtClean="0">
                              <a:latin typeface="Cambria Math" panose="02040503050406030204" pitchFamily="18" charset="0"/>
                              <a:ea typeface="Cambria Math" panose="02040503050406030204" pitchFamily="18" charset="0"/>
                            </a:rPr>
                            <m:t>−2</m:t>
                          </m:r>
                        </m:sup>
                      </m:sSup>
                    </m:oMath>
                  </m:oMathPara>
                </a14:m>
                <a:endParaRPr lang="cs-CZ" b="0" dirty="0">
                  <a:ea typeface="Cambria Math" panose="02040503050406030204" pitchFamily="18" charset="0"/>
                </a:endParaRPr>
              </a:p>
              <a:p>
                <a:r>
                  <a:rPr lang="cs-CZ" dirty="0"/>
                  <a:t>Těleso se pohybuje se zrychlením 10 </a:t>
                </a:r>
                <a14:m>
                  <m:oMath xmlns:m="http://schemas.openxmlformats.org/officeDocument/2006/math">
                    <m:sSup>
                      <m:sSupPr>
                        <m:ctrlPr>
                          <a:rPr lang="cs-CZ" i="1" smtClean="0">
                            <a:latin typeface="Cambria Math" panose="02040503050406030204" pitchFamily="18" charset="0"/>
                          </a:rPr>
                        </m:ctrlPr>
                      </m:sSupPr>
                      <m:e>
                        <m:r>
                          <m:rPr>
                            <m:sty m:val="p"/>
                          </m:rPr>
                          <a:rPr lang="cs-CZ" b="0" i="0" smtClean="0">
                            <a:latin typeface="Cambria Math" panose="02040503050406030204" pitchFamily="18" charset="0"/>
                          </a:rPr>
                          <m:t>m</m:t>
                        </m:r>
                        <m:r>
                          <a:rPr lang="cs-CZ" b="0" i="0" smtClean="0">
                            <a:latin typeface="Cambria Math" panose="02040503050406030204" pitchFamily="18" charset="0"/>
                          </a:rPr>
                          <m:t> . </m:t>
                        </m:r>
                        <m:r>
                          <m:rPr>
                            <m:sty m:val="p"/>
                          </m:rPr>
                          <a:rPr lang="cs-CZ" b="0" i="0" smtClean="0">
                            <a:latin typeface="Cambria Math" panose="02040503050406030204" pitchFamily="18" charset="0"/>
                          </a:rPr>
                          <m:t>s</m:t>
                        </m:r>
                      </m:e>
                      <m:sup>
                        <m:r>
                          <a:rPr lang="cs-CZ" b="0" i="1" smtClean="0">
                            <a:latin typeface="Cambria Math" panose="02040503050406030204" pitchFamily="18" charset="0"/>
                          </a:rPr>
                          <m:t>−2</m:t>
                        </m:r>
                      </m:sup>
                    </m:sSup>
                  </m:oMath>
                </a14:m>
                <a:endParaRPr lang="cs-CZ" dirty="0"/>
              </a:p>
            </p:txBody>
          </p:sp>
        </mc:Choice>
        <mc:Fallback xmlns="">
          <p:sp>
            <p:nvSpPr>
              <p:cNvPr id="9" name="TextovéPole 8">
                <a:extLst>
                  <a:ext uri="{FF2B5EF4-FFF2-40B4-BE49-F238E27FC236}">
                    <a16:creationId xmlns:a16="http://schemas.microsoft.com/office/drawing/2014/main" id="{95A52F77-F8F6-924B-BB44-B6F326ABC8FA}"/>
                  </a:ext>
                </a:extLst>
              </p:cNvPr>
              <p:cNvSpPr txBox="1">
                <a:spLocks noRot="1" noChangeAspect="1" noMove="1" noResize="1" noEditPoints="1" noAdjustHandles="1" noChangeArrowheads="1" noChangeShapeType="1" noTextEdit="1"/>
              </p:cNvSpPr>
              <p:nvPr/>
            </p:nvSpPr>
            <p:spPr>
              <a:xfrm>
                <a:off x="294467" y="4590256"/>
                <a:ext cx="11236271" cy="1818703"/>
              </a:xfrm>
              <a:prstGeom prst="rect">
                <a:avLst/>
              </a:prstGeom>
              <a:blipFill>
                <a:blip r:embed="rId4"/>
                <a:stretch>
                  <a:fillRect l="-434" t="-2013" b="-4698"/>
                </a:stretch>
              </a:blipFill>
            </p:spPr>
            <p:txBody>
              <a:bodyPr/>
              <a:lstStyle/>
              <a:p>
                <a:r>
                  <a:rPr lang="cs-CZ">
                    <a:noFill/>
                  </a:rPr>
                  <a:t> </a:t>
                </a:r>
              </a:p>
            </p:txBody>
          </p:sp>
        </mc:Fallback>
      </mc:AlternateContent>
      <p:cxnSp>
        <p:nvCxnSpPr>
          <p:cNvPr id="10" name="Přímá spojnice 9">
            <a:extLst>
              <a:ext uri="{FF2B5EF4-FFF2-40B4-BE49-F238E27FC236}">
                <a16:creationId xmlns:a16="http://schemas.microsoft.com/office/drawing/2014/main" id="{EF610B60-037F-EF65-7B6C-CBBDD9821A51}"/>
              </a:ext>
            </a:extLst>
          </p:cNvPr>
          <p:cNvCxnSpPr>
            <a:cxnSpLocks/>
          </p:cNvCxnSpPr>
          <p:nvPr/>
        </p:nvCxnSpPr>
        <p:spPr>
          <a:xfrm>
            <a:off x="216976" y="5411033"/>
            <a:ext cx="11236271" cy="0"/>
          </a:xfrm>
          <a:prstGeom prst="line">
            <a:avLst/>
          </a:prstGeom>
        </p:spPr>
        <p:style>
          <a:lnRef idx="1">
            <a:schemeClr val="dk1"/>
          </a:lnRef>
          <a:fillRef idx="0">
            <a:schemeClr val="dk1"/>
          </a:fillRef>
          <a:effectRef idx="0">
            <a:schemeClr val="dk1"/>
          </a:effectRef>
          <a:fontRef idx="minor">
            <a:schemeClr val="tx1"/>
          </a:fontRef>
        </p:style>
      </p:cxnSp>
      <p:cxnSp>
        <p:nvCxnSpPr>
          <p:cNvPr id="11" name="Přímá spojnice 10">
            <a:extLst>
              <a:ext uri="{FF2B5EF4-FFF2-40B4-BE49-F238E27FC236}">
                <a16:creationId xmlns:a16="http://schemas.microsoft.com/office/drawing/2014/main" id="{17683332-E8DB-A9D0-8F24-877FB5325942}"/>
              </a:ext>
            </a:extLst>
          </p:cNvPr>
          <p:cNvCxnSpPr/>
          <p:nvPr/>
        </p:nvCxnSpPr>
        <p:spPr>
          <a:xfrm>
            <a:off x="317715" y="2412590"/>
            <a:ext cx="11236271" cy="0"/>
          </a:xfrm>
          <a:prstGeom prst="line">
            <a:avLst/>
          </a:prstGeom>
          <a:ln w="19050">
            <a:solidFill>
              <a:srgbClr val="FF0000"/>
            </a:solidFill>
          </a:ln>
        </p:spPr>
        <p:style>
          <a:lnRef idx="1">
            <a:schemeClr val="dk1"/>
          </a:lnRef>
          <a:fillRef idx="0">
            <a:schemeClr val="dk1"/>
          </a:fillRef>
          <a:effectRef idx="0">
            <a:schemeClr val="dk1"/>
          </a:effectRef>
          <a:fontRef idx="minor">
            <a:schemeClr val="tx1"/>
          </a:fontRef>
        </p:style>
      </p:cxnSp>
      <p:cxnSp>
        <p:nvCxnSpPr>
          <p:cNvPr id="12" name="Přímá spojnice 11">
            <a:extLst>
              <a:ext uri="{FF2B5EF4-FFF2-40B4-BE49-F238E27FC236}">
                <a16:creationId xmlns:a16="http://schemas.microsoft.com/office/drawing/2014/main" id="{7BAA4BED-C458-862A-7D92-7113755C3892}"/>
              </a:ext>
            </a:extLst>
          </p:cNvPr>
          <p:cNvCxnSpPr/>
          <p:nvPr/>
        </p:nvCxnSpPr>
        <p:spPr>
          <a:xfrm>
            <a:off x="317715" y="4481614"/>
            <a:ext cx="11236271" cy="0"/>
          </a:xfrm>
          <a:prstGeom prst="line">
            <a:avLst/>
          </a:prstGeom>
          <a:ln w="19050">
            <a:solidFill>
              <a:srgbClr val="FF0000"/>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5794666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extovéPole 1">
                <a:extLst>
                  <a:ext uri="{FF2B5EF4-FFF2-40B4-BE49-F238E27FC236}">
                    <a16:creationId xmlns:a16="http://schemas.microsoft.com/office/drawing/2014/main" id="{40132EA2-6537-D5D4-4260-E464756C68D2}"/>
                  </a:ext>
                </a:extLst>
              </p:cNvPr>
              <p:cNvSpPr txBox="1"/>
              <p:nvPr/>
            </p:nvSpPr>
            <p:spPr>
              <a:xfrm>
                <a:off x="170481" y="774907"/>
                <a:ext cx="11662475" cy="1877437"/>
              </a:xfrm>
              <a:prstGeom prst="rect">
                <a:avLst/>
              </a:prstGeom>
              <a:noFill/>
            </p:spPr>
            <p:txBody>
              <a:bodyPr wrap="square" rtlCol="0">
                <a:spAutoFit/>
              </a:bodyPr>
              <a:lstStyle/>
              <a:p>
                <a:r>
                  <a:rPr lang="cs-CZ" dirty="0"/>
                  <a:t>Na těleso o hmotnosti 13 </a:t>
                </a:r>
                <a14:m>
                  <m:oMath xmlns:m="http://schemas.openxmlformats.org/officeDocument/2006/math">
                    <m:r>
                      <m:rPr>
                        <m:sty m:val="p"/>
                      </m:rPr>
                      <a:rPr lang="cs-CZ" i="0" dirty="0" smtClean="0">
                        <a:latin typeface="Cambria Math" panose="02040503050406030204" pitchFamily="18" charset="0"/>
                      </a:rPr>
                      <m:t>kg</m:t>
                    </m:r>
                  </m:oMath>
                </a14:m>
                <a:r>
                  <a:rPr lang="cs-CZ" dirty="0"/>
                  <a:t> začaly současně působit dvě navzájem kolmé síly </a:t>
                </a:r>
                <a14:m>
                  <m:oMath xmlns:m="http://schemas.openxmlformats.org/officeDocument/2006/math">
                    <m:sSub>
                      <m:sSubPr>
                        <m:ctrlPr>
                          <a:rPr lang="cs-CZ" i="1" smtClean="0">
                            <a:latin typeface="Cambria Math" panose="02040503050406030204" pitchFamily="18" charset="0"/>
                          </a:rPr>
                        </m:ctrlPr>
                      </m:sSubPr>
                      <m:e>
                        <m:r>
                          <a:rPr lang="cs-CZ" b="1" i="1" smtClean="0">
                            <a:latin typeface="Cambria Math" panose="02040503050406030204" pitchFamily="18" charset="0"/>
                          </a:rPr>
                          <m:t>𝑭</m:t>
                        </m:r>
                      </m:e>
                      <m:sub>
                        <m:r>
                          <a:rPr lang="cs-CZ" b="0" i="1" smtClean="0">
                            <a:latin typeface="Cambria Math" panose="02040503050406030204" pitchFamily="18" charset="0"/>
                          </a:rPr>
                          <m:t>1</m:t>
                        </m:r>
                      </m:sub>
                    </m:sSub>
                  </m:oMath>
                </a14:m>
                <a:r>
                  <a:rPr lang="cs-CZ" dirty="0"/>
                  <a:t> a </a:t>
                </a:r>
                <a14:m>
                  <m:oMath xmlns:m="http://schemas.openxmlformats.org/officeDocument/2006/math">
                    <m:sSub>
                      <m:sSubPr>
                        <m:ctrlPr>
                          <a:rPr lang="cs-CZ" i="1" smtClean="0">
                            <a:latin typeface="Cambria Math" panose="02040503050406030204" pitchFamily="18" charset="0"/>
                          </a:rPr>
                        </m:ctrlPr>
                      </m:sSubPr>
                      <m:e>
                        <m:r>
                          <a:rPr lang="cs-CZ" b="1" i="1" smtClean="0">
                            <a:latin typeface="Cambria Math" panose="02040503050406030204" pitchFamily="18" charset="0"/>
                          </a:rPr>
                          <m:t>𝑭</m:t>
                        </m:r>
                      </m:e>
                      <m:sub>
                        <m:r>
                          <a:rPr lang="cs-CZ" b="0" i="1" smtClean="0">
                            <a:latin typeface="Cambria Math" panose="02040503050406030204" pitchFamily="18" charset="0"/>
                          </a:rPr>
                          <m:t>2</m:t>
                        </m:r>
                      </m:sub>
                    </m:sSub>
                  </m:oMath>
                </a14:m>
                <a:r>
                  <a:rPr lang="cs-CZ" dirty="0"/>
                  <a:t> o velikostech 60N a 25 N. Určete</a:t>
                </a:r>
              </a:p>
              <a:p>
                <a:pPr marL="342900" indent="-342900">
                  <a:buAutoNum type="alphaLcParenR"/>
                </a:pPr>
                <a:r>
                  <a:rPr lang="cs-CZ" dirty="0"/>
                  <a:t>Zrychlení tělesa</a:t>
                </a:r>
              </a:p>
              <a:p>
                <a:pPr marL="342900" indent="-342900">
                  <a:buAutoNum type="alphaLcParenR"/>
                </a:pPr>
                <a:r>
                  <a:rPr lang="cs-CZ" dirty="0"/>
                  <a:t>Úhel, který svírá vektor zrychlení se silou </a:t>
                </a:r>
                <a14:m>
                  <m:oMath xmlns:m="http://schemas.openxmlformats.org/officeDocument/2006/math">
                    <m:sSub>
                      <m:sSubPr>
                        <m:ctrlPr>
                          <a:rPr lang="cs-CZ" i="1" smtClean="0">
                            <a:latin typeface="Cambria Math" panose="02040503050406030204" pitchFamily="18" charset="0"/>
                          </a:rPr>
                        </m:ctrlPr>
                      </m:sSubPr>
                      <m:e>
                        <m:r>
                          <a:rPr lang="cs-CZ" b="1" i="1" smtClean="0">
                            <a:latin typeface="Cambria Math" panose="02040503050406030204" pitchFamily="18" charset="0"/>
                          </a:rPr>
                          <m:t>𝑭</m:t>
                        </m:r>
                      </m:e>
                      <m:sub>
                        <m:r>
                          <a:rPr lang="cs-CZ" b="0" i="1" smtClean="0">
                            <a:latin typeface="Cambria Math" panose="02040503050406030204" pitchFamily="18" charset="0"/>
                          </a:rPr>
                          <m:t>1</m:t>
                        </m:r>
                      </m:sub>
                    </m:sSub>
                  </m:oMath>
                </a14:m>
                <a:r>
                  <a:rPr lang="cs-CZ" dirty="0"/>
                  <a:t> </a:t>
                </a:r>
              </a:p>
              <a:p>
                <a:pPr marL="342900" indent="-342900">
                  <a:buAutoNum type="alphaLcParenR"/>
                </a:pPr>
                <a:r>
                  <a:rPr lang="cs-CZ" dirty="0"/>
                  <a:t>Velikost okamžité rychlosti v čase </a:t>
                </a:r>
                <a14:m>
                  <m:oMath xmlns:m="http://schemas.openxmlformats.org/officeDocument/2006/math">
                    <m:r>
                      <a:rPr lang="cs-CZ" b="0" i="1" smtClean="0">
                        <a:latin typeface="Cambria Math" panose="02040503050406030204" pitchFamily="18" charset="0"/>
                      </a:rPr>
                      <m:t>𝑡</m:t>
                    </m:r>
                    <m:r>
                      <a:rPr lang="cs-CZ" b="0" i="1" smtClean="0">
                        <a:latin typeface="Cambria Math" panose="02040503050406030204" pitchFamily="18" charset="0"/>
                      </a:rPr>
                      <m:t>=10 </m:t>
                    </m:r>
                    <m:r>
                      <m:rPr>
                        <m:sty m:val="p"/>
                      </m:rPr>
                      <a:rPr lang="cs-CZ" b="0" i="0" smtClean="0">
                        <a:latin typeface="Cambria Math" panose="02040503050406030204" pitchFamily="18" charset="0"/>
                      </a:rPr>
                      <m:t>s</m:t>
                    </m:r>
                  </m:oMath>
                </a14:m>
                <a:endParaRPr lang="cs-CZ" dirty="0"/>
              </a:p>
              <a:p>
                <a:pPr marL="342900" indent="-342900">
                  <a:buAutoNum type="alphaLcParenR"/>
                </a:pPr>
                <a:r>
                  <a:rPr lang="cs-CZ" dirty="0"/>
                  <a:t>Dráhu za dobu 10 s</a:t>
                </a:r>
              </a:p>
              <a:p>
                <a:endParaRPr lang="cs-CZ" sz="800" dirty="0"/>
              </a:p>
              <a:p>
                <a:r>
                  <a:rPr lang="cs-CZ" dirty="0"/>
                  <a:t>Řešení: </a:t>
                </a:r>
                <a14:m>
                  <m:oMath xmlns:m="http://schemas.openxmlformats.org/officeDocument/2006/math">
                    <m:r>
                      <a:rPr lang="cs-CZ" b="0" i="1" smtClean="0">
                        <a:latin typeface="Cambria Math" panose="02040503050406030204" pitchFamily="18" charset="0"/>
                      </a:rPr>
                      <m:t>𝑚</m:t>
                    </m:r>
                    <m:r>
                      <a:rPr lang="cs-CZ" b="0" i="1" smtClean="0">
                        <a:latin typeface="Cambria Math" panose="02040503050406030204" pitchFamily="18" charset="0"/>
                      </a:rPr>
                      <m:t>=13 </m:t>
                    </m:r>
                    <m:r>
                      <m:rPr>
                        <m:sty m:val="p"/>
                      </m:rPr>
                      <a:rPr lang="cs-CZ" b="0" i="0" smtClean="0">
                        <a:latin typeface="Cambria Math" panose="02040503050406030204" pitchFamily="18" charset="0"/>
                      </a:rPr>
                      <m:t>kg</m:t>
                    </m:r>
                    <m:r>
                      <a:rPr lang="cs-CZ" b="0" i="0"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1</m:t>
                        </m:r>
                      </m:sub>
                    </m:sSub>
                    <m:r>
                      <a:rPr lang="cs-CZ" b="0" i="1" smtClean="0">
                        <a:latin typeface="Cambria Math" panose="02040503050406030204" pitchFamily="18" charset="0"/>
                      </a:rPr>
                      <m:t>=60 </m:t>
                    </m:r>
                    <m:r>
                      <m:rPr>
                        <m:sty m:val="p"/>
                      </m:rPr>
                      <a:rPr lang="cs-CZ" b="0" i="0" smtClean="0">
                        <a:latin typeface="Cambria Math" panose="02040503050406030204" pitchFamily="18" charset="0"/>
                      </a:rPr>
                      <m:t>N</m:t>
                    </m:r>
                    <m:r>
                      <a:rPr lang="cs-CZ" b="0" i="0"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2</m:t>
                        </m:r>
                      </m:sub>
                    </m:sSub>
                    <m:r>
                      <a:rPr lang="cs-CZ" b="0" i="1" smtClean="0">
                        <a:latin typeface="Cambria Math" panose="02040503050406030204" pitchFamily="18" charset="0"/>
                      </a:rPr>
                      <m:t>=25 </m:t>
                    </m:r>
                    <m:r>
                      <m:rPr>
                        <m:sty m:val="p"/>
                      </m:rPr>
                      <a:rPr lang="cs-CZ" b="0" i="0" smtClean="0">
                        <a:latin typeface="Cambria Math" panose="02040503050406030204" pitchFamily="18" charset="0"/>
                      </a:rPr>
                      <m:t>N</m:t>
                    </m:r>
                    <m:r>
                      <a:rPr lang="cs-CZ" b="0" i="0" smtClean="0">
                        <a:latin typeface="Cambria Math" panose="02040503050406030204" pitchFamily="18" charset="0"/>
                      </a:rPr>
                      <m:t>, </m:t>
                    </m:r>
                    <m:r>
                      <a:rPr lang="cs-CZ" b="0" i="1" smtClean="0">
                        <a:latin typeface="Cambria Math" panose="02040503050406030204" pitchFamily="18" charset="0"/>
                      </a:rPr>
                      <m:t>𝑡</m:t>
                    </m:r>
                    <m:r>
                      <a:rPr lang="cs-CZ" b="0" i="1" smtClean="0">
                        <a:latin typeface="Cambria Math" panose="02040503050406030204" pitchFamily="18" charset="0"/>
                      </a:rPr>
                      <m:t>=10 </m:t>
                    </m:r>
                    <m:r>
                      <m:rPr>
                        <m:sty m:val="p"/>
                      </m:rPr>
                      <a:rPr lang="cs-CZ" b="0" i="0" smtClean="0">
                        <a:latin typeface="Cambria Math" panose="02040503050406030204" pitchFamily="18" charset="0"/>
                      </a:rPr>
                      <m:t>s</m:t>
                    </m:r>
                    <m:r>
                      <a:rPr lang="cs-CZ" b="0" i="1" smtClean="0">
                        <a:latin typeface="Cambria Math" panose="02040503050406030204" pitchFamily="18" charset="0"/>
                      </a:rPr>
                      <m:t>, </m:t>
                    </m:r>
                    <m:r>
                      <a:rPr lang="cs-CZ" b="0" i="1" smtClean="0">
                        <a:latin typeface="Cambria Math" panose="02040503050406030204" pitchFamily="18" charset="0"/>
                      </a:rPr>
                      <m:t>𝑎</m:t>
                    </m:r>
                    <m:r>
                      <a:rPr lang="cs-CZ" b="0" i="1" smtClean="0">
                        <a:latin typeface="Cambria Math" panose="02040503050406030204" pitchFamily="18" charset="0"/>
                      </a:rPr>
                      <m:t>=?, </m:t>
                    </m:r>
                    <m:r>
                      <a:rPr lang="cs-CZ" b="0" i="1" smtClean="0">
                        <a:latin typeface="Cambria Math" panose="02040503050406030204" pitchFamily="18" charset="0"/>
                        <a:ea typeface="Cambria Math" panose="02040503050406030204" pitchFamily="18" charset="0"/>
                      </a:rPr>
                      <m:t>𝛼</m:t>
                    </m:r>
                    <m:r>
                      <a:rPr lang="cs-CZ" b="0" i="1" smtClean="0">
                        <a:latin typeface="Cambria Math" panose="02040503050406030204" pitchFamily="18" charset="0"/>
                      </a:rPr>
                      <m:t>=?, </m:t>
                    </m:r>
                    <m:r>
                      <a:rPr lang="cs-CZ" b="0" i="1" smtClean="0">
                        <a:latin typeface="Cambria Math" panose="02040503050406030204" pitchFamily="18" charset="0"/>
                      </a:rPr>
                      <m:t>𝑣</m:t>
                    </m:r>
                    <m:r>
                      <a:rPr lang="cs-CZ" b="0" i="1" smtClean="0">
                        <a:latin typeface="Cambria Math" panose="02040503050406030204" pitchFamily="18" charset="0"/>
                      </a:rPr>
                      <m:t>=?, </m:t>
                    </m:r>
                    <m:r>
                      <a:rPr lang="cs-CZ" b="0" i="1" smtClean="0">
                        <a:latin typeface="Cambria Math" panose="02040503050406030204" pitchFamily="18" charset="0"/>
                      </a:rPr>
                      <m:t>𝑠</m:t>
                    </m:r>
                    <m:r>
                      <a:rPr lang="cs-CZ" b="0" i="1" smtClean="0">
                        <a:latin typeface="Cambria Math" panose="02040503050406030204" pitchFamily="18" charset="0"/>
                      </a:rPr>
                      <m:t>=? </m:t>
                    </m:r>
                  </m:oMath>
                </a14:m>
                <a:endParaRPr lang="cs-CZ" i="1" dirty="0"/>
              </a:p>
            </p:txBody>
          </p:sp>
        </mc:Choice>
        <mc:Fallback xmlns="">
          <p:sp>
            <p:nvSpPr>
              <p:cNvPr id="2" name="TextovéPole 1">
                <a:extLst>
                  <a:ext uri="{FF2B5EF4-FFF2-40B4-BE49-F238E27FC236}">
                    <a16:creationId xmlns:a16="http://schemas.microsoft.com/office/drawing/2014/main" id="{40132EA2-6537-D5D4-4260-E464756C68D2}"/>
                  </a:ext>
                </a:extLst>
              </p:cNvPr>
              <p:cNvSpPr txBox="1">
                <a:spLocks noRot="1" noChangeAspect="1" noMove="1" noResize="1" noEditPoints="1" noAdjustHandles="1" noChangeArrowheads="1" noChangeShapeType="1" noTextEdit="1"/>
              </p:cNvSpPr>
              <p:nvPr/>
            </p:nvSpPr>
            <p:spPr>
              <a:xfrm>
                <a:off x="170481" y="774907"/>
                <a:ext cx="11662475" cy="1877437"/>
              </a:xfrm>
              <a:prstGeom prst="rect">
                <a:avLst/>
              </a:prstGeom>
              <a:blipFill>
                <a:blip r:embed="rId2"/>
                <a:stretch>
                  <a:fillRect l="-470" t="-1623" b="-4221"/>
                </a:stretch>
              </a:blipFill>
            </p:spPr>
            <p:txBody>
              <a:bodyPr/>
              <a:lstStyle/>
              <a:p>
                <a:r>
                  <a:rPr lang="cs-CZ">
                    <a:noFill/>
                  </a:rPr>
                  <a:t> </a:t>
                </a:r>
              </a:p>
            </p:txBody>
          </p:sp>
        </mc:Fallback>
      </mc:AlternateContent>
      <p:cxnSp>
        <p:nvCxnSpPr>
          <p:cNvPr id="4" name="Přímá spojnice 3">
            <a:extLst>
              <a:ext uri="{FF2B5EF4-FFF2-40B4-BE49-F238E27FC236}">
                <a16:creationId xmlns:a16="http://schemas.microsoft.com/office/drawing/2014/main" id="{F24E8136-4A5D-81DD-46CA-C705CAA6CA44}"/>
              </a:ext>
            </a:extLst>
          </p:cNvPr>
          <p:cNvCxnSpPr/>
          <p:nvPr/>
        </p:nvCxnSpPr>
        <p:spPr>
          <a:xfrm>
            <a:off x="170481" y="2667849"/>
            <a:ext cx="11662475" cy="0"/>
          </a:xfrm>
          <a:prstGeom prst="line">
            <a:avLst/>
          </a:prstGeom>
        </p:spPr>
        <p:style>
          <a:lnRef idx="1">
            <a:schemeClr val="accent1"/>
          </a:lnRef>
          <a:fillRef idx="0">
            <a:schemeClr val="accent1"/>
          </a:fillRef>
          <a:effectRef idx="0">
            <a:schemeClr val="accent1"/>
          </a:effectRef>
          <a:fontRef idx="minor">
            <a:schemeClr val="tx1"/>
          </a:fontRef>
        </p:style>
      </p:cxnSp>
      <p:pic>
        <p:nvPicPr>
          <p:cNvPr id="7" name="Obrázek 6">
            <a:extLst>
              <a:ext uri="{FF2B5EF4-FFF2-40B4-BE49-F238E27FC236}">
                <a16:creationId xmlns:a16="http://schemas.microsoft.com/office/drawing/2014/main" id="{B19754F9-70BB-F8C3-198B-70807D89DCD3}"/>
              </a:ext>
            </a:extLst>
          </p:cNvPr>
          <p:cNvPicPr>
            <a:picLocks noChangeAspect="1"/>
          </p:cNvPicPr>
          <p:nvPr/>
        </p:nvPicPr>
        <p:blipFill>
          <a:blip r:embed="rId3">
            <a:extLst>
              <a:ext uri="{28A0092B-C50C-407E-A947-70E740481C1C}">
                <a14:useLocalDpi xmlns:a14="http://schemas.microsoft.com/office/drawing/2010/main" val="0"/>
              </a:ext>
            </a:extLst>
          </a:blip>
          <a:srcRect l="10853" t="4191" r="12843" b="12602"/>
          <a:stretch/>
        </p:blipFill>
        <p:spPr>
          <a:xfrm>
            <a:off x="8020372" y="1131368"/>
            <a:ext cx="2629307" cy="1520975"/>
          </a:xfrm>
          <a:prstGeom prst="rect">
            <a:avLst/>
          </a:prstGeom>
        </p:spPr>
      </p:pic>
      <mc:AlternateContent xmlns:mc="http://schemas.openxmlformats.org/markup-compatibility/2006" xmlns:a14="http://schemas.microsoft.com/office/drawing/2010/main">
        <mc:Choice Requires="a14">
          <p:sp>
            <p:nvSpPr>
              <p:cNvPr id="8" name="TextovéPole 7">
                <a:extLst>
                  <a:ext uri="{FF2B5EF4-FFF2-40B4-BE49-F238E27FC236}">
                    <a16:creationId xmlns:a16="http://schemas.microsoft.com/office/drawing/2014/main" id="{4580CCF1-F807-2EC7-BBA2-BD023239AAC3}"/>
                  </a:ext>
                </a:extLst>
              </p:cNvPr>
              <p:cNvSpPr txBox="1"/>
              <p:nvPr/>
            </p:nvSpPr>
            <p:spPr>
              <a:xfrm>
                <a:off x="240224" y="2821596"/>
                <a:ext cx="11220773" cy="2469330"/>
              </a:xfrm>
              <a:prstGeom prst="rect">
                <a:avLst/>
              </a:prstGeom>
              <a:noFill/>
            </p:spPr>
            <p:txBody>
              <a:bodyPr wrap="square" rtlCol="0">
                <a:spAutoFit/>
              </a:bodyPr>
              <a:lstStyle/>
              <a:p>
                <a:pPr marL="342900" indent="-342900">
                  <a:buAutoNum type="alphaLcParenR"/>
                </a:pPr>
                <a:r>
                  <a:rPr lang="cs-CZ" dirty="0"/>
                  <a:t>Zrychlení tělesa:</a:t>
                </a:r>
              </a:p>
              <a:p>
                <a:pPr marL="285750" indent="-285750">
                  <a:buFontTx/>
                  <a:buChar char="-"/>
                </a:pPr>
                <a:r>
                  <a:rPr lang="cs-CZ" dirty="0"/>
                  <a:t>Výpočet velikosti výslednice </a:t>
                </a:r>
                <a14:m>
                  <m:oMath xmlns:m="http://schemas.openxmlformats.org/officeDocument/2006/math">
                    <m:r>
                      <a:rPr lang="cs-CZ" b="1" i="1" dirty="0" smtClean="0">
                        <a:latin typeface="Cambria Math" panose="02040503050406030204" pitchFamily="18" charset="0"/>
                      </a:rPr>
                      <m:t>𝑭</m:t>
                    </m:r>
                    <m:r>
                      <a:rPr lang="cs-CZ" b="1" i="1" dirty="0" smtClean="0">
                        <a:latin typeface="Cambria Math" panose="02040503050406030204" pitchFamily="18" charset="0"/>
                      </a:rPr>
                      <m:t>=</m:t>
                    </m:r>
                    <m:sSub>
                      <m:sSubPr>
                        <m:ctrlPr>
                          <a:rPr lang="cs-CZ" i="1">
                            <a:latin typeface="Cambria Math" panose="02040503050406030204" pitchFamily="18" charset="0"/>
                          </a:rPr>
                        </m:ctrlPr>
                      </m:sSubPr>
                      <m:e>
                        <m:r>
                          <a:rPr lang="cs-CZ" b="1" i="1">
                            <a:latin typeface="Cambria Math" panose="02040503050406030204" pitchFamily="18" charset="0"/>
                          </a:rPr>
                          <m:t>𝑭</m:t>
                        </m:r>
                      </m:e>
                      <m:sub>
                        <m:r>
                          <a:rPr lang="cs-CZ" i="1">
                            <a:latin typeface="Cambria Math" panose="02040503050406030204" pitchFamily="18" charset="0"/>
                          </a:rPr>
                          <m:t>1</m:t>
                        </m:r>
                      </m:sub>
                    </m:sSub>
                    <m:r>
                      <a:rPr lang="cs-CZ" b="0" i="1" smtClean="0">
                        <a:latin typeface="Cambria Math" panose="02040503050406030204" pitchFamily="18" charset="0"/>
                      </a:rPr>
                      <m:t>+</m:t>
                    </m:r>
                    <m:sSub>
                      <m:sSubPr>
                        <m:ctrlPr>
                          <a:rPr lang="cs-CZ" i="1">
                            <a:latin typeface="Cambria Math" panose="02040503050406030204" pitchFamily="18" charset="0"/>
                          </a:rPr>
                        </m:ctrlPr>
                      </m:sSubPr>
                      <m:e>
                        <m:r>
                          <a:rPr lang="cs-CZ" b="1" i="1">
                            <a:latin typeface="Cambria Math" panose="02040503050406030204" pitchFamily="18" charset="0"/>
                          </a:rPr>
                          <m:t>𝑭</m:t>
                        </m:r>
                      </m:e>
                      <m:sub>
                        <m:r>
                          <a:rPr lang="cs-CZ" i="1">
                            <a:latin typeface="Cambria Math" panose="02040503050406030204" pitchFamily="18" charset="0"/>
                          </a:rPr>
                          <m:t>2</m:t>
                        </m:r>
                      </m:sub>
                    </m:sSub>
                  </m:oMath>
                </a14:m>
                <a:r>
                  <a:rPr lang="cs-CZ" dirty="0"/>
                  <a:t> působících sil:     </a:t>
                </a:r>
                <a14:m>
                  <m:oMath xmlns:m="http://schemas.openxmlformats.org/officeDocument/2006/math">
                    <m:r>
                      <a:rPr lang="cs-CZ" b="0" i="1" smtClean="0">
                        <a:latin typeface="Cambria Math" panose="02040503050406030204" pitchFamily="18" charset="0"/>
                      </a:rPr>
                      <m:t>𝐹</m:t>
                    </m:r>
                    <m:r>
                      <a:rPr lang="cs-CZ" b="0" i="1" smtClean="0">
                        <a:latin typeface="Cambria Math" panose="02040503050406030204" pitchFamily="18" charset="0"/>
                      </a:rPr>
                      <m:t>=</m:t>
                    </m:r>
                    <m:rad>
                      <m:radPr>
                        <m:degHide m:val="on"/>
                        <m:ctrlPr>
                          <a:rPr lang="cs-CZ" b="0" i="1" smtClean="0">
                            <a:latin typeface="Cambria Math" panose="02040503050406030204" pitchFamily="18" charset="0"/>
                          </a:rPr>
                        </m:ctrlPr>
                      </m:radPr>
                      <m:deg/>
                      <m:e>
                        <m:sSubSup>
                          <m:sSubSupPr>
                            <m:ctrlPr>
                              <a:rPr lang="cs-CZ" b="0" i="1" smtClean="0">
                                <a:latin typeface="Cambria Math" panose="02040503050406030204" pitchFamily="18" charset="0"/>
                              </a:rPr>
                            </m:ctrlPr>
                          </m:sSubSupPr>
                          <m:e>
                            <m:r>
                              <a:rPr lang="cs-CZ" b="0" i="1" smtClean="0">
                                <a:latin typeface="Cambria Math" panose="02040503050406030204" pitchFamily="18" charset="0"/>
                              </a:rPr>
                              <m:t>𝐹</m:t>
                            </m:r>
                          </m:e>
                          <m:sub>
                            <m:r>
                              <a:rPr lang="cs-CZ" b="0" i="1" smtClean="0">
                                <a:latin typeface="Cambria Math" panose="02040503050406030204" pitchFamily="18" charset="0"/>
                              </a:rPr>
                              <m:t>1</m:t>
                            </m:r>
                          </m:sub>
                          <m:sup>
                            <m:r>
                              <a:rPr lang="cs-CZ" b="0" i="1" smtClean="0">
                                <a:latin typeface="Cambria Math" panose="02040503050406030204" pitchFamily="18" charset="0"/>
                              </a:rPr>
                              <m:t>2</m:t>
                            </m:r>
                          </m:sup>
                        </m:sSubSup>
                        <m:r>
                          <a:rPr lang="cs-CZ" b="0" i="1" smtClean="0">
                            <a:latin typeface="Cambria Math" panose="02040503050406030204" pitchFamily="18" charset="0"/>
                          </a:rPr>
                          <m:t>+</m:t>
                        </m:r>
                        <m:sSubSup>
                          <m:sSubSupPr>
                            <m:ctrlPr>
                              <a:rPr lang="cs-CZ" b="0" i="1" smtClean="0">
                                <a:latin typeface="Cambria Math" panose="02040503050406030204" pitchFamily="18" charset="0"/>
                              </a:rPr>
                            </m:ctrlPr>
                          </m:sSubSupPr>
                          <m:e>
                            <m:r>
                              <a:rPr lang="cs-CZ" b="0" i="1" smtClean="0">
                                <a:latin typeface="Cambria Math" panose="02040503050406030204" pitchFamily="18" charset="0"/>
                              </a:rPr>
                              <m:t>𝐹</m:t>
                            </m:r>
                          </m:e>
                          <m:sub>
                            <m:r>
                              <a:rPr lang="cs-CZ" b="0" i="1" smtClean="0">
                                <a:latin typeface="Cambria Math" panose="02040503050406030204" pitchFamily="18" charset="0"/>
                              </a:rPr>
                              <m:t>2</m:t>
                            </m:r>
                          </m:sub>
                          <m:sup>
                            <m:r>
                              <a:rPr lang="cs-CZ" b="0" i="1" smtClean="0">
                                <a:latin typeface="Cambria Math" panose="02040503050406030204" pitchFamily="18" charset="0"/>
                              </a:rPr>
                              <m:t>2</m:t>
                            </m:r>
                          </m:sup>
                        </m:sSubSup>
                      </m:e>
                    </m:rad>
                    <m:r>
                      <a:rPr lang="cs-CZ" b="0" i="1" smtClean="0">
                        <a:latin typeface="Cambria Math" panose="02040503050406030204" pitchFamily="18" charset="0"/>
                      </a:rPr>
                      <m:t>=65 </m:t>
                    </m:r>
                    <m:r>
                      <m:rPr>
                        <m:sty m:val="p"/>
                      </m:rPr>
                      <a:rPr lang="cs-CZ" b="0" i="0" smtClean="0">
                        <a:latin typeface="Cambria Math" panose="02040503050406030204" pitchFamily="18" charset="0"/>
                      </a:rPr>
                      <m:t>N</m:t>
                    </m:r>
                  </m:oMath>
                </a14:m>
                <a:r>
                  <a:rPr lang="cs-CZ" dirty="0"/>
                  <a:t> </a:t>
                </a:r>
              </a:p>
              <a:p>
                <a:pPr marL="285750" indent="-285750">
                  <a:buFontTx/>
                  <a:buChar char="-"/>
                </a:pPr>
                <a:r>
                  <a:rPr lang="cs-CZ" dirty="0"/>
                  <a:t>Výpočet zrychlení </a:t>
                </a:r>
                <a14:m>
                  <m:oMath xmlns:m="http://schemas.openxmlformats.org/officeDocument/2006/math">
                    <m:r>
                      <a:rPr lang="cs-CZ" b="0" i="1" smtClean="0">
                        <a:latin typeface="Cambria Math" panose="02040503050406030204" pitchFamily="18" charset="0"/>
                      </a:rPr>
                      <m:t>𝑎</m:t>
                    </m:r>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𝐹</m:t>
                        </m:r>
                      </m:num>
                      <m:den>
                        <m:r>
                          <a:rPr lang="cs-CZ" b="0" i="1" smtClean="0">
                            <a:latin typeface="Cambria Math" panose="02040503050406030204" pitchFamily="18" charset="0"/>
                          </a:rPr>
                          <m:t>𝑚</m:t>
                        </m:r>
                      </m:den>
                    </m:f>
                    <m:r>
                      <a:rPr lang="cs-CZ" b="0" i="1" smtClean="0">
                        <a:latin typeface="Cambria Math" panose="02040503050406030204" pitchFamily="18" charset="0"/>
                      </a:rPr>
                      <m:t>=5,0 </m:t>
                    </m:r>
                    <m:r>
                      <m:rPr>
                        <m:sty m:val="p"/>
                      </m:rPr>
                      <a:rPr lang="cs-CZ" b="0" i="0" smtClean="0">
                        <a:latin typeface="Cambria Math" panose="02040503050406030204" pitchFamily="18" charset="0"/>
                      </a:rPr>
                      <m:t>m</m:t>
                    </m:r>
                    <m:r>
                      <a:rPr lang="cs-CZ" b="0" i="0" smtClean="0">
                        <a:latin typeface="Cambria Math" panose="02040503050406030204" pitchFamily="18" charset="0"/>
                      </a:rPr>
                      <m:t>.</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s</m:t>
                        </m:r>
                      </m:e>
                      <m:sup>
                        <m:r>
                          <a:rPr lang="cs-CZ" b="0" i="1" smtClean="0">
                            <a:latin typeface="Cambria Math" panose="02040503050406030204" pitchFamily="18" charset="0"/>
                          </a:rPr>
                          <m:t>−2</m:t>
                        </m:r>
                      </m:sup>
                    </m:sSup>
                  </m:oMath>
                </a14:m>
                <a:endParaRPr lang="cs-CZ" dirty="0"/>
              </a:p>
              <a:p>
                <a:r>
                  <a:rPr lang="cs-CZ" dirty="0"/>
                  <a:t>b)   Úhel </a:t>
                </a:r>
                <a14:m>
                  <m:oMath xmlns:m="http://schemas.openxmlformats.org/officeDocument/2006/math">
                    <m:r>
                      <a:rPr lang="cs-CZ" i="1" smtClean="0">
                        <a:latin typeface="Cambria Math" panose="02040503050406030204" pitchFamily="18" charset="0"/>
                        <a:ea typeface="Cambria Math" panose="02040503050406030204" pitchFamily="18" charset="0"/>
                      </a:rPr>
                      <m:t>𝛼</m:t>
                    </m:r>
                  </m:oMath>
                </a14:m>
                <a:r>
                  <a:rPr lang="cs-CZ" dirty="0"/>
                  <a:t> </a:t>
                </a:r>
              </a:p>
              <a:p>
                <a:r>
                  <a:rPr lang="cs-CZ" dirty="0"/>
                  <a:t> -    Velikost úhlů </a:t>
                </a:r>
                <a14:m>
                  <m:oMath xmlns:m="http://schemas.openxmlformats.org/officeDocument/2006/math">
                    <m:r>
                      <a:rPr lang="cs-CZ" i="1" smtClean="0">
                        <a:latin typeface="Cambria Math" panose="02040503050406030204" pitchFamily="18" charset="0"/>
                        <a:ea typeface="Cambria Math" panose="02040503050406030204" pitchFamily="18" charset="0"/>
                      </a:rPr>
                      <m:t>𝛼</m:t>
                    </m:r>
                  </m:oMath>
                </a14:m>
                <a:r>
                  <a:rPr lang="cs-CZ" dirty="0"/>
                  <a:t>, který svírá síla </a:t>
                </a:r>
                <a14:m>
                  <m:oMath xmlns:m="http://schemas.openxmlformats.org/officeDocument/2006/math">
                    <m:sSub>
                      <m:sSubPr>
                        <m:ctrlPr>
                          <a:rPr lang="cs-CZ" i="1">
                            <a:latin typeface="Cambria Math" panose="02040503050406030204" pitchFamily="18" charset="0"/>
                          </a:rPr>
                        </m:ctrlPr>
                      </m:sSubPr>
                      <m:e>
                        <m:r>
                          <a:rPr lang="cs-CZ" b="1" i="1">
                            <a:latin typeface="Cambria Math" panose="02040503050406030204" pitchFamily="18" charset="0"/>
                          </a:rPr>
                          <m:t>𝑭</m:t>
                        </m:r>
                      </m:e>
                      <m:sub>
                        <m:r>
                          <a:rPr lang="cs-CZ" i="1">
                            <a:latin typeface="Cambria Math" panose="02040503050406030204" pitchFamily="18" charset="0"/>
                          </a:rPr>
                          <m:t>1</m:t>
                        </m:r>
                      </m:sub>
                    </m:sSub>
                  </m:oMath>
                </a14:m>
                <a:r>
                  <a:rPr lang="cs-CZ" dirty="0"/>
                  <a:t> s výslednicí </a:t>
                </a:r>
                <a:r>
                  <a:rPr lang="cs-CZ" b="1" dirty="0"/>
                  <a:t>F </a:t>
                </a:r>
                <a:r>
                  <a:rPr lang="cs-CZ" dirty="0"/>
                  <a:t>vypočteme ze vztahu </a:t>
                </a:r>
                <a14:m>
                  <m:oMath xmlns:m="http://schemas.openxmlformats.org/officeDocument/2006/math">
                    <m:func>
                      <m:funcPr>
                        <m:ctrlPr>
                          <a:rPr lang="cs-CZ" i="1" smtClean="0">
                            <a:latin typeface="Cambria Math" panose="02040503050406030204" pitchFamily="18" charset="0"/>
                          </a:rPr>
                        </m:ctrlPr>
                      </m:funcPr>
                      <m:fName>
                        <m:r>
                          <m:rPr>
                            <m:sty m:val="p"/>
                          </m:rPr>
                          <a:rPr lang="cs-CZ" i="0" smtClean="0">
                            <a:latin typeface="Cambria Math" panose="02040503050406030204" pitchFamily="18" charset="0"/>
                          </a:rPr>
                          <m:t>t</m:t>
                        </m:r>
                        <m:r>
                          <m:rPr>
                            <m:sty m:val="p"/>
                          </m:rPr>
                          <a:rPr lang="cs-CZ" b="0" i="0" smtClean="0">
                            <a:latin typeface="Cambria Math" panose="02040503050406030204" pitchFamily="18" charset="0"/>
                          </a:rPr>
                          <m:t>g</m:t>
                        </m:r>
                      </m:fName>
                      <m:e>
                        <m:r>
                          <a:rPr lang="cs-CZ" i="1" smtClean="0">
                            <a:latin typeface="Cambria Math" panose="02040503050406030204" pitchFamily="18" charset="0"/>
                            <a:ea typeface="Cambria Math" panose="02040503050406030204" pitchFamily="18" charset="0"/>
                          </a:rPr>
                          <m:t>𝛼</m:t>
                        </m:r>
                        <m:r>
                          <a:rPr lang="cs-CZ" b="0" i="1" smtClean="0">
                            <a:latin typeface="Cambria Math" panose="02040503050406030204" pitchFamily="18" charset="0"/>
                            <a:ea typeface="Cambria Math" panose="02040503050406030204" pitchFamily="18" charset="0"/>
                          </a:rPr>
                          <m:t>=</m:t>
                        </m:r>
                        <m:f>
                          <m:fPr>
                            <m:ctrlPr>
                              <a:rPr lang="cs-CZ" b="0" i="1" smtClean="0">
                                <a:latin typeface="Cambria Math" panose="02040503050406030204" pitchFamily="18" charset="0"/>
                                <a:ea typeface="Cambria Math" panose="02040503050406030204" pitchFamily="18" charset="0"/>
                              </a:rPr>
                            </m:ctrlPr>
                          </m:fPr>
                          <m:num>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𝐹</m:t>
                                </m:r>
                              </m:e>
                              <m:sub>
                                <m:r>
                                  <a:rPr lang="cs-CZ" b="0" i="1" smtClean="0">
                                    <a:latin typeface="Cambria Math" panose="02040503050406030204" pitchFamily="18" charset="0"/>
                                    <a:ea typeface="Cambria Math" panose="02040503050406030204" pitchFamily="18" charset="0"/>
                                  </a:rPr>
                                  <m:t>2</m:t>
                                </m:r>
                              </m:sub>
                            </m:sSub>
                          </m:num>
                          <m:den>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𝐹</m:t>
                                </m:r>
                              </m:e>
                              <m:sub>
                                <m:r>
                                  <a:rPr lang="cs-CZ" b="0" i="1" smtClean="0">
                                    <a:latin typeface="Cambria Math" panose="02040503050406030204" pitchFamily="18" charset="0"/>
                                    <a:ea typeface="Cambria Math" panose="02040503050406030204" pitchFamily="18" charset="0"/>
                                  </a:rPr>
                                  <m:t>1</m:t>
                                </m:r>
                              </m:sub>
                            </m:sSub>
                          </m:den>
                        </m:f>
                        <m:r>
                          <a:rPr lang="cs-CZ" b="0" i="1" smtClean="0">
                            <a:latin typeface="Cambria Math" panose="02040503050406030204" pitchFamily="18" charset="0"/>
                            <a:ea typeface="Cambria Math" panose="02040503050406030204" pitchFamily="18" charset="0"/>
                          </a:rPr>
                          <m:t>≈0,41667</m:t>
                        </m:r>
                      </m:e>
                    </m:func>
                    <m:r>
                      <a:rPr lang="cs-CZ" b="0" i="1" smtClean="0">
                        <a:latin typeface="Cambria Math" panose="02040503050406030204" pitchFamily="18" charset="0"/>
                      </a:rPr>
                      <m:t>       </m:t>
                    </m:r>
                    <m:r>
                      <a:rPr lang="cs-CZ" b="0" i="1" smtClean="0">
                        <a:latin typeface="Cambria Math" panose="02040503050406030204" pitchFamily="18" charset="0"/>
                        <a:ea typeface="Cambria Math" panose="02040503050406030204" pitchFamily="18" charset="0"/>
                      </a:rPr>
                      <m:t>→         </m:t>
                    </m:r>
                    <m:r>
                      <a:rPr lang="cs-CZ" b="0" i="1" smtClean="0">
                        <a:latin typeface="Cambria Math" panose="02040503050406030204" pitchFamily="18" charset="0"/>
                        <a:ea typeface="Cambria Math" panose="02040503050406030204" pitchFamily="18" charset="0"/>
                      </a:rPr>
                      <m:t>𝛼</m:t>
                    </m:r>
                    <m:r>
                      <a:rPr lang="cs-CZ" b="0" i="1" smtClean="0">
                        <a:latin typeface="Cambria Math" panose="02040503050406030204" pitchFamily="18" charset="0"/>
                        <a:ea typeface="Cambria Math" panose="02040503050406030204" pitchFamily="18" charset="0"/>
                      </a:rPr>
                      <m:t>≈</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23</m:t>
                        </m:r>
                      </m:e>
                      <m:sup>
                        <m:r>
                          <a:rPr lang="cs-CZ" b="0" i="1" smtClean="0">
                            <a:latin typeface="Cambria Math" panose="02040503050406030204" pitchFamily="18" charset="0"/>
                            <a:ea typeface="Cambria Math" panose="02040503050406030204" pitchFamily="18" charset="0"/>
                          </a:rPr>
                          <m:t>𝑜</m:t>
                        </m:r>
                      </m:sup>
                    </m:sSup>
                  </m:oMath>
                </a14:m>
                <a:endParaRPr lang="cs-CZ" dirty="0"/>
              </a:p>
              <a:p>
                <a:r>
                  <a:rPr lang="cs-CZ" dirty="0"/>
                  <a:t>c)   Velikost okamžité rychlosti v čase </a:t>
                </a:r>
                <a14:m>
                  <m:oMath xmlns:m="http://schemas.openxmlformats.org/officeDocument/2006/math">
                    <m:r>
                      <a:rPr lang="cs-CZ" b="0" i="1" smtClean="0">
                        <a:latin typeface="Cambria Math" panose="02040503050406030204" pitchFamily="18" charset="0"/>
                      </a:rPr>
                      <m:t>𝑡</m:t>
                    </m:r>
                    <m:r>
                      <a:rPr lang="cs-CZ" b="0" i="1" smtClean="0">
                        <a:latin typeface="Cambria Math" panose="02040503050406030204" pitchFamily="18" charset="0"/>
                      </a:rPr>
                      <m:t>=10 </m:t>
                    </m:r>
                    <m:r>
                      <m:rPr>
                        <m:sty m:val="p"/>
                      </m:rPr>
                      <a:rPr lang="cs-CZ" b="0" i="0" smtClean="0">
                        <a:latin typeface="Cambria Math" panose="02040503050406030204" pitchFamily="18" charset="0"/>
                      </a:rPr>
                      <m:t>s</m:t>
                    </m:r>
                  </m:oMath>
                </a14:m>
                <a:r>
                  <a:rPr lang="cs-CZ" dirty="0"/>
                  <a:t> vypočteme ze vztahu </a:t>
                </a:r>
                <a14:m>
                  <m:oMath xmlns:m="http://schemas.openxmlformats.org/officeDocument/2006/math">
                    <m:r>
                      <a:rPr lang="cs-CZ" b="0" i="1" smtClean="0">
                        <a:latin typeface="Cambria Math" panose="02040503050406030204" pitchFamily="18" charset="0"/>
                      </a:rPr>
                      <m:t>𝑣</m:t>
                    </m:r>
                    <m:r>
                      <a:rPr lang="cs-CZ" b="0" i="1" smtClean="0">
                        <a:latin typeface="Cambria Math" panose="02040503050406030204" pitchFamily="18" charset="0"/>
                      </a:rPr>
                      <m:t>=</m:t>
                    </m:r>
                    <m:r>
                      <a:rPr lang="cs-CZ" b="0" i="1" smtClean="0">
                        <a:latin typeface="Cambria Math" panose="02040503050406030204" pitchFamily="18" charset="0"/>
                      </a:rPr>
                      <m:t>𝑎</m:t>
                    </m:r>
                    <m:r>
                      <a:rPr lang="cs-CZ" b="0" i="1" smtClean="0">
                        <a:latin typeface="Cambria Math" panose="02040503050406030204" pitchFamily="18" charset="0"/>
                      </a:rPr>
                      <m:t>.</m:t>
                    </m:r>
                    <m:r>
                      <a:rPr lang="cs-CZ" b="0" i="1" smtClean="0">
                        <a:latin typeface="Cambria Math" panose="02040503050406030204" pitchFamily="18" charset="0"/>
                      </a:rPr>
                      <m:t>𝑡</m:t>
                    </m:r>
                    <m:r>
                      <a:rPr lang="cs-CZ" b="0" i="1" smtClean="0">
                        <a:latin typeface="Cambria Math" panose="02040503050406030204" pitchFamily="18" charset="0"/>
                      </a:rPr>
                      <m:t>=5,0 . 10=50 </m:t>
                    </m:r>
                    <m:r>
                      <m:rPr>
                        <m:sty m:val="p"/>
                      </m:rPr>
                      <a:rPr lang="cs-CZ" b="0" i="0" smtClean="0">
                        <a:latin typeface="Cambria Math" panose="02040503050406030204" pitchFamily="18" charset="0"/>
                      </a:rPr>
                      <m:t>m</m:t>
                    </m:r>
                    <m:r>
                      <a:rPr lang="cs-CZ" b="0" i="0" smtClean="0">
                        <a:latin typeface="Cambria Math" panose="02040503050406030204" pitchFamily="18" charset="0"/>
                      </a:rPr>
                      <m:t>.</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s</m:t>
                        </m:r>
                      </m:e>
                      <m:sup>
                        <m:r>
                          <a:rPr lang="cs-CZ" b="0" i="1" smtClean="0">
                            <a:latin typeface="Cambria Math" panose="02040503050406030204" pitchFamily="18" charset="0"/>
                          </a:rPr>
                          <m:t>−1</m:t>
                        </m:r>
                      </m:sup>
                    </m:sSup>
                  </m:oMath>
                </a14:m>
                <a:endParaRPr lang="cs-CZ" dirty="0"/>
              </a:p>
              <a:p>
                <a:r>
                  <a:rPr lang="cs-CZ" dirty="0"/>
                  <a:t>d)   Dráhu za čas 10 s vypočteme podle vztahu </a:t>
                </a:r>
                <a14:m>
                  <m:oMath xmlns:m="http://schemas.openxmlformats.org/officeDocument/2006/math">
                    <m:r>
                      <a:rPr lang="cs-CZ" b="0" i="1" smtClean="0">
                        <a:latin typeface="Cambria Math" panose="02040503050406030204" pitchFamily="18" charset="0"/>
                      </a:rPr>
                      <m:t>𝑠</m:t>
                    </m:r>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m:t>
                        </m:r>
                      </m:num>
                      <m:den>
                        <m:r>
                          <a:rPr lang="cs-CZ" b="0" i="1" smtClean="0">
                            <a:latin typeface="Cambria Math" panose="02040503050406030204" pitchFamily="18" charset="0"/>
                          </a:rPr>
                          <m:t>2</m:t>
                        </m:r>
                      </m:den>
                    </m:f>
                    <m:r>
                      <a:rPr lang="cs-CZ" b="0" i="1" smtClean="0">
                        <a:latin typeface="Cambria Math" panose="02040503050406030204" pitchFamily="18" charset="0"/>
                      </a:rPr>
                      <m:t>𝑎</m:t>
                    </m:r>
                    <m:sSup>
                      <m:sSupPr>
                        <m:ctrlPr>
                          <a:rPr lang="cs-CZ" b="0" i="1" smtClean="0">
                            <a:latin typeface="Cambria Math" panose="02040503050406030204" pitchFamily="18" charset="0"/>
                          </a:rPr>
                        </m:ctrlPr>
                      </m:sSupPr>
                      <m:e>
                        <m:r>
                          <a:rPr lang="cs-CZ" b="0" i="1" smtClean="0">
                            <a:latin typeface="Cambria Math" panose="02040503050406030204" pitchFamily="18" charset="0"/>
                          </a:rPr>
                          <m:t>𝑡</m:t>
                        </m:r>
                      </m:e>
                      <m:sup>
                        <m:r>
                          <a:rPr lang="cs-CZ" b="0" i="1" smtClean="0">
                            <a:latin typeface="Cambria Math" panose="02040503050406030204" pitchFamily="18" charset="0"/>
                          </a:rPr>
                          <m:t>2</m:t>
                        </m:r>
                      </m:sup>
                    </m:sSup>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m:t>
                        </m:r>
                      </m:num>
                      <m:den>
                        <m:r>
                          <a:rPr lang="cs-CZ" b="0" i="1" smtClean="0">
                            <a:latin typeface="Cambria Math" panose="02040503050406030204" pitchFamily="18" charset="0"/>
                          </a:rPr>
                          <m:t>2</m:t>
                        </m:r>
                      </m:den>
                    </m:f>
                    <m:r>
                      <a:rPr lang="cs-CZ" b="0" i="1" smtClean="0">
                        <a:latin typeface="Cambria Math" panose="02040503050406030204" pitchFamily="18" charset="0"/>
                      </a:rPr>
                      <m:t> .5,0 . </m:t>
                    </m:r>
                    <m:sSup>
                      <m:sSupPr>
                        <m:ctrlPr>
                          <a:rPr lang="cs-CZ" b="0"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2</m:t>
                        </m:r>
                      </m:sup>
                    </m:sSup>
                    <m:r>
                      <a:rPr lang="cs-CZ" b="0" i="1" smtClean="0">
                        <a:latin typeface="Cambria Math" panose="02040503050406030204" pitchFamily="18" charset="0"/>
                      </a:rPr>
                      <m:t>=250 </m:t>
                    </m:r>
                    <m:r>
                      <m:rPr>
                        <m:sty m:val="p"/>
                      </m:rPr>
                      <a:rPr lang="cs-CZ" b="0" i="0" smtClean="0">
                        <a:latin typeface="Cambria Math" panose="02040503050406030204" pitchFamily="18" charset="0"/>
                      </a:rPr>
                      <m:t>m</m:t>
                    </m:r>
                  </m:oMath>
                </a14:m>
                <a:endParaRPr lang="cs-CZ" dirty="0"/>
              </a:p>
            </p:txBody>
          </p:sp>
        </mc:Choice>
        <mc:Fallback xmlns="">
          <p:sp>
            <p:nvSpPr>
              <p:cNvPr id="8" name="TextovéPole 7">
                <a:extLst>
                  <a:ext uri="{FF2B5EF4-FFF2-40B4-BE49-F238E27FC236}">
                    <a16:creationId xmlns:a16="http://schemas.microsoft.com/office/drawing/2014/main" id="{4580CCF1-F807-2EC7-BBA2-BD023239AAC3}"/>
                  </a:ext>
                </a:extLst>
              </p:cNvPr>
              <p:cNvSpPr txBox="1">
                <a:spLocks noRot="1" noChangeAspect="1" noMove="1" noResize="1" noEditPoints="1" noAdjustHandles="1" noChangeArrowheads="1" noChangeShapeType="1" noTextEdit="1"/>
              </p:cNvSpPr>
              <p:nvPr/>
            </p:nvSpPr>
            <p:spPr>
              <a:xfrm>
                <a:off x="240224" y="2821596"/>
                <a:ext cx="11220773" cy="2469330"/>
              </a:xfrm>
              <a:prstGeom prst="rect">
                <a:avLst/>
              </a:prstGeom>
              <a:blipFill>
                <a:blip r:embed="rId4"/>
                <a:stretch>
                  <a:fillRect l="-435" t="-1481" b="-741"/>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9" name="TextovéPole 8">
                <a:extLst>
                  <a:ext uri="{FF2B5EF4-FFF2-40B4-BE49-F238E27FC236}">
                    <a16:creationId xmlns:a16="http://schemas.microsoft.com/office/drawing/2014/main" id="{65E83163-AE8F-31CE-D5E1-21476A7D487F}"/>
                  </a:ext>
                </a:extLst>
              </p:cNvPr>
              <p:cNvSpPr txBox="1"/>
              <p:nvPr/>
            </p:nvSpPr>
            <p:spPr>
              <a:xfrm>
                <a:off x="240224" y="5656882"/>
                <a:ext cx="11662475" cy="646331"/>
              </a:xfrm>
              <a:prstGeom prst="rect">
                <a:avLst/>
              </a:prstGeom>
              <a:noFill/>
            </p:spPr>
            <p:txBody>
              <a:bodyPr wrap="square" rtlCol="0">
                <a:spAutoFit/>
              </a:bodyPr>
              <a:lstStyle/>
              <a:p>
                <a:r>
                  <a:rPr lang="cs-CZ" dirty="0"/>
                  <a:t>Zrychlení tělesa má velikost </a:t>
                </a:r>
                <a14:m>
                  <m:oMath xmlns:m="http://schemas.openxmlformats.org/officeDocument/2006/math">
                    <m:r>
                      <a:rPr lang="cs-CZ" b="0" i="1" smtClean="0">
                        <a:latin typeface="Cambria Math" panose="02040503050406030204" pitchFamily="18" charset="0"/>
                      </a:rPr>
                      <m:t>5,0 </m:t>
                    </m:r>
                    <m:r>
                      <m:rPr>
                        <m:sty m:val="p"/>
                      </m:rPr>
                      <a:rPr lang="cs-CZ" b="0" i="0" smtClean="0">
                        <a:latin typeface="Cambria Math" panose="02040503050406030204" pitchFamily="18" charset="0"/>
                      </a:rPr>
                      <m:t>m</m:t>
                    </m:r>
                    <m:r>
                      <a:rPr lang="cs-CZ" b="0" i="0" smtClean="0">
                        <a:latin typeface="Cambria Math" panose="02040503050406030204" pitchFamily="18" charset="0"/>
                      </a:rPr>
                      <m:t>.</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s</m:t>
                        </m:r>
                      </m:e>
                      <m:sup>
                        <m:r>
                          <a:rPr lang="cs-CZ" b="0" i="1" smtClean="0">
                            <a:latin typeface="Cambria Math" panose="02040503050406030204" pitchFamily="18" charset="0"/>
                          </a:rPr>
                          <m:t>−2</m:t>
                        </m:r>
                      </m:sup>
                    </m:sSup>
                  </m:oMath>
                </a14:m>
                <a:r>
                  <a:rPr lang="cs-CZ" dirty="0"/>
                  <a:t> a svírá se silou </a:t>
                </a:r>
                <a14:m>
                  <m:oMath xmlns:m="http://schemas.openxmlformats.org/officeDocument/2006/math">
                    <m:sSub>
                      <m:sSubPr>
                        <m:ctrlPr>
                          <a:rPr lang="cs-CZ" i="1">
                            <a:latin typeface="Cambria Math" panose="02040503050406030204" pitchFamily="18" charset="0"/>
                          </a:rPr>
                        </m:ctrlPr>
                      </m:sSubPr>
                      <m:e>
                        <m:r>
                          <a:rPr lang="cs-CZ" b="1" i="1">
                            <a:latin typeface="Cambria Math" panose="02040503050406030204" pitchFamily="18" charset="0"/>
                          </a:rPr>
                          <m:t>𝑭</m:t>
                        </m:r>
                      </m:e>
                      <m:sub>
                        <m:r>
                          <a:rPr lang="cs-CZ" i="1">
                            <a:latin typeface="Cambria Math" panose="02040503050406030204" pitchFamily="18" charset="0"/>
                          </a:rPr>
                          <m:t>1</m:t>
                        </m:r>
                      </m:sub>
                    </m:sSub>
                  </m:oMath>
                </a14:m>
                <a:r>
                  <a:rPr lang="cs-CZ" dirty="0"/>
                  <a:t> přibližný úhel </a:t>
                </a:r>
                <a14:m>
                  <m:oMath xmlns:m="http://schemas.openxmlformats.org/officeDocument/2006/math">
                    <m:sSup>
                      <m:sSupPr>
                        <m:ctrlPr>
                          <a:rPr lang="cs-CZ" i="1">
                            <a:latin typeface="Cambria Math" panose="02040503050406030204" pitchFamily="18" charset="0"/>
                            <a:ea typeface="Cambria Math" panose="02040503050406030204" pitchFamily="18" charset="0"/>
                          </a:rPr>
                        </m:ctrlPr>
                      </m:sSupPr>
                      <m:e>
                        <m:r>
                          <a:rPr lang="cs-CZ" i="1">
                            <a:latin typeface="Cambria Math" panose="02040503050406030204" pitchFamily="18" charset="0"/>
                            <a:ea typeface="Cambria Math" panose="02040503050406030204" pitchFamily="18" charset="0"/>
                          </a:rPr>
                          <m:t>23</m:t>
                        </m:r>
                      </m:e>
                      <m:sup>
                        <m:r>
                          <a:rPr lang="cs-CZ" i="1">
                            <a:latin typeface="Cambria Math" panose="02040503050406030204" pitchFamily="18" charset="0"/>
                            <a:ea typeface="Cambria Math" panose="02040503050406030204" pitchFamily="18" charset="0"/>
                          </a:rPr>
                          <m:t>𝑜</m:t>
                        </m:r>
                      </m:sup>
                    </m:sSup>
                  </m:oMath>
                </a14:m>
                <a:r>
                  <a:rPr lang="cs-CZ" dirty="0"/>
                  <a:t>. Za dobu 10 s těleso získá rychlost o </a:t>
                </a:r>
              </a:p>
              <a:p>
                <a:r>
                  <a:rPr lang="cs-CZ" dirty="0"/>
                  <a:t>velikosti </a:t>
                </a:r>
                <a14:m>
                  <m:oMath xmlns:m="http://schemas.openxmlformats.org/officeDocument/2006/math">
                    <m:r>
                      <a:rPr lang="cs-CZ" i="1">
                        <a:latin typeface="Cambria Math" panose="02040503050406030204" pitchFamily="18" charset="0"/>
                      </a:rPr>
                      <m:t>50 </m:t>
                    </m:r>
                    <m:r>
                      <m:rPr>
                        <m:sty m:val="p"/>
                      </m:rPr>
                      <a:rPr lang="cs-CZ">
                        <a:latin typeface="Cambria Math" panose="02040503050406030204" pitchFamily="18" charset="0"/>
                      </a:rPr>
                      <m:t>m</m:t>
                    </m:r>
                    <m:r>
                      <a:rPr lang="cs-CZ">
                        <a:latin typeface="Cambria Math" panose="02040503050406030204" pitchFamily="18" charset="0"/>
                      </a:rPr>
                      <m:t>.</m:t>
                    </m:r>
                    <m:sSup>
                      <m:sSupPr>
                        <m:ctrlPr>
                          <a:rPr lang="cs-CZ" i="1">
                            <a:latin typeface="Cambria Math" panose="02040503050406030204" pitchFamily="18" charset="0"/>
                          </a:rPr>
                        </m:ctrlPr>
                      </m:sSupPr>
                      <m:e>
                        <m:r>
                          <m:rPr>
                            <m:sty m:val="p"/>
                          </m:rPr>
                          <a:rPr lang="cs-CZ">
                            <a:latin typeface="Cambria Math" panose="02040503050406030204" pitchFamily="18" charset="0"/>
                          </a:rPr>
                          <m:t>s</m:t>
                        </m:r>
                      </m:e>
                      <m:sup>
                        <m:r>
                          <a:rPr lang="cs-CZ" i="1">
                            <a:latin typeface="Cambria Math" panose="02040503050406030204" pitchFamily="18" charset="0"/>
                          </a:rPr>
                          <m:t>−1</m:t>
                        </m:r>
                      </m:sup>
                    </m:sSup>
                  </m:oMath>
                </a14:m>
                <a:r>
                  <a:rPr lang="cs-CZ" dirty="0"/>
                  <a:t> a za tuto dobu urazí dráhu </a:t>
                </a:r>
                <a14:m>
                  <m:oMath xmlns:m="http://schemas.openxmlformats.org/officeDocument/2006/math">
                    <m:r>
                      <a:rPr lang="cs-CZ" i="1">
                        <a:latin typeface="Cambria Math" panose="02040503050406030204" pitchFamily="18" charset="0"/>
                      </a:rPr>
                      <m:t>250 </m:t>
                    </m:r>
                    <m:r>
                      <m:rPr>
                        <m:sty m:val="p"/>
                      </m:rPr>
                      <a:rPr lang="cs-CZ">
                        <a:latin typeface="Cambria Math" panose="02040503050406030204" pitchFamily="18" charset="0"/>
                      </a:rPr>
                      <m:t>m</m:t>
                    </m:r>
                  </m:oMath>
                </a14:m>
                <a:r>
                  <a:rPr lang="cs-CZ" dirty="0"/>
                  <a:t>.</a:t>
                </a:r>
              </a:p>
            </p:txBody>
          </p:sp>
        </mc:Choice>
        <mc:Fallback xmlns="">
          <p:sp>
            <p:nvSpPr>
              <p:cNvPr id="9" name="TextovéPole 8">
                <a:extLst>
                  <a:ext uri="{FF2B5EF4-FFF2-40B4-BE49-F238E27FC236}">
                    <a16:creationId xmlns:a16="http://schemas.microsoft.com/office/drawing/2014/main" id="{65E83163-AE8F-31CE-D5E1-21476A7D487F}"/>
                  </a:ext>
                </a:extLst>
              </p:cNvPr>
              <p:cNvSpPr txBox="1">
                <a:spLocks noRot="1" noChangeAspect="1" noMove="1" noResize="1" noEditPoints="1" noAdjustHandles="1" noChangeArrowheads="1" noChangeShapeType="1" noTextEdit="1"/>
              </p:cNvSpPr>
              <p:nvPr/>
            </p:nvSpPr>
            <p:spPr>
              <a:xfrm>
                <a:off x="240224" y="5656882"/>
                <a:ext cx="11662475" cy="646331"/>
              </a:xfrm>
              <a:prstGeom prst="rect">
                <a:avLst/>
              </a:prstGeom>
              <a:blipFill>
                <a:blip r:embed="rId5"/>
                <a:stretch>
                  <a:fillRect l="-418" t="-5660" b="-14151"/>
                </a:stretch>
              </a:blipFill>
            </p:spPr>
            <p:txBody>
              <a:bodyPr/>
              <a:lstStyle/>
              <a:p>
                <a:r>
                  <a:rPr lang="cs-CZ">
                    <a:noFill/>
                  </a:rPr>
                  <a:t> </a:t>
                </a:r>
              </a:p>
            </p:txBody>
          </p:sp>
        </mc:Fallback>
      </mc:AlternateContent>
      <p:sp>
        <p:nvSpPr>
          <p:cNvPr id="3" name="TextovéPole 2">
            <a:extLst>
              <a:ext uri="{FF2B5EF4-FFF2-40B4-BE49-F238E27FC236}">
                <a16:creationId xmlns:a16="http://schemas.microsoft.com/office/drawing/2014/main" id="{94ED3510-A291-B2E4-FBB4-8004D85F769C}"/>
              </a:ext>
            </a:extLst>
          </p:cNvPr>
          <p:cNvSpPr txBox="1"/>
          <p:nvPr/>
        </p:nvSpPr>
        <p:spPr>
          <a:xfrm>
            <a:off x="240224" y="251829"/>
            <a:ext cx="5331417" cy="369332"/>
          </a:xfrm>
          <a:prstGeom prst="rect">
            <a:avLst/>
          </a:prstGeom>
          <a:noFill/>
        </p:spPr>
        <p:txBody>
          <a:bodyPr wrap="square" rtlCol="0">
            <a:spAutoFit/>
          </a:bodyPr>
          <a:lstStyle/>
          <a:p>
            <a:r>
              <a:rPr lang="cs-CZ" b="1" dirty="0"/>
              <a:t>Druhý Newtonův pohybový zákon – náročnější úloha </a:t>
            </a:r>
          </a:p>
        </p:txBody>
      </p:sp>
    </p:spTree>
    <p:extLst>
      <p:ext uri="{BB962C8B-B14F-4D97-AF65-F5344CB8AC3E}">
        <p14:creationId xmlns:p14="http://schemas.microsoft.com/office/powerpoint/2010/main" val="38696964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2F83298C-1D59-F4A4-B931-A32970969FB6}"/>
              </a:ext>
            </a:extLst>
          </p:cNvPr>
          <p:cNvSpPr txBox="1"/>
          <p:nvPr/>
        </p:nvSpPr>
        <p:spPr>
          <a:xfrm>
            <a:off x="364211" y="309967"/>
            <a:ext cx="4455762" cy="369332"/>
          </a:xfrm>
          <a:prstGeom prst="rect">
            <a:avLst/>
          </a:prstGeom>
          <a:noFill/>
        </p:spPr>
        <p:txBody>
          <a:bodyPr wrap="square" rtlCol="0">
            <a:spAutoFit/>
          </a:bodyPr>
          <a:lstStyle/>
          <a:p>
            <a:r>
              <a:rPr lang="cs-CZ" b="1" dirty="0"/>
              <a:t>Druhý pohybový zákon – úlohy na procvičení</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2E51F1C2-C035-C36B-9338-610531BE1603}"/>
                  </a:ext>
                </a:extLst>
              </p:cNvPr>
              <p:cNvSpPr txBox="1"/>
              <p:nvPr/>
            </p:nvSpPr>
            <p:spPr>
              <a:xfrm>
                <a:off x="464949" y="759417"/>
                <a:ext cx="11375756" cy="735651"/>
              </a:xfrm>
              <a:prstGeom prst="rect">
                <a:avLst/>
              </a:prstGeom>
              <a:noFill/>
            </p:spPr>
            <p:txBody>
              <a:bodyPr wrap="square" rtlCol="0">
                <a:spAutoFit/>
              </a:bodyPr>
              <a:lstStyle/>
              <a:p>
                <a:r>
                  <a:rPr lang="cs-CZ" sz="1400" dirty="0"/>
                  <a:t>1) Tělesu o hmotnosti </a:t>
                </a:r>
                <a14:m>
                  <m:oMath xmlns:m="http://schemas.openxmlformats.org/officeDocument/2006/math">
                    <m:r>
                      <a:rPr lang="cs-CZ" sz="1400" i="1" dirty="0" smtClean="0">
                        <a:latin typeface="Cambria Math" panose="02040503050406030204" pitchFamily="18" charset="0"/>
                      </a:rPr>
                      <m:t>𝑚</m:t>
                    </m:r>
                  </m:oMath>
                </a14:m>
                <a:r>
                  <a:rPr lang="cs-CZ" sz="1400" dirty="0"/>
                  <a:t> uděluje síla o velikosti </a:t>
                </a:r>
                <a14:m>
                  <m:oMath xmlns:m="http://schemas.openxmlformats.org/officeDocument/2006/math">
                    <m:r>
                      <a:rPr lang="cs-CZ" sz="1400" i="1" dirty="0" smtClean="0">
                        <a:latin typeface="Cambria Math" panose="02040503050406030204" pitchFamily="18" charset="0"/>
                      </a:rPr>
                      <m:t>𝐹</m:t>
                    </m:r>
                  </m:oMath>
                </a14:m>
                <a:r>
                  <a:rPr lang="cs-CZ" sz="1400" dirty="0"/>
                  <a:t> zrychlení 2 </a:t>
                </a:r>
                <a14:m>
                  <m:oMath xmlns:m="http://schemas.openxmlformats.org/officeDocument/2006/math">
                    <m:sSup>
                      <m:sSupPr>
                        <m:ctrlPr>
                          <a:rPr lang="cs-CZ" sz="1400" i="1" smtClean="0">
                            <a:latin typeface="Cambria Math" panose="02040503050406030204" pitchFamily="18" charset="0"/>
                          </a:rPr>
                        </m:ctrlPr>
                      </m:sSupPr>
                      <m:e>
                        <m:r>
                          <m:rPr>
                            <m:sty m:val="p"/>
                          </m:rPr>
                          <a:rPr lang="cs-CZ" sz="1400" b="0" i="0" smtClean="0">
                            <a:latin typeface="Cambria Math" panose="02040503050406030204" pitchFamily="18" charset="0"/>
                          </a:rPr>
                          <m:t>m</m:t>
                        </m:r>
                        <m:r>
                          <a:rPr lang="cs-CZ" sz="1400" b="0" i="0" smtClean="0">
                            <a:latin typeface="Cambria Math" panose="02040503050406030204" pitchFamily="18" charset="0"/>
                          </a:rPr>
                          <m:t> . </m:t>
                        </m:r>
                        <m:r>
                          <m:rPr>
                            <m:sty m:val="p"/>
                          </m:rPr>
                          <a:rPr lang="cs-CZ" sz="1400" b="0" i="0" smtClean="0">
                            <a:latin typeface="Cambria Math" panose="02040503050406030204" pitchFamily="18" charset="0"/>
                          </a:rPr>
                          <m:t>s</m:t>
                        </m:r>
                      </m:e>
                      <m:sup>
                        <m:r>
                          <a:rPr lang="cs-CZ" sz="1400" b="0" i="1" smtClean="0">
                            <a:latin typeface="Cambria Math" panose="02040503050406030204" pitchFamily="18" charset="0"/>
                          </a:rPr>
                          <m:t>−2</m:t>
                        </m:r>
                      </m:sup>
                    </m:sSup>
                  </m:oMath>
                </a14:m>
                <a:r>
                  <a:rPr lang="cs-CZ" sz="1400" dirty="0"/>
                  <a:t>. Jak velké zrychlení uděluje témuž tělesu síla o velikosti 2</a:t>
                </a:r>
                <a14:m>
                  <m:oMath xmlns:m="http://schemas.openxmlformats.org/officeDocument/2006/math">
                    <m:r>
                      <a:rPr lang="cs-CZ" sz="1400" i="1" dirty="0" smtClean="0">
                        <a:latin typeface="Cambria Math" panose="02040503050406030204" pitchFamily="18" charset="0"/>
                      </a:rPr>
                      <m:t>𝐹</m:t>
                    </m:r>
                  </m:oMath>
                </a14:m>
                <a:r>
                  <a:rPr lang="cs-CZ" sz="1400" i="1" dirty="0"/>
                  <a:t> </a:t>
                </a:r>
                <a:r>
                  <a:rPr lang="cs-CZ" sz="1400" dirty="0"/>
                  <a:t>a  </a:t>
                </a:r>
                <a14:m>
                  <m:oMath xmlns:m="http://schemas.openxmlformats.org/officeDocument/2006/math">
                    <m:f>
                      <m:fPr>
                        <m:ctrlPr>
                          <a:rPr lang="cs-CZ" sz="1400" i="1" smtClean="0">
                            <a:latin typeface="Cambria Math" panose="02040503050406030204" pitchFamily="18" charset="0"/>
                          </a:rPr>
                        </m:ctrlPr>
                      </m:fPr>
                      <m:num>
                        <m:r>
                          <a:rPr lang="cs-CZ" sz="1400" b="0" i="1" smtClean="0">
                            <a:latin typeface="Cambria Math" panose="02040503050406030204" pitchFamily="18" charset="0"/>
                          </a:rPr>
                          <m:t>𝐹</m:t>
                        </m:r>
                      </m:num>
                      <m:den>
                        <m:r>
                          <a:rPr lang="cs-CZ" sz="1400" b="0" i="0" smtClean="0">
                            <a:latin typeface="Cambria Math" panose="02040503050406030204" pitchFamily="18" charset="0"/>
                          </a:rPr>
                          <m:t>2</m:t>
                        </m:r>
                      </m:den>
                    </m:f>
                  </m:oMath>
                </a14:m>
                <a:r>
                  <a:rPr lang="cs-CZ" sz="1400" dirty="0"/>
                  <a:t> ?</a:t>
                </a:r>
              </a:p>
              <a:p>
                <a:endParaRPr lang="cs-CZ" sz="800" dirty="0"/>
              </a:p>
              <a:p>
                <a:pPr/>
                <a14:m>
                  <m:oMathPara xmlns:m="http://schemas.openxmlformats.org/officeDocument/2006/math">
                    <m:oMathParaPr>
                      <m:jc m:val="right"/>
                    </m:oMathParaPr>
                    <m:oMath xmlns:m="http://schemas.openxmlformats.org/officeDocument/2006/math">
                      <m:d>
                        <m:dPr>
                          <m:begChr m:val="["/>
                          <m:endChr m:val="]"/>
                          <m:ctrlPr>
                            <a:rPr lang="cs-CZ" sz="1400" i="1" smtClean="0">
                              <a:latin typeface="Cambria Math" panose="02040503050406030204" pitchFamily="18" charset="0"/>
                            </a:rPr>
                          </m:ctrlPr>
                        </m:dPr>
                        <m:e>
                          <m:r>
                            <a:rPr lang="cs-CZ" sz="1400" b="0" i="1" smtClean="0">
                              <a:latin typeface="Cambria Math" panose="02040503050406030204" pitchFamily="18" charset="0"/>
                            </a:rPr>
                            <m:t>4 </m:t>
                          </m:r>
                          <m:sSup>
                            <m:sSupPr>
                              <m:ctrlPr>
                                <a:rPr lang="cs-CZ" sz="1400" b="0" i="1" smtClean="0">
                                  <a:latin typeface="Cambria Math" panose="02040503050406030204" pitchFamily="18" charset="0"/>
                                </a:rPr>
                              </m:ctrlPr>
                            </m:sSupPr>
                            <m:e>
                              <m:r>
                                <m:rPr>
                                  <m:sty m:val="p"/>
                                </m:rPr>
                                <a:rPr lang="cs-CZ" sz="1400" b="0" i="0" smtClean="0">
                                  <a:latin typeface="Cambria Math" panose="02040503050406030204" pitchFamily="18" charset="0"/>
                                </a:rPr>
                                <m:t>m</m:t>
                              </m:r>
                              <m:r>
                                <a:rPr lang="cs-CZ" sz="1400" b="0" i="0" smtClean="0">
                                  <a:latin typeface="Cambria Math" panose="02040503050406030204" pitchFamily="18" charset="0"/>
                                </a:rPr>
                                <m:t> . </m:t>
                              </m:r>
                              <m:r>
                                <m:rPr>
                                  <m:sty m:val="p"/>
                                </m:rPr>
                                <a:rPr lang="cs-CZ" sz="1400" b="0" i="0" smtClean="0">
                                  <a:latin typeface="Cambria Math" panose="02040503050406030204" pitchFamily="18" charset="0"/>
                                </a:rPr>
                                <m:t>s</m:t>
                              </m:r>
                            </m:e>
                            <m:sup>
                              <m:r>
                                <a:rPr lang="cs-CZ" sz="1400" b="0" i="1" smtClean="0">
                                  <a:latin typeface="Cambria Math" panose="02040503050406030204" pitchFamily="18" charset="0"/>
                                </a:rPr>
                                <m:t>−2</m:t>
                              </m:r>
                            </m:sup>
                          </m:sSup>
                          <m:r>
                            <a:rPr lang="cs-CZ" sz="1400" b="0" i="1" smtClean="0">
                              <a:latin typeface="Cambria Math" panose="02040503050406030204" pitchFamily="18" charset="0"/>
                            </a:rPr>
                            <m:t>  </m:t>
                          </m:r>
                          <m:r>
                            <m:rPr>
                              <m:sty m:val="p"/>
                            </m:rPr>
                            <a:rPr lang="cs-CZ" sz="1400" b="0" i="0" smtClean="0">
                              <a:latin typeface="Cambria Math" panose="02040503050406030204" pitchFamily="18" charset="0"/>
                            </a:rPr>
                            <m:t>a</m:t>
                          </m:r>
                          <m:r>
                            <a:rPr lang="cs-CZ" sz="1400" b="0" i="0" smtClean="0">
                              <a:latin typeface="Cambria Math" panose="02040503050406030204" pitchFamily="18" charset="0"/>
                            </a:rPr>
                            <m:t>   </m:t>
                          </m:r>
                          <m:r>
                            <a:rPr lang="cs-CZ" sz="1400" b="0" i="1" smtClean="0">
                              <a:latin typeface="Cambria Math" panose="02040503050406030204" pitchFamily="18" charset="0"/>
                            </a:rPr>
                            <m:t>1 </m:t>
                          </m:r>
                          <m:sSup>
                            <m:sSupPr>
                              <m:ctrlPr>
                                <a:rPr lang="cs-CZ" sz="1400" b="0" i="1" smtClean="0">
                                  <a:latin typeface="Cambria Math" panose="02040503050406030204" pitchFamily="18" charset="0"/>
                                </a:rPr>
                              </m:ctrlPr>
                            </m:sSupPr>
                            <m:e>
                              <m:r>
                                <m:rPr>
                                  <m:sty m:val="p"/>
                                </m:rPr>
                                <a:rPr lang="cs-CZ" sz="1400" b="0" i="0" smtClean="0">
                                  <a:latin typeface="Cambria Math" panose="02040503050406030204" pitchFamily="18" charset="0"/>
                                </a:rPr>
                                <m:t>m</m:t>
                              </m:r>
                              <m:r>
                                <a:rPr lang="cs-CZ" sz="1400" b="0" i="0" smtClean="0">
                                  <a:latin typeface="Cambria Math" panose="02040503050406030204" pitchFamily="18" charset="0"/>
                                </a:rPr>
                                <m:t> . </m:t>
                              </m:r>
                              <m:r>
                                <m:rPr>
                                  <m:sty m:val="p"/>
                                </m:rPr>
                                <a:rPr lang="cs-CZ" sz="1400" b="0" i="0" smtClean="0">
                                  <a:latin typeface="Cambria Math" panose="02040503050406030204" pitchFamily="18" charset="0"/>
                                </a:rPr>
                                <m:t>s</m:t>
                              </m:r>
                            </m:e>
                            <m:sup>
                              <m:r>
                                <a:rPr lang="cs-CZ" sz="1400" b="0" i="1" smtClean="0">
                                  <a:latin typeface="Cambria Math" panose="02040503050406030204" pitchFamily="18" charset="0"/>
                                </a:rPr>
                                <m:t>−2</m:t>
                              </m:r>
                            </m:sup>
                          </m:sSup>
                        </m:e>
                      </m:d>
                    </m:oMath>
                  </m:oMathPara>
                </a14:m>
                <a:endParaRPr lang="cs-CZ" sz="1400" dirty="0"/>
              </a:p>
            </p:txBody>
          </p:sp>
        </mc:Choice>
        <mc:Fallback xmlns="">
          <p:sp>
            <p:nvSpPr>
              <p:cNvPr id="3" name="TextovéPole 2">
                <a:extLst>
                  <a:ext uri="{FF2B5EF4-FFF2-40B4-BE49-F238E27FC236}">
                    <a16:creationId xmlns:a16="http://schemas.microsoft.com/office/drawing/2014/main" id="{2E51F1C2-C035-C36B-9338-610531BE1603}"/>
                  </a:ext>
                </a:extLst>
              </p:cNvPr>
              <p:cNvSpPr txBox="1">
                <a:spLocks noRot="1" noChangeAspect="1" noMove="1" noResize="1" noEditPoints="1" noAdjustHandles="1" noChangeArrowheads="1" noChangeShapeType="1" noTextEdit="1"/>
              </p:cNvSpPr>
              <p:nvPr/>
            </p:nvSpPr>
            <p:spPr>
              <a:xfrm>
                <a:off x="464949" y="759417"/>
                <a:ext cx="11375756" cy="735651"/>
              </a:xfrm>
              <a:prstGeom prst="rect">
                <a:avLst/>
              </a:prstGeom>
              <a:blipFill>
                <a:blip r:embed="rId2"/>
                <a:stretch>
                  <a:fillRect l="-161"/>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095366DB-237A-9F54-EDB2-B5B32BCCF450}"/>
                  </a:ext>
                </a:extLst>
              </p:cNvPr>
              <p:cNvSpPr txBox="1"/>
              <p:nvPr/>
            </p:nvSpPr>
            <p:spPr>
              <a:xfrm>
                <a:off x="464947" y="1575186"/>
                <a:ext cx="11375756" cy="646331"/>
              </a:xfrm>
              <a:prstGeom prst="rect">
                <a:avLst/>
              </a:prstGeom>
              <a:noFill/>
            </p:spPr>
            <p:txBody>
              <a:bodyPr wrap="square" rtlCol="0">
                <a:spAutoFit/>
              </a:bodyPr>
              <a:lstStyle/>
              <a:p>
                <a:r>
                  <a:rPr lang="cs-CZ" sz="1400" dirty="0"/>
                  <a:t>2) S jak velkým zrychlením se rozjíždí vlak o hmotnosti 800 t, působí-li na něj tažná síla lokomotivy 160 </a:t>
                </a:r>
                <a:r>
                  <a:rPr lang="cs-CZ" sz="1400" dirty="0" err="1"/>
                  <a:t>kN</a:t>
                </a:r>
                <a:r>
                  <a:rPr lang="cs-CZ" sz="1400" dirty="0"/>
                  <a:t>?</a:t>
                </a:r>
              </a:p>
              <a:p>
                <a:endParaRPr lang="cs-CZ" sz="800" dirty="0"/>
              </a:p>
              <a:p>
                <a:pPr algn="r"/>
                <a14:m>
                  <m:oMathPara xmlns:m="http://schemas.openxmlformats.org/officeDocument/2006/math">
                    <m:oMathParaPr>
                      <m:jc m:val="right"/>
                    </m:oMathParaPr>
                    <m:oMath xmlns:m="http://schemas.openxmlformats.org/officeDocument/2006/math">
                      <m:d>
                        <m:dPr>
                          <m:begChr m:val="["/>
                          <m:endChr m:val="]"/>
                          <m:ctrlPr>
                            <a:rPr lang="cs-CZ" sz="1400" i="1" smtClean="0">
                              <a:latin typeface="Cambria Math" panose="02040503050406030204" pitchFamily="18" charset="0"/>
                            </a:rPr>
                          </m:ctrlPr>
                        </m:dPr>
                        <m:e>
                          <m:r>
                            <a:rPr lang="cs-CZ" sz="1400" b="0" i="1" smtClean="0">
                              <a:latin typeface="Cambria Math" panose="02040503050406030204" pitchFamily="18" charset="0"/>
                            </a:rPr>
                            <m:t>0,2 </m:t>
                          </m:r>
                          <m:sSup>
                            <m:sSupPr>
                              <m:ctrlPr>
                                <a:rPr lang="cs-CZ" sz="1400" b="0" i="1" smtClean="0">
                                  <a:latin typeface="Cambria Math" panose="02040503050406030204" pitchFamily="18" charset="0"/>
                                </a:rPr>
                              </m:ctrlPr>
                            </m:sSupPr>
                            <m:e>
                              <m:r>
                                <m:rPr>
                                  <m:sty m:val="p"/>
                                </m:rPr>
                                <a:rPr lang="cs-CZ" sz="1400" b="0" i="0" smtClean="0">
                                  <a:latin typeface="Cambria Math" panose="02040503050406030204" pitchFamily="18" charset="0"/>
                                </a:rPr>
                                <m:t>m</m:t>
                              </m:r>
                              <m:r>
                                <a:rPr lang="cs-CZ" sz="1400" b="0" i="0" smtClean="0">
                                  <a:latin typeface="Cambria Math" panose="02040503050406030204" pitchFamily="18" charset="0"/>
                                </a:rPr>
                                <m:t> . </m:t>
                              </m:r>
                              <m:r>
                                <m:rPr>
                                  <m:sty m:val="p"/>
                                </m:rPr>
                                <a:rPr lang="cs-CZ" sz="1400" b="0" i="0" smtClean="0">
                                  <a:latin typeface="Cambria Math" panose="02040503050406030204" pitchFamily="18" charset="0"/>
                                </a:rPr>
                                <m:t>s</m:t>
                              </m:r>
                            </m:e>
                            <m:sup>
                              <m:r>
                                <a:rPr lang="cs-CZ" sz="1400" b="0" i="1" smtClean="0">
                                  <a:latin typeface="Cambria Math" panose="02040503050406030204" pitchFamily="18" charset="0"/>
                                </a:rPr>
                                <m:t>−2</m:t>
                              </m:r>
                            </m:sup>
                          </m:sSup>
                        </m:e>
                      </m:d>
                    </m:oMath>
                  </m:oMathPara>
                </a14:m>
                <a:endParaRPr lang="cs-CZ" sz="1400" dirty="0"/>
              </a:p>
            </p:txBody>
          </p:sp>
        </mc:Choice>
        <mc:Fallback xmlns="">
          <p:sp>
            <p:nvSpPr>
              <p:cNvPr id="4" name="TextovéPole 3">
                <a:extLst>
                  <a:ext uri="{FF2B5EF4-FFF2-40B4-BE49-F238E27FC236}">
                    <a16:creationId xmlns:a16="http://schemas.microsoft.com/office/drawing/2014/main" id="{095366DB-237A-9F54-EDB2-B5B32BCCF450}"/>
                  </a:ext>
                </a:extLst>
              </p:cNvPr>
              <p:cNvSpPr txBox="1">
                <a:spLocks noRot="1" noChangeAspect="1" noMove="1" noResize="1" noEditPoints="1" noAdjustHandles="1" noChangeArrowheads="1" noChangeShapeType="1" noTextEdit="1"/>
              </p:cNvSpPr>
              <p:nvPr/>
            </p:nvSpPr>
            <p:spPr>
              <a:xfrm>
                <a:off x="464947" y="1575186"/>
                <a:ext cx="11375756" cy="646331"/>
              </a:xfrm>
              <a:prstGeom prst="rect">
                <a:avLst/>
              </a:prstGeom>
              <a:blipFill>
                <a:blip r:embed="rId3"/>
                <a:stretch>
                  <a:fillRect l="-161" t="-943"/>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5" name="TextovéPole 4">
                <a:extLst>
                  <a:ext uri="{FF2B5EF4-FFF2-40B4-BE49-F238E27FC236}">
                    <a16:creationId xmlns:a16="http://schemas.microsoft.com/office/drawing/2014/main" id="{1C4F8A2A-B386-6E7C-BBF4-D95EF8D752DB}"/>
                  </a:ext>
                </a:extLst>
              </p:cNvPr>
              <p:cNvSpPr txBox="1"/>
              <p:nvPr/>
            </p:nvSpPr>
            <p:spPr>
              <a:xfrm>
                <a:off x="464947" y="2297157"/>
                <a:ext cx="11375755" cy="523220"/>
              </a:xfrm>
              <a:prstGeom prst="rect">
                <a:avLst/>
              </a:prstGeom>
              <a:noFill/>
            </p:spPr>
            <p:txBody>
              <a:bodyPr wrap="square" rtlCol="0">
                <a:spAutoFit/>
              </a:bodyPr>
              <a:lstStyle/>
              <a:p>
                <a:r>
                  <a:rPr lang="cs-CZ" sz="1400" dirty="0"/>
                  <a:t>3) Automobil o hmotnosti 1200 </a:t>
                </a:r>
                <a14:m>
                  <m:oMath xmlns:m="http://schemas.openxmlformats.org/officeDocument/2006/math">
                    <m:r>
                      <m:rPr>
                        <m:sty m:val="p"/>
                      </m:rPr>
                      <a:rPr lang="cs-CZ" sz="1400" i="0" dirty="0" smtClean="0">
                        <a:latin typeface="Cambria Math" panose="02040503050406030204" pitchFamily="18" charset="0"/>
                      </a:rPr>
                      <m:t>kg</m:t>
                    </m:r>
                  </m:oMath>
                </a14:m>
                <a:r>
                  <a:rPr lang="cs-CZ" sz="1400" dirty="0"/>
                  <a:t> zvětšil rychlost ze 72 </a:t>
                </a:r>
                <a14:m>
                  <m:oMath xmlns:m="http://schemas.openxmlformats.org/officeDocument/2006/math">
                    <m:sSup>
                      <m:sSupPr>
                        <m:ctrlPr>
                          <a:rPr lang="cs-CZ" sz="1400" i="1" smtClean="0">
                            <a:latin typeface="Cambria Math" panose="02040503050406030204" pitchFamily="18" charset="0"/>
                          </a:rPr>
                        </m:ctrlPr>
                      </m:sSupPr>
                      <m:e>
                        <m:r>
                          <m:rPr>
                            <m:sty m:val="p"/>
                          </m:rPr>
                          <a:rPr lang="cs-CZ" sz="1400" b="0" i="0" smtClean="0">
                            <a:latin typeface="Cambria Math" panose="02040503050406030204" pitchFamily="18" charset="0"/>
                          </a:rPr>
                          <m:t>km</m:t>
                        </m:r>
                        <m:r>
                          <a:rPr lang="cs-CZ" sz="1400" b="0" i="0" smtClean="0">
                            <a:latin typeface="Cambria Math" panose="02040503050406030204" pitchFamily="18" charset="0"/>
                          </a:rPr>
                          <m:t> . </m:t>
                        </m:r>
                        <m:r>
                          <m:rPr>
                            <m:sty m:val="p"/>
                          </m:rPr>
                          <a:rPr lang="cs-CZ" sz="1400" b="0" i="0" smtClean="0">
                            <a:latin typeface="Cambria Math" panose="02040503050406030204" pitchFamily="18" charset="0"/>
                          </a:rPr>
                          <m:t>h</m:t>
                        </m:r>
                      </m:e>
                      <m:sup>
                        <m:r>
                          <a:rPr lang="cs-CZ" sz="1400" b="0" i="1" smtClean="0">
                            <a:latin typeface="Cambria Math" panose="02040503050406030204" pitchFamily="18" charset="0"/>
                          </a:rPr>
                          <m:t>−1</m:t>
                        </m:r>
                      </m:sup>
                    </m:sSup>
                  </m:oMath>
                </a14:m>
                <a:r>
                  <a:rPr lang="cs-CZ" sz="1400" dirty="0"/>
                  <a:t> na 90 </a:t>
                </a:r>
                <a14:m>
                  <m:oMath xmlns:m="http://schemas.openxmlformats.org/officeDocument/2006/math">
                    <m:sSup>
                      <m:sSupPr>
                        <m:ctrlPr>
                          <a:rPr lang="cs-CZ" sz="1400" i="1" smtClean="0">
                            <a:latin typeface="Cambria Math" panose="02040503050406030204" pitchFamily="18" charset="0"/>
                          </a:rPr>
                        </m:ctrlPr>
                      </m:sSupPr>
                      <m:e>
                        <m:r>
                          <m:rPr>
                            <m:sty m:val="p"/>
                          </m:rPr>
                          <a:rPr lang="cs-CZ" sz="1400" b="0" i="0" smtClean="0">
                            <a:latin typeface="Cambria Math" panose="02040503050406030204" pitchFamily="18" charset="0"/>
                          </a:rPr>
                          <m:t>km</m:t>
                        </m:r>
                        <m:r>
                          <a:rPr lang="cs-CZ" sz="1400" b="0" i="0" smtClean="0">
                            <a:latin typeface="Cambria Math" panose="02040503050406030204" pitchFamily="18" charset="0"/>
                          </a:rPr>
                          <m:t> . </m:t>
                        </m:r>
                        <m:r>
                          <m:rPr>
                            <m:sty m:val="p"/>
                          </m:rPr>
                          <a:rPr lang="cs-CZ" sz="1400" b="0" i="0" smtClean="0">
                            <a:latin typeface="Cambria Math" panose="02040503050406030204" pitchFamily="18" charset="0"/>
                          </a:rPr>
                          <m:t>h</m:t>
                        </m:r>
                      </m:e>
                      <m:sup>
                        <m:r>
                          <a:rPr lang="cs-CZ" sz="1400" b="0" i="1" smtClean="0">
                            <a:latin typeface="Cambria Math" panose="02040503050406030204" pitchFamily="18" charset="0"/>
                          </a:rPr>
                          <m:t>−1</m:t>
                        </m:r>
                      </m:sup>
                    </m:sSup>
                  </m:oMath>
                </a14:m>
                <a:r>
                  <a:rPr lang="cs-CZ" sz="1400" dirty="0"/>
                  <a:t> za dobu 10 s. Jak velká síla  tuto změnu rychlosti způsobila?</a:t>
                </a:r>
              </a:p>
              <a:p>
                <a:pPr/>
                <a14:m>
                  <m:oMathPara xmlns:m="http://schemas.openxmlformats.org/officeDocument/2006/math">
                    <m:oMathParaPr>
                      <m:jc m:val="right"/>
                    </m:oMathParaPr>
                    <m:oMath xmlns:m="http://schemas.openxmlformats.org/officeDocument/2006/math">
                      <m:d>
                        <m:dPr>
                          <m:begChr m:val="["/>
                          <m:endChr m:val="]"/>
                          <m:ctrlPr>
                            <a:rPr lang="cs-CZ" sz="1400" i="1" smtClean="0">
                              <a:latin typeface="Cambria Math" panose="02040503050406030204" pitchFamily="18" charset="0"/>
                            </a:rPr>
                          </m:ctrlPr>
                        </m:dPr>
                        <m:e>
                          <m:r>
                            <a:rPr lang="cs-CZ" sz="1400" b="0" i="1" smtClean="0">
                              <a:latin typeface="Cambria Math" panose="02040503050406030204" pitchFamily="18" charset="0"/>
                            </a:rPr>
                            <m:t>600 </m:t>
                          </m:r>
                          <m:r>
                            <m:rPr>
                              <m:sty m:val="p"/>
                            </m:rPr>
                            <a:rPr lang="cs-CZ" sz="1400" b="0" i="0" smtClean="0">
                              <a:latin typeface="Cambria Math" panose="02040503050406030204" pitchFamily="18" charset="0"/>
                            </a:rPr>
                            <m:t>N</m:t>
                          </m:r>
                        </m:e>
                      </m:d>
                    </m:oMath>
                  </m:oMathPara>
                </a14:m>
                <a:endParaRPr lang="cs-CZ" sz="1400" dirty="0"/>
              </a:p>
            </p:txBody>
          </p:sp>
        </mc:Choice>
        <mc:Fallback xmlns="">
          <p:sp>
            <p:nvSpPr>
              <p:cNvPr id="5" name="TextovéPole 4">
                <a:extLst>
                  <a:ext uri="{FF2B5EF4-FFF2-40B4-BE49-F238E27FC236}">
                    <a16:creationId xmlns:a16="http://schemas.microsoft.com/office/drawing/2014/main" id="{1C4F8A2A-B386-6E7C-BBF4-D95EF8D752DB}"/>
                  </a:ext>
                </a:extLst>
              </p:cNvPr>
              <p:cNvSpPr txBox="1">
                <a:spLocks noRot="1" noChangeAspect="1" noMove="1" noResize="1" noEditPoints="1" noAdjustHandles="1" noChangeArrowheads="1" noChangeShapeType="1" noTextEdit="1"/>
              </p:cNvSpPr>
              <p:nvPr/>
            </p:nvSpPr>
            <p:spPr>
              <a:xfrm>
                <a:off x="464947" y="2297157"/>
                <a:ext cx="11375755" cy="523220"/>
              </a:xfrm>
              <a:prstGeom prst="rect">
                <a:avLst/>
              </a:prstGeom>
              <a:blipFill>
                <a:blip r:embed="rId4"/>
                <a:stretch>
                  <a:fillRect l="-161" t="-1163"/>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221B4494-7C7E-88AA-DCF6-BE69D847ADF7}"/>
                  </a:ext>
                </a:extLst>
              </p:cNvPr>
              <p:cNvSpPr txBox="1"/>
              <p:nvPr/>
            </p:nvSpPr>
            <p:spPr>
              <a:xfrm>
                <a:off x="464946" y="2899892"/>
                <a:ext cx="11375755" cy="2855910"/>
              </a:xfrm>
              <a:prstGeom prst="rect">
                <a:avLst/>
              </a:prstGeom>
              <a:noFill/>
            </p:spPr>
            <p:txBody>
              <a:bodyPr wrap="square" rtlCol="0">
                <a:spAutoFit/>
              </a:bodyPr>
              <a:lstStyle/>
              <a:p>
                <a:r>
                  <a:rPr lang="cs-CZ" sz="1400" dirty="0"/>
                  <a:t>4) </a:t>
                </a:r>
                <a:r>
                  <a:rPr lang="cs-CZ" sz="1400" b="1" dirty="0"/>
                  <a:t>Řešená úloha</a:t>
                </a:r>
              </a:p>
              <a:p>
                <a:r>
                  <a:rPr lang="cs-CZ" sz="1400" dirty="0"/>
                  <a:t>Vlak o hmotnosti 800 t, který jede po vodorovné trati rychlostí 72 </a:t>
                </a:r>
                <a14:m>
                  <m:oMath xmlns:m="http://schemas.openxmlformats.org/officeDocument/2006/math">
                    <m:sSup>
                      <m:sSupPr>
                        <m:ctrlPr>
                          <a:rPr lang="cs-CZ" sz="1400" i="1" smtClean="0">
                            <a:latin typeface="Cambria Math" panose="02040503050406030204" pitchFamily="18" charset="0"/>
                          </a:rPr>
                        </m:ctrlPr>
                      </m:sSupPr>
                      <m:e>
                        <m:r>
                          <m:rPr>
                            <m:sty m:val="p"/>
                          </m:rPr>
                          <a:rPr lang="cs-CZ" sz="1400" b="0" i="0" smtClean="0">
                            <a:latin typeface="Cambria Math" panose="02040503050406030204" pitchFamily="18" charset="0"/>
                          </a:rPr>
                          <m:t>km</m:t>
                        </m:r>
                        <m:r>
                          <a:rPr lang="cs-CZ" sz="1400" b="0" i="0" smtClean="0">
                            <a:latin typeface="Cambria Math" panose="02040503050406030204" pitchFamily="18" charset="0"/>
                          </a:rPr>
                          <m:t> . </m:t>
                        </m:r>
                        <m:r>
                          <m:rPr>
                            <m:sty m:val="p"/>
                          </m:rPr>
                          <a:rPr lang="cs-CZ" sz="1400" b="0" i="0" smtClean="0">
                            <a:latin typeface="Cambria Math" panose="02040503050406030204" pitchFamily="18" charset="0"/>
                          </a:rPr>
                          <m:t>h</m:t>
                        </m:r>
                      </m:e>
                      <m:sup>
                        <m:r>
                          <a:rPr lang="cs-CZ" sz="1400" b="0" i="1" smtClean="0">
                            <a:latin typeface="Cambria Math" panose="02040503050406030204" pitchFamily="18" charset="0"/>
                          </a:rPr>
                          <m:t>−1</m:t>
                        </m:r>
                      </m:sup>
                    </m:sSup>
                  </m:oMath>
                </a14:m>
                <a:r>
                  <a:rPr lang="cs-CZ" sz="1400" dirty="0"/>
                  <a:t> začne brzdit a zastaví na dráze 400 m. Jak velká brzdící síla na vlak působila?</a:t>
                </a:r>
              </a:p>
              <a:p>
                <a:endParaRPr lang="cs-CZ" sz="800" dirty="0"/>
              </a:p>
              <a:p>
                <a:r>
                  <a:rPr lang="cs-CZ" sz="1400" dirty="0"/>
                  <a:t>Řešení:</a:t>
                </a:r>
              </a:p>
              <a:p>
                <a:pPr/>
                <a14:m>
                  <m:oMathPara xmlns:m="http://schemas.openxmlformats.org/officeDocument/2006/math">
                    <m:oMathParaPr>
                      <m:jc m:val="left"/>
                    </m:oMathParaPr>
                    <m:oMath xmlns:m="http://schemas.openxmlformats.org/officeDocument/2006/math">
                      <m:r>
                        <a:rPr lang="cs-CZ" sz="1400" b="0" i="1" smtClean="0">
                          <a:latin typeface="Cambria Math" panose="02040503050406030204" pitchFamily="18" charset="0"/>
                        </a:rPr>
                        <m:t>𝑣</m:t>
                      </m:r>
                      <m:r>
                        <a:rPr lang="cs-CZ" sz="1400" b="0" i="1" smtClean="0">
                          <a:latin typeface="Cambria Math" panose="02040503050406030204" pitchFamily="18" charset="0"/>
                        </a:rPr>
                        <m:t>=72 </m:t>
                      </m:r>
                      <m:sSup>
                        <m:sSupPr>
                          <m:ctrlPr>
                            <a:rPr lang="cs-CZ" sz="1400" b="0" i="1" smtClean="0">
                              <a:latin typeface="Cambria Math" panose="02040503050406030204" pitchFamily="18" charset="0"/>
                            </a:rPr>
                          </m:ctrlPr>
                        </m:sSupPr>
                        <m:e>
                          <m:r>
                            <m:rPr>
                              <m:sty m:val="p"/>
                            </m:rPr>
                            <a:rPr lang="cs-CZ" sz="1400" b="0" i="0" smtClean="0">
                              <a:latin typeface="Cambria Math" panose="02040503050406030204" pitchFamily="18" charset="0"/>
                            </a:rPr>
                            <m:t>km</m:t>
                          </m:r>
                          <m:r>
                            <a:rPr lang="cs-CZ" sz="1400" b="0" i="0" smtClean="0">
                              <a:latin typeface="Cambria Math" panose="02040503050406030204" pitchFamily="18" charset="0"/>
                            </a:rPr>
                            <m:t> . </m:t>
                          </m:r>
                          <m:r>
                            <m:rPr>
                              <m:sty m:val="p"/>
                            </m:rPr>
                            <a:rPr lang="cs-CZ" sz="1400" b="0" i="0" smtClean="0">
                              <a:latin typeface="Cambria Math" panose="02040503050406030204" pitchFamily="18" charset="0"/>
                            </a:rPr>
                            <m:t>h</m:t>
                          </m:r>
                        </m:e>
                        <m:sup>
                          <m:r>
                            <a:rPr lang="cs-CZ" sz="1400" b="0" i="1" smtClean="0">
                              <a:latin typeface="Cambria Math" panose="02040503050406030204" pitchFamily="18" charset="0"/>
                            </a:rPr>
                            <m:t>−1</m:t>
                          </m:r>
                        </m:sup>
                      </m:sSup>
                      <m:r>
                        <a:rPr lang="cs-CZ" sz="1400" b="0" i="1" smtClean="0">
                          <a:latin typeface="Cambria Math" panose="02040503050406030204" pitchFamily="18" charset="0"/>
                        </a:rPr>
                        <m:t>=20 </m:t>
                      </m:r>
                      <m:sSup>
                        <m:sSupPr>
                          <m:ctrlPr>
                            <a:rPr lang="cs-CZ" sz="1400" b="0" i="1" smtClean="0">
                              <a:latin typeface="Cambria Math" panose="02040503050406030204" pitchFamily="18" charset="0"/>
                            </a:rPr>
                          </m:ctrlPr>
                        </m:sSupPr>
                        <m:e>
                          <m:r>
                            <m:rPr>
                              <m:sty m:val="p"/>
                            </m:rPr>
                            <a:rPr lang="cs-CZ" sz="1400" b="0" i="0" smtClean="0">
                              <a:latin typeface="Cambria Math" panose="02040503050406030204" pitchFamily="18" charset="0"/>
                            </a:rPr>
                            <m:t>m</m:t>
                          </m:r>
                          <m:r>
                            <a:rPr lang="cs-CZ" sz="1400" b="0" i="0" smtClean="0">
                              <a:latin typeface="Cambria Math" panose="02040503050406030204" pitchFamily="18" charset="0"/>
                            </a:rPr>
                            <m:t> . </m:t>
                          </m:r>
                          <m:r>
                            <m:rPr>
                              <m:sty m:val="p"/>
                            </m:rPr>
                            <a:rPr lang="cs-CZ" sz="1400" b="0" i="0" smtClean="0">
                              <a:latin typeface="Cambria Math" panose="02040503050406030204" pitchFamily="18" charset="0"/>
                            </a:rPr>
                            <m:t>s</m:t>
                          </m:r>
                        </m:e>
                        <m:sup>
                          <m:r>
                            <a:rPr lang="cs-CZ" sz="1400" b="0" i="1" smtClean="0">
                              <a:latin typeface="Cambria Math" panose="02040503050406030204" pitchFamily="18" charset="0"/>
                            </a:rPr>
                            <m:t>−1</m:t>
                          </m:r>
                        </m:sup>
                      </m:sSup>
                      <m:r>
                        <a:rPr lang="cs-CZ" sz="1400" b="0" i="1" smtClean="0">
                          <a:latin typeface="Cambria Math" panose="02040503050406030204" pitchFamily="18" charset="0"/>
                        </a:rPr>
                        <m:t>, </m:t>
                      </m:r>
                      <m:r>
                        <a:rPr lang="cs-CZ" sz="1400" b="0" i="1" smtClean="0">
                          <a:latin typeface="Cambria Math" panose="02040503050406030204" pitchFamily="18" charset="0"/>
                        </a:rPr>
                        <m:t>𝑚</m:t>
                      </m:r>
                      <m:r>
                        <a:rPr lang="cs-CZ" sz="1400" b="0" i="1" smtClean="0">
                          <a:latin typeface="Cambria Math" panose="02040503050406030204" pitchFamily="18" charset="0"/>
                        </a:rPr>
                        <m:t>=800 </m:t>
                      </m:r>
                      <m:r>
                        <m:rPr>
                          <m:sty m:val="p"/>
                        </m:rPr>
                        <a:rPr lang="cs-CZ" sz="1400" b="0" i="0" smtClean="0">
                          <a:latin typeface="Cambria Math" panose="02040503050406030204" pitchFamily="18" charset="0"/>
                        </a:rPr>
                        <m:t>t</m:t>
                      </m:r>
                      <m:r>
                        <a:rPr lang="cs-CZ" sz="1400" b="0" i="0" smtClean="0">
                          <a:latin typeface="Cambria Math" panose="02040503050406030204" pitchFamily="18" charset="0"/>
                        </a:rPr>
                        <m:t>=800 000</m:t>
                      </m:r>
                      <m:r>
                        <a:rPr lang="cs-CZ" sz="1400" b="0" i="1" smtClean="0">
                          <a:latin typeface="Cambria Math" panose="02040503050406030204" pitchFamily="18" charset="0"/>
                        </a:rPr>
                        <m:t> </m:t>
                      </m:r>
                      <m:r>
                        <m:rPr>
                          <m:sty m:val="p"/>
                        </m:rPr>
                        <a:rPr lang="cs-CZ" sz="1400" b="0" i="0" smtClean="0">
                          <a:latin typeface="Cambria Math" panose="02040503050406030204" pitchFamily="18" charset="0"/>
                        </a:rPr>
                        <m:t>kg</m:t>
                      </m:r>
                      <m:r>
                        <a:rPr lang="cs-CZ" sz="1400" b="0" i="0" smtClean="0">
                          <a:latin typeface="Cambria Math" panose="02040503050406030204" pitchFamily="18" charset="0"/>
                        </a:rPr>
                        <m:t>, </m:t>
                      </m:r>
                      <m:r>
                        <a:rPr lang="cs-CZ" sz="1400" b="0" i="1" smtClean="0">
                          <a:latin typeface="Cambria Math" panose="02040503050406030204" pitchFamily="18" charset="0"/>
                        </a:rPr>
                        <m:t>𝑠</m:t>
                      </m:r>
                      <m:r>
                        <a:rPr lang="cs-CZ" sz="1400" b="0" i="1" smtClean="0">
                          <a:latin typeface="Cambria Math" panose="02040503050406030204" pitchFamily="18" charset="0"/>
                        </a:rPr>
                        <m:t>=400 </m:t>
                      </m:r>
                      <m:r>
                        <m:rPr>
                          <m:sty m:val="p"/>
                        </m:rPr>
                        <a:rPr lang="cs-CZ" sz="1400" b="0" i="0" smtClean="0">
                          <a:latin typeface="Cambria Math" panose="02040503050406030204" pitchFamily="18" charset="0"/>
                        </a:rPr>
                        <m:t>m</m:t>
                      </m:r>
                    </m:oMath>
                  </m:oMathPara>
                </a14:m>
                <a:endParaRPr lang="cs-CZ" sz="1400" dirty="0"/>
              </a:p>
              <a:p>
                <a:endParaRPr lang="cs-CZ" sz="800" dirty="0"/>
              </a:p>
              <a:p>
                <a:pPr marL="342900" indent="-342900">
                  <a:buAutoNum type="alphaLcParenR"/>
                </a:pPr>
                <a:r>
                  <a:rPr lang="cs-CZ" sz="1400" dirty="0"/>
                  <a:t>Ze vztahu pro rychlost rovnoměrně zrychleného pohybu vyjádříme čas pohybu </a:t>
                </a:r>
                <a14:m>
                  <m:oMath xmlns:m="http://schemas.openxmlformats.org/officeDocument/2006/math">
                    <m:r>
                      <a:rPr lang="cs-CZ" sz="1400" i="1" dirty="0" smtClean="0">
                        <a:latin typeface="Cambria Math" panose="02040503050406030204" pitchFamily="18" charset="0"/>
                      </a:rPr>
                      <m:t>𝑡</m:t>
                    </m:r>
                  </m:oMath>
                </a14:m>
                <a:r>
                  <a:rPr lang="cs-CZ" sz="1400" dirty="0"/>
                  <a:t>: </a:t>
                </a:r>
                <a14:m>
                  <m:oMath xmlns:m="http://schemas.openxmlformats.org/officeDocument/2006/math">
                    <m:r>
                      <a:rPr lang="cs-CZ" sz="1400" b="0" i="1" smtClean="0">
                        <a:latin typeface="Cambria Math" panose="02040503050406030204" pitchFamily="18" charset="0"/>
                      </a:rPr>
                      <m:t>𝑣</m:t>
                    </m:r>
                    <m:r>
                      <a:rPr lang="cs-CZ" sz="1400" b="0" i="1" smtClean="0">
                        <a:latin typeface="Cambria Math" panose="02040503050406030204" pitchFamily="18" charset="0"/>
                      </a:rPr>
                      <m:t>=</m:t>
                    </m:r>
                    <m:r>
                      <a:rPr lang="cs-CZ" sz="1400" b="0" i="1" smtClean="0">
                        <a:latin typeface="Cambria Math" panose="02040503050406030204" pitchFamily="18" charset="0"/>
                      </a:rPr>
                      <m:t>𝑎</m:t>
                    </m:r>
                    <m:r>
                      <a:rPr lang="cs-CZ" sz="1400" b="0" i="1" smtClean="0">
                        <a:latin typeface="Cambria Math" panose="02040503050406030204" pitchFamily="18" charset="0"/>
                      </a:rPr>
                      <m:t> . </m:t>
                    </m:r>
                    <m:r>
                      <a:rPr lang="cs-CZ" sz="1400" b="0" i="1" smtClean="0">
                        <a:latin typeface="Cambria Math" panose="02040503050406030204" pitchFamily="18" charset="0"/>
                      </a:rPr>
                      <m:t>𝑡</m:t>
                    </m:r>
                    <m:r>
                      <a:rPr lang="cs-CZ" sz="1400" b="0" i="1" smtClean="0">
                        <a:latin typeface="Cambria Math" panose="02040503050406030204" pitchFamily="18" charset="0"/>
                      </a:rPr>
                      <m:t>      →       </m:t>
                    </m:r>
                    <m:r>
                      <a:rPr lang="cs-CZ" sz="1400" b="0" i="1" smtClean="0">
                        <a:latin typeface="Cambria Math" panose="02040503050406030204" pitchFamily="18" charset="0"/>
                        <a:ea typeface="Cambria Math" panose="02040503050406030204" pitchFamily="18" charset="0"/>
                      </a:rPr>
                      <m:t>𝑡</m:t>
                    </m:r>
                    <m:r>
                      <a:rPr lang="cs-CZ" sz="1400" b="0" i="1" smtClean="0">
                        <a:latin typeface="Cambria Math" panose="02040503050406030204" pitchFamily="18" charset="0"/>
                        <a:ea typeface="Cambria Math" panose="02040503050406030204" pitchFamily="18" charset="0"/>
                      </a:rPr>
                      <m:t>=</m:t>
                    </m:r>
                    <m:f>
                      <m:fPr>
                        <m:ctrlPr>
                          <a:rPr lang="cs-CZ" sz="1400" b="0" i="1" smtClean="0">
                            <a:latin typeface="Cambria Math" panose="02040503050406030204" pitchFamily="18" charset="0"/>
                            <a:ea typeface="Cambria Math" panose="02040503050406030204" pitchFamily="18" charset="0"/>
                          </a:rPr>
                        </m:ctrlPr>
                      </m:fPr>
                      <m:num>
                        <m:r>
                          <a:rPr lang="cs-CZ" sz="1400" b="0" i="1" smtClean="0">
                            <a:latin typeface="Cambria Math" panose="02040503050406030204" pitchFamily="18" charset="0"/>
                            <a:ea typeface="Cambria Math" panose="02040503050406030204" pitchFamily="18" charset="0"/>
                          </a:rPr>
                          <m:t>𝑣</m:t>
                        </m:r>
                      </m:num>
                      <m:den>
                        <m:r>
                          <a:rPr lang="cs-CZ" sz="1400" b="0" i="1" smtClean="0">
                            <a:latin typeface="Cambria Math" panose="02040503050406030204" pitchFamily="18" charset="0"/>
                            <a:ea typeface="Cambria Math" panose="02040503050406030204" pitchFamily="18" charset="0"/>
                          </a:rPr>
                          <m:t>𝑎</m:t>
                        </m:r>
                      </m:den>
                    </m:f>
                    <m:r>
                      <a:rPr lang="cs-CZ" sz="1400" b="0" i="1" smtClean="0">
                        <a:latin typeface="Cambria Math" panose="02040503050406030204" pitchFamily="18" charset="0"/>
                        <a:ea typeface="Cambria Math" panose="02040503050406030204" pitchFamily="18" charset="0"/>
                      </a:rPr>
                      <m:t>=</m:t>
                    </m:r>
                    <m:f>
                      <m:fPr>
                        <m:ctrlPr>
                          <a:rPr lang="cs-CZ" sz="1400" b="0" i="1" smtClean="0">
                            <a:latin typeface="Cambria Math" panose="02040503050406030204" pitchFamily="18" charset="0"/>
                            <a:ea typeface="Cambria Math" panose="02040503050406030204" pitchFamily="18" charset="0"/>
                          </a:rPr>
                        </m:ctrlPr>
                      </m:fPr>
                      <m:num>
                        <m:r>
                          <a:rPr lang="cs-CZ" sz="1400" b="0" i="1" smtClean="0">
                            <a:latin typeface="Cambria Math" panose="02040503050406030204" pitchFamily="18" charset="0"/>
                            <a:ea typeface="Cambria Math" panose="02040503050406030204" pitchFamily="18" charset="0"/>
                          </a:rPr>
                          <m:t>20</m:t>
                        </m:r>
                      </m:num>
                      <m:den>
                        <m:r>
                          <a:rPr lang="cs-CZ" sz="1400" b="0" i="1" smtClean="0">
                            <a:latin typeface="Cambria Math" panose="02040503050406030204" pitchFamily="18" charset="0"/>
                            <a:ea typeface="Cambria Math" panose="02040503050406030204" pitchFamily="18" charset="0"/>
                          </a:rPr>
                          <m:t>𝑎</m:t>
                        </m:r>
                      </m:den>
                    </m:f>
                    <m:r>
                      <a:rPr lang="cs-CZ" sz="1400" b="0" i="1" smtClean="0">
                        <a:latin typeface="Cambria Math" panose="02040503050406030204" pitchFamily="18" charset="0"/>
                        <a:ea typeface="Cambria Math" panose="02040503050406030204" pitchFamily="18" charset="0"/>
                      </a:rPr>
                      <m:t> </m:t>
                    </m:r>
                    <m:r>
                      <m:rPr>
                        <m:sty m:val="p"/>
                      </m:rPr>
                      <a:rPr lang="cs-CZ" sz="1400" b="0" i="0" smtClean="0">
                        <a:latin typeface="Cambria Math" panose="02040503050406030204" pitchFamily="18" charset="0"/>
                        <a:ea typeface="Cambria Math" panose="02040503050406030204" pitchFamily="18" charset="0"/>
                      </a:rPr>
                      <m:t>s</m:t>
                    </m:r>
                  </m:oMath>
                </a14:m>
                <a:endParaRPr lang="cs-CZ" sz="1400" dirty="0"/>
              </a:p>
              <a:p>
                <a:pPr marL="342900" indent="-342900">
                  <a:buAutoNum type="alphaLcParenR"/>
                </a:pPr>
                <a:endParaRPr lang="cs-CZ" sz="800" dirty="0"/>
              </a:p>
              <a:p>
                <a:pPr marL="342900" indent="-342900">
                  <a:buAutoNum type="alphaLcParenR"/>
                </a:pPr>
                <a:r>
                  <a:rPr lang="cs-CZ" sz="1400" dirty="0"/>
                  <a:t>Ze vztahu pro dráhu rovnoměrně zrychleného pohybu vyjádříme zrychlení </a:t>
                </a:r>
                <a14:m>
                  <m:oMath xmlns:m="http://schemas.openxmlformats.org/officeDocument/2006/math">
                    <m:r>
                      <a:rPr lang="cs-CZ" sz="1400" b="0" i="0" dirty="0" smtClean="0">
                        <a:latin typeface="Cambria Math" panose="02040503050406030204" pitchFamily="18" charset="0"/>
                      </a:rPr>
                      <m:t> </m:t>
                    </m:r>
                    <m:r>
                      <a:rPr lang="cs-CZ" sz="1400" i="1" dirty="0" smtClean="0">
                        <a:latin typeface="Cambria Math" panose="02040503050406030204" pitchFamily="18" charset="0"/>
                      </a:rPr>
                      <m:t>𝑎</m:t>
                    </m:r>
                  </m:oMath>
                </a14:m>
                <a:r>
                  <a:rPr lang="cs-CZ" sz="1400" dirty="0"/>
                  <a:t>:  </a:t>
                </a:r>
                <a14:m>
                  <m:oMath xmlns:m="http://schemas.openxmlformats.org/officeDocument/2006/math">
                    <m:r>
                      <a:rPr lang="cs-CZ" sz="1400" b="0" i="1" smtClean="0">
                        <a:latin typeface="Cambria Math" panose="02040503050406030204" pitchFamily="18" charset="0"/>
                      </a:rPr>
                      <m:t>𝑠</m:t>
                    </m:r>
                    <m:r>
                      <a:rPr lang="cs-CZ" sz="1400" b="0" i="1" smtClean="0">
                        <a:latin typeface="Cambria Math" panose="02040503050406030204" pitchFamily="18" charset="0"/>
                      </a:rPr>
                      <m:t>=</m:t>
                    </m:r>
                    <m:f>
                      <m:fPr>
                        <m:ctrlPr>
                          <a:rPr lang="cs-CZ" sz="1400" b="0" i="1" smtClean="0">
                            <a:latin typeface="Cambria Math" panose="02040503050406030204" pitchFamily="18" charset="0"/>
                          </a:rPr>
                        </m:ctrlPr>
                      </m:fPr>
                      <m:num>
                        <m:r>
                          <a:rPr lang="cs-CZ" sz="1400" b="0" i="1" smtClean="0">
                            <a:latin typeface="Cambria Math" panose="02040503050406030204" pitchFamily="18" charset="0"/>
                          </a:rPr>
                          <m:t>1</m:t>
                        </m:r>
                      </m:num>
                      <m:den>
                        <m:r>
                          <a:rPr lang="cs-CZ" sz="1400" b="0" i="1" smtClean="0">
                            <a:latin typeface="Cambria Math" panose="02040503050406030204" pitchFamily="18" charset="0"/>
                          </a:rPr>
                          <m:t>2</m:t>
                        </m:r>
                      </m:den>
                    </m:f>
                    <m:r>
                      <a:rPr lang="cs-CZ" sz="1400" b="0" i="1" smtClean="0">
                        <a:latin typeface="Cambria Math" panose="02040503050406030204" pitchFamily="18" charset="0"/>
                      </a:rPr>
                      <m:t> </m:t>
                    </m:r>
                    <m:r>
                      <a:rPr lang="cs-CZ" sz="1400" b="0" i="1" smtClean="0">
                        <a:latin typeface="Cambria Math" panose="02040503050406030204" pitchFamily="18" charset="0"/>
                      </a:rPr>
                      <m:t>𝑎</m:t>
                    </m:r>
                    <m:sSup>
                      <m:sSupPr>
                        <m:ctrlPr>
                          <a:rPr lang="cs-CZ" sz="1400" b="0" i="1" smtClean="0">
                            <a:latin typeface="Cambria Math" panose="02040503050406030204" pitchFamily="18" charset="0"/>
                          </a:rPr>
                        </m:ctrlPr>
                      </m:sSupPr>
                      <m:e>
                        <m:r>
                          <a:rPr lang="cs-CZ" sz="1400" b="0" i="1" smtClean="0">
                            <a:latin typeface="Cambria Math" panose="02040503050406030204" pitchFamily="18" charset="0"/>
                          </a:rPr>
                          <m:t>𝑡</m:t>
                        </m:r>
                      </m:e>
                      <m:sup>
                        <m:r>
                          <a:rPr lang="cs-CZ" sz="1400" b="0" i="1" smtClean="0">
                            <a:latin typeface="Cambria Math" panose="02040503050406030204" pitchFamily="18" charset="0"/>
                          </a:rPr>
                          <m:t>2</m:t>
                        </m:r>
                      </m:sup>
                    </m:sSup>
                    <m:r>
                      <a:rPr lang="cs-CZ" sz="1400" b="0" i="1" smtClean="0">
                        <a:latin typeface="Cambria Math" panose="02040503050406030204" pitchFamily="18" charset="0"/>
                      </a:rPr>
                      <m:t>=</m:t>
                    </m:r>
                    <m:f>
                      <m:fPr>
                        <m:ctrlPr>
                          <a:rPr lang="cs-CZ" sz="1400" b="0" i="1" smtClean="0">
                            <a:latin typeface="Cambria Math" panose="02040503050406030204" pitchFamily="18" charset="0"/>
                          </a:rPr>
                        </m:ctrlPr>
                      </m:fPr>
                      <m:num>
                        <m:r>
                          <a:rPr lang="cs-CZ" sz="1400" b="0" i="1" smtClean="0">
                            <a:latin typeface="Cambria Math" panose="02040503050406030204" pitchFamily="18" charset="0"/>
                          </a:rPr>
                          <m:t>1</m:t>
                        </m:r>
                      </m:num>
                      <m:den>
                        <m:r>
                          <a:rPr lang="cs-CZ" sz="1400" b="0" i="1" smtClean="0">
                            <a:latin typeface="Cambria Math" panose="02040503050406030204" pitchFamily="18" charset="0"/>
                          </a:rPr>
                          <m:t>2</m:t>
                        </m:r>
                      </m:den>
                    </m:f>
                    <m:r>
                      <a:rPr lang="cs-CZ" sz="1400" b="0" i="1" smtClean="0">
                        <a:latin typeface="Cambria Math" panose="02040503050406030204" pitchFamily="18" charset="0"/>
                      </a:rPr>
                      <m:t>𝑎</m:t>
                    </m:r>
                    <m:sSup>
                      <m:sSupPr>
                        <m:ctrlPr>
                          <a:rPr lang="cs-CZ" sz="1400" b="0" i="1" smtClean="0">
                            <a:latin typeface="Cambria Math" panose="02040503050406030204" pitchFamily="18" charset="0"/>
                          </a:rPr>
                        </m:ctrlPr>
                      </m:sSupPr>
                      <m:e>
                        <m:d>
                          <m:dPr>
                            <m:ctrlPr>
                              <a:rPr lang="cs-CZ" sz="1400" b="0" i="1" smtClean="0">
                                <a:latin typeface="Cambria Math" panose="02040503050406030204" pitchFamily="18" charset="0"/>
                              </a:rPr>
                            </m:ctrlPr>
                          </m:dPr>
                          <m:e>
                            <m:f>
                              <m:fPr>
                                <m:ctrlPr>
                                  <a:rPr lang="cs-CZ" sz="1400" b="0" i="1" smtClean="0">
                                    <a:latin typeface="Cambria Math" panose="02040503050406030204" pitchFamily="18" charset="0"/>
                                  </a:rPr>
                                </m:ctrlPr>
                              </m:fPr>
                              <m:num>
                                <m:r>
                                  <a:rPr lang="cs-CZ" sz="1400" b="0" i="1" smtClean="0">
                                    <a:latin typeface="Cambria Math" panose="02040503050406030204" pitchFamily="18" charset="0"/>
                                  </a:rPr>
                                  <m:t>20</m:t>
                                </m:r>
                              </m:num>
                              <m:den>
                                <m:r>
                                  <a:rPr lang="cs-CZ" sz="1400" b="0" i="1" smtClean="0">
                                    <a:latin typeface="Cambria Math" panose="02040503050406030204" pitchFamily="18" charset="0"/>
                                  </a:rPr>
                                  <m:t>𝑎</m:t>
                                </m:r>
                              </m:den>
                            </m:f>
                          </m:e>
                        </m:d>
                      </m:e>
                      <m:sup>
                        <m:r>
                          <a:rPr lang="cs-CZ" sz="1400" b="0" i="1" smtClean="0">
                            <a:latin typeface="Cambria Math" panose="02040503050406030204" pitchFamily="18" charset="0"/>
                          </a:rPr>
                          <m:t>2</m:t>
                        </m:r>
                      </m:sup>
                    </m:sSup>
                    <m:r>
                      <a:rPr lang="cs-CZ" sz="1400" b="0" i="1" smtClean="0">
                        <a:latin typeface="Cambria Math" panose="02040503050406030204" pitchFamily="18" charset="0"/>
                      </a:rPr>
                      <m:t>=</m:t>
                    </m:r>
                    <m:f>
                      <m:fPr>
                        <m:ctrlPr>
                          <a:rPr lang="cs-CZ" sz="1400" b="0" i="1" smtClean="0">
                            <a:latin typeface="Cambria Math" panose="02040503050406030204" pitchFamily="18" charset="0"/>
                          </a:rPr>
                        </m:ctrlPr>
                      </m:fPr>
                      <m:num>
                        <m:r>
                          <a:rPr lang="cs-CZ" sz="1400" b="0" i="1" smtClean="0">
                            <a:latin typeface="Cambria Math" panose="02040503050406030204" pitchFamily="18" charset="0"/>
                          </a:rPr>
                          <m:t>1</m:t>
                        </m:r>
                      </m:num>
                      <m:den>
                        <m:r>
                          <a:rPr lang="cs-CZ" sz="1400" b="0" i="1" smtClean="0">
                            <a:latin typeface="Cambria Math" panose="02040503050406030204" pitchFamily="18" charset="0"/>
                          </a:rPr>
                          <m:t>2</m:t>
                        </m:r>
                      </m:den>
                    </m:f>
                    <m:r>
                      <a:rPr lang="cs-CZ" sz="1400" b="0" i="1" smtClean="0">
                        <a:latin typeface="Cambria Math" panose="02040503050406030204" pitchFamily="18" charset="0"/>
                        <a:ea typeface="Cambria Math" panose="02040503050406030204" pitchFamily="18" charset="0"/>
                      </a:rPr>
                      <m:t>∙</m:t>
                    </m:r>
                    <m:f>
                      <m:fPr>
                        <m:ctrlPr>
                          <a:rPr lang="cs-CZ" sz="1400" b="0" i="1" smtClean="0">
                            <a:latin typeface="Cambria Math" panose="02040503050406030204" pitchFamily="18" charset="0"/>
                            <a:ea typeface="Cambria Math" panose="02040503050406030204" pitchFamily="18" charset="0"/>
                          </a:rPr>
                        </m:ctrlPr>
                      </m:fPr>
                      <m:num>
                        <m:r>
                          <a:rPr lang="cs-CZ" sz="1400" b="0" i="1" smtClean="0">
                            <a:latin typeface="Cambria Math" panose="02040503050406030204" pitchFamily="18" charset="0"/>
                            <a:ea typeface="Cambria Math" panose="02040503050406030204" pitchFamily="18" charset="0"/>
                          </a:rPr>
                          <m:t>400</m:t>
                        </m:r>
                      </m:num>
                      <m:den>
                        <m:r>
                          <a:rPr lang="cs-CZ" sz="1400" b="0" i="1" smtClean="0">
                            <a:latin typeface="Cambria Math" panose="02040503050406030204" pitchFamily="18" charset="0"/>
                            <a:ea typeface="Cambria Math" panose="02040503050406030204" pitchFamily="18" charset="0"/>
                          </a:rPr>
                          <m:t>𝑎</m:t>
                        </m:r>
                      </m:den>
                    </m:f>
                    <m:r>
                      <a:rPr lang="cs-CZ" sz="1400" b="0" i="1" smtClean="0">
                        <a:latin typeface="Cambria Math" panose="02040503050406030204" pitchFamily="18" charset="0"/>
                        <a:ea typeface="Cambria Math" panose="02040503050406030204" pitchFamily="18" charset="0"/>
                      </a:rPr>
                      <m:t>=</m:t>
                    </m:r>
                    <m:f>
                      <m:fPr>
                        <m:ctrlPr>
                          <a:rPr lang="cs-CZ" sz="1400" b="0" i="1" smtClean="0">
                            <a:latin typeface="Cambria Math" panose="02040503050406030204" pitchFamily="18" charset="0"/>
                            <a:ea typeface="Cambria Math" panose="02040503050406030204" pitchFamily="18" charset="0"/>
                          </a:rPr>
                        </m:ctrlPr>
                      </m:fPr>
                      <m:num>
                        <m:r>
                          <a:rPr lang="cs-CZ" sz="1400" b="0" i="1" smtClean="0">
                            <a:latin typeface="Cambria Math" panose="02040503050406030204" pitchFamily="18" charset="0"/>
                            <a:ea typeface="Cambria Math" panose="02040503050406030204" pitchFamily="18" charset="0"/>
                          </a:rPr>
                          <m:t>200</m:t>
                        </m:r>
                      </m:num>
                      <m:den>
                        <m:r>
                          <a:rPr lang="cs-CZ" sz="1400" b="0" i="1" smtClean="0">
                            <a:latin typeface="Cambria Math" panose="02040503050406030204" pitchFamily="18" charset="0"/>
                            <a:ea typeface="Cambria Math" panose="02040503050406030204" pitchFamily="18" charset="0"/>
                          </a:rPr>
                          <m:t>𝑎</m:t>
                        </m:r>
                      </m:den>
                    </m:f>
                    <m:r>
                      <a:rPr lang="cs-CZ" sz="1400" b="0" i="1" smtClean="0">
                        <a:latin typeface="Cambria Math" panose="02040503050406030204" pitchFamily="18" charset="0"/>
                      </a:rPr>
                      <m:t> </m:t>
                    </m:r>
                    <m:r>
                      <a:rPr lang="cs-CZ" sz="1400" b="0" i="1" smtClean="0">
                        <a:latin typeface="Cambria Math" panose="02040503050406030204" pitchFamily="18" charset="0"/>
                        <a:ea typeface="Cambria Math" panose="02040503050406030204" pitchFamily="18" charset="0"/>
                      </a:rPr>
                      <m:t>→  </m:t>
                    </m:r>
                    <m:r>
                      <a:rPr lang="cs-CZ" sz="1400" b="0" i="1" smtClean="0">
                        <a:latin typeface="Cambria Math" panose="02040503050406030204" pitchFamily="18" charset="0"/>
                        <a:ea typeface="Cambria Math" panose="02040503050406030204" pitchFamily="18" charset="0"/>
                      </a:rPr>
                      <m:t>𝑎</m:t>
                    </m:r>
                    <m:r>
                      <a:rPr lang="cs-CZ" sz="1400" b="0" i="1" smtClean="0">
                        <a:latin typeface="Cambria Math" panose="02040503050406030204" pitchFamily="18" charset="0"/>
                        <a:ea typeface="Cambria Math" panose="02040503050406030204" pitchFamily="18" charset="0"/>
                      </a:rPr>
                      <m:t>=</m:t>
                    </m:r>
                    <m:f>
                      <m:fPr>
                        <m:ctrlPr>
                          <a:rPr lang="cs-CZ" sz="1400" b="0" i="1" smtClean="0">
                            <a:latin typeface="Cambria Math" panose="02040503050406030204" pitchFamily="18" charset="0"/>
                            <a:ea typeface="Cambria Math" panose="02040503050406030204" pitchFamily="18" charset="0"/>
                          </a:rPr>
                        </m:ctrlPr>
                      </m:fPr>
                      <m:num>
                        <m:r>
                          <a:rPr lang="cs-CZ" sz="1400" b="0" i="1" smtClean="0">
                            <a:latin typeface="Cambria Math" panose="02040503050406030204" pitchFamily="18" charset="0"/>
                            <a:ea typeface="Cambria Math" panose="02040503050406030204" pitchFamily="18" charset="0"/>
                          </a:rPr>
                          <m:t>200</m:t>
                        </m:r>
                      </m:num>
                      <m:den>
                        <m:r>
                          <a:rPr lang="cs-CZ" sz="1400" b="0" i="1" smtClean="0">
                            <a:latin typeface="Cambria Math" panose="02040503050406030204" pitchFamily="18" charset="0"/>
                            <a:ea typeface="Cambria Math" panose="02040503050406030204" pitchFamily="18" charset="0"/>
                          </a:rPr>
                          <m:t>400</m:t>
                        </m:r>
                      </m:den>
                    </m:f>
                    <m:sSup>
                      <m:sSupPr>
                        <m:ctrlPr>
                          <a:rPr lang="cs-CZ" sz="1400" b="0" i="1" smtClean="0">
                            <a:latin typeface="Cambria Math" panose="02040503050406030204" pitchFamily="18" charset="0"/>
                            <a:ea typeface="Cambria Math" panose="02040503050406030204" pitchFamily="18" charset="0"/>
                          </a:rPr>
                        </m:ctrlPr>
                      </m:sSupPr>
                      <m:e>
                        <m:r>
                          <m:rPr>
                            <m:sty m:val="p"/>
                          </m:rPr>
                          <a:rPr lang="cs-CZ" sz="1400" b="0" i="0" smtClean="0">
                            <a:latin typeface="Cambria Math" panose="02040503050406030204" pitchFamily="18" charset="0"/>
                            <a:ea typeface="Cambria Math" panose="02040503050406030204" pitchFamily="18" charset="0"/>
                          </a:rPr>
                          <m:t>m</m:t>
                        </m:r>
                        <m:r>
                          <a:rPr lang="cs-CZ" sz="1400" b="0" i="0" smtClean="0">
                            <a:latin typeface="Cambria Math" panose="02040503050406030204" pitchFamily="18" charset="0"/>
                            <a:ea typeface="Cambria Math" panose="02040503050406030204" pitchFamily="18" charset="0"/>
                          </a:rPr>
                          <m:t> </m:t>
                        </m:r>
                        <m:r>
                          <a:rPr lang="cs-CZ" sz="1400" b="0" i="1" smtClean="0">
                            <a:latin typeface="Cambria Math" panose="02040503050406030204" pitchFamily="18" charset="0"/>
                            <a:ea typeface="Cambria Math" panose="02040503050406030204" pitchFamily="18" charset="0"/>
                          </a:rPr>
                          <m:t>. </m:t>
                        </m:r>
                        <m:r>
                          <a:rPr lang="cs-CZ" sz="1400" b="0" i="1" smtClean="0">
                            <a:latin typeface="Cambria Math" panose="02040503050406030204" pitchFamily="18" charset="0"/>
                            <a:ea typeface="Cambria Math" panose="02040503050406030204" pitchFamily="18" charset="0"/>
                          </a:rPr>
                          <m:t>𝑠</m:t>
                        </m:r>
                      </m:e>
                      <m:sup>
                        <m:r>
                          <a:rPr lang="cs-CZ" sz="1400" b="0" i="1" smtClean="0">
                            <a:latin typeface="Cambria Math" panose="02040503050406030204" pitchFamily="18" charset="0"/>
                            <a:ea typeface="Cambria Math" panose="02040503050406030204" pitchFamily="18" charset="0"/>
                          </a:rPr>
                          <m:t>−2</m:t>
                        </m:r>
                      </m:sup>
                    </m:sSup>
                    <m:r>
                      <a:rPr lang="cs-CZ" sz="1400" b="0" i="1" smtClean="0">
                        <a:latin typeface="Cambria Math" panose="02040503050406030204" pitchFamily="18" charset="0"/>
                        <a:ea typeface="Cambria Math" panose="02040503050406030204" pitchFamily="18" charset="0"/>
                      </a:rPr>
                      <m:t>=0,5 </m:t>
                    </m:r>
                    <m:sSup>
                      <m:sSupPr>
                        <m:ctrlPr>
                          <a:rPr lang="cs-CZ" sz="1400" b="0" i="1" smtClean="0">
                            <a:latin typeface="Cambria Math" panose="02040503050406030204" pitchFamily="18" charset="0"/>
                            <a:ea typeface="Cambria Math" panose="02040503050406030204" pitchFamily="18" charset="0"/>
                          </a:rPr>
                        </m:ctrlPr>
                      </m:sSupPr>
                      <m:e>
                        <m:r>
                          <m:rPr>
                            <m:sty m:val="p"/>
                          </m:rPr>
                          <a:rPr lang="cs-CZ" sz="1400" b="0" i="0" smtClean="0">
                            <a:latin typeface="Cambria Math" panose="02040503050406030204" pitchFamily="18" charset="0"/>
                            <a:ea typeface="Cambria Math" panose="02040503050406030204" pitchFamily="18" charset="0"/>
                          </a:rPr>
                          <m:t>m</m:t>
                        </m:r>
                        <m:r>
                          <a:rPr lang="cs-CZ" sz="1400" b="0" i="0" smtClean="0">
                            <a:latin typeface="Cambria Math" panose="02040503050406030204" pitchFamily="18" charset="0"/>
                            <a:ea typeface="Cambria Math" panose="02040503050406030204" pitchFamily="18" charset="0"/>
                          </a:rPr>
                          <m:t> . </m:t>
                        </m:r>
                        <m:r>
                          <m:rPr>
                            <m:sty m:val="p"/>
                          </m:rPr>
                          <a:rPr lang="cs-CZ" sz="1400" b="0" i="0" smtClean="0">
                            <a:latin typeface="Cambria Math" panose="02040503050406030204" pitchFamily="18" charset="0"/>
                            <a:ea typeface="Cambria Math" panose="02040503050406030204" pitchFamily="18" charset="0"/>
                          </a:rPr>
                          <m:t>s</m:t>
                        </m:r>
                      </m:e>
                      <m:sup>
                        <m:r>
                          <a:rPr lang="cs-CZ" sz="1400" b="0" i="1" smtClean="0">
                            <a:latin typeface="Cambria Math" panose="02040503050406030204" pitchFamily="18" charset="0"/>
                            <a:ea typeface="Cambria Math" panose="02040503050406030204" pitchFamily="18" charset="0"/>
                          </a:rPr>
                          <m:t>−2</m:t>
                        </m:r>
                      </m:sup>
                    </m:sSup>
                  </m:oMath>
                </a14:m>
                <a:endParaRPr lang="cs-CZ" sz="1400" dirty="0"/>
              </a:p>
              <a:p>
                <a:pPr marL="342900" indent="-342900">
                  <a:buAutoNum type="alphaLcParenR"/>
                </a:pPr>
                <a:endParaRPr lang="cs-CZ" sz="1400" dirty="0"/>
              </a:p>
              <a:p>
                <a:pPr marL="342900" indent="-342900">
                  <a:buAutoNum type="alphaLcParenR"/>
                </a:pPr>
                <a:r>
                  <a:rPr lang="cs-CZ" sz="1400" dirty="0"/>
                  <a:t>Výpočet brzdné síly </a:t>
                </a:r>
                <a14:m>
                  <m:oMath xmlns:m="http://schemas.openxmlformats.org/officeDocument/2006/math">
                    <m:r>
                      <a:rPr lang="cs-CZ" sz="1400" i="1" dirty="0" smtClean="0">
                        <a:latin typeface="Cambria Math" panose="02040503050406030204" pitchFamily="18" charset="0"/>
                      </a:rPr>
                      <m:t>𝐹</m:t>
                    </m:r>
                  </m:oMath>
                </a14:m>
                <a:r>
                  <a:rPr lang="cs-CZ" sz="1400" dirty="0"/>
                  <a:t>:    </a:t>
                </a:r>
                <a14:m>
                  <m:oMath xmlns:m="http://schemas.openxmlformats.org/officeDocument/2006/math">
                    <m:r>
                      <a:rPr lang="cs-CZ" sz="1400" b="0" i="1" smtClean="0">
                        <a:latin typeface="Cambria Math" panose="02040503050406030204" pitchFamily="18" charset="0"/>
                      </a:rPr>
                      <m:t>𝐹</m:t>
                    </m:r>
                    <m:r>
                      <a:rPr lang="cs-CZ" sz="1400" b="0" i="1" smtClean="0">
                        <a:latin typeface="Cambria Math" panose="02040503050406030204" pitchFamily="18" charset="0"/>
                      </a:rPr>
                      <m:t>=</m:t>
                    </m:r>
                    <m:r>
                      <a:rPr lang="cs-CZ" sz="1400" b="0" i="1" smtClean="0">
                        <a:latin typeface="Cambria Math" panose="02040503050406030204" pitchFamily="18" charset="0"/>
                      </a:rPr>
                      <m:t>𝑚</m:t>
                    </m:r>
                    <m:r>
                      <a:rPr lang="cs-CZ" sz="1400" b="0" i="1" smtClean="0">
                        <a:latin typeface="Cambria Math" panose="02040503050406030204" pitchFamily="18" charset="0"/>
                      </a:rPr>
                      <m:t> . </m:t>
                    </m:r>
                    <m:r>
                      <a:rPr lang="cs-CZ" sz="1400" b="0" i="1" smtClean="0">
                        <a:latin typeface="Cambria Math" panose="02040503050406030204" pitchFamily="18" charset="0"/>
                      </a:rPr>
                      <m:t>𝑎</m:t>
                    </m:r>
                    <m:r>
                      <a:rPr lang="cs-CZ" sz="1400" b="0" i="1" smtClean="0">
                        <a:latin typeface="Cambria Math" panose="02040503050406030204" pitchFamily="18" charset="0"/>
                      </a:rPr>
                      <m:t>=800000 . 0,5 </m:t>
                    </m:r>
                    <m:r>
                      <m:rPr>
                        <m:sty m:val="p"/>
                      </m:rPr>
                      <a:rPr lang="cs-CZ" sz="1400" b="0" i="0" smtClean="0">
                        <a:latin typeface="Cambria Math" panose="02040503050406030204" pitchFamily="18" charset="0"/>
                      </a:rPr>
                      <m:t>N</m:t>
                    </m:r>
                    <m:r>
                      <a:rPr lang="cs-CZ" sz="1400" b="0" i="0" smtClean="0">
                        <a:latin typeface="Cambria Math" panose="02040503050406030204" pitchFamily="18" charset="0"/>
                      </a:rPr>
                      <m:t>=400 000 </m:t>
                    </m:r>
                    <m:r>
                      <m:rPr>
                        <m:sty m:val="p"/>
                      </m:rPr>
                      <a:rPr lang="cs-CZ" sz="1400" b="0" i="0" smtClean="0">
                        <a:latin typeface="Cambria Math" panose="02040503050406030204" pitchFamily="18" charset="0"/>
                      </a:rPr>
                      <m:t>N</m:t>
                    </m:r>
                    <m:r>
                      <a:rPr lang="cs-CZ" sz="1400" b="0" i="0" smtClean="0">
                        <a:latin typeface="Cambria Math" panose="02040503050406030204" pitchFamily="18" charset="0"/>
                      </a:rPr>
                      <m:t>=400 </m:t>
                    </m:r>
                    <m:r>
                      <m:rPr>
                        <m:sty m:val="p"/>
                      </m:rPr>
                      <a:rPr lang="cs-CZ" sz="1400" b="0" i="0" smtClean="0">
                        <a:latin typeface="Cambria Math" panose="02040503050406030204" pitchFamily="18" charset="0"/>
                      </a:rPr>
                      <m:t>kN</m:t>
                    </m:r>
                  </m:oMath>
                </a14:m>
                <a:endParaRPr lang="cs-CZ" sz="1400" dirty="0"/>
              </a:p>
              <a:p>
                <a:pPr marL="342900" indent="-342900">
                  <a:buAutoNum type="alphaLcParenR"/>
                </a:pPr>
                <a:endParaRPr lang="cs-CZ" sz="1400" dirty="0"/>
              </a:p>
              <a:p>
                <a:r>
                  <a:rPr lang="cs-CZ" sz="1400" b="1" dirty="0"/>
                  <a:t>Brzdná síla vlaku má hodnotu 400 </a:t>
                </a:r>
                <a:r>
                  <a:rPr lang="cs-CZ" sz="1400" b="1" dirty="0" err="1"/>
                  <a:t>kN</a:t>
                </a:r>
                <a:endParaRPr lang="cs-CZ" sz="1400" b="1" dirty="0"/>
              </a:p>
            </p:txBody>
          </p:sp>
        </mc:Choice>
        <mc:Fallback xmlns="">
          <p:sp>
            <p:nvSpPr>
              <p:cNvPr id="6" name="TextovéPole 5">
                <a:extLst>
                  <a:ext uri="{FF2B5EF4-FFF2-40B4-BE49-F238E27FC236}">
                    <a16:creationId xmlns:a16="http://schemas.microsoft.com/office/drawing/2014/main" id="{221B4494-7C7E-88AA-DCF6-BE69D847ADF7}"/>
                  </a:ext>
                </a:extLst>
              </p:cNvPr>
              <p:cNvSpPr txBox="1">
                <a:spLocks noRot="1" noChangeAspect="1" noMove="1" noResize="1" noEditPoints="1" noAdjustHandles="1" noChangeArrowheads="1" noChangeShapeType="1" noTextEdit="1"/>
              </p:cNvSpPr>
              <p:nvPr/>
            </p:nvSpPr>
            <p:spPr>
              <a:xfrm>
                <a:off x="464946" y="2899892"/>
                <a:ext cx="11375755" cy="2855910"/>
              </a:xfrm>
              <a:prstGeom prst="rect">
                <a:avLst/>
              </a:prstGeom>
              <a:blipFill>
                <a:blip r:embed="rId5"/>
                <a:stretch>
                  <a:fillRect l="-161" t="-427" b="-1282"/>
                </a:stretch>
              </a:blipFill>
            </p:spPr>
            <p:txBody>
              <a:bodyPr/>
              <a:lstStyle/>
              <a:p>
                <a:r>
                  <a:rPr lang="cs-CZ">
                    <a:noFill/>
                  </a:rPr>
                  <a:t> </a:t>
                </a:r>
              </a:p>
            </p:txBody>
          </p:sp>
        </mc:Fallback>
      </mc:AlternateContent>
      <p:cxnSp>
        <p:nvCxnSpPr>
          <p:cNvPr id="8" name="Přímá spojnice 7">
            <a:extLst>
              <a:ext uri="{FF2B5EF4-FFF2-40B4-BE49-F238E27FC236}">
                <a16:creationId xmlns:a16="http://schemas.microsoft.com/office/drawing/2014/main" id="{3EC7D9EE-30D4-6AC6-F041-BA52494D6A06}"/>
              </a:ext>
            </a:extLst>
          </p:cNvPr>
          <p:cNvCxnSpPr/>
          <p:nvPr/>
        </p:nvCxnSpPr>
        <p:spPr>
          <a:xfrm flipV="1">
            <a:off x="557939" y="4006309"/>
            <a:ext cx="11282762" cy="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89389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268941" y="304206"/>
            <a:ext cx="9200879" cy="523220"/>
          </a:xfrm>
          <a:prstGeom prst="rect">
            <a:avLst/>
          </a:prstGeom>
          <a:noFill/>
        </p:spPr>
        <p:txBody>
          <a:bodyPr wrap="square" rtlCol="0">
            <a:spAutoFit/>
          </a:bodyPr>
          <a:lstStyle/>
          <a:p>
            <a:r>
              <a:rPr lang="cs-CZ" sz="2800" b="1" dirty="0"/>
              <a:t>Třetí Newtonův pohybový zákon – </a:t>
            </a:r>
            <a:r>
              <a:rPr lang="cs-CZ" sz="2800" b="1" dirty="0">
                <a:solidFill>
                  <a:srgbClr val="FF0000"/>
                </a:solidFill>
                <a:hlinkClick r:id="rId2"/>
              </a:rPr>
              <a:t>ZÁKON  AKCE A REAKCE</a:t>
            </a:r>
            <a:endParaRPr lang="cs-CZ" sz="2800" b="1" dirty="0">
              <a:solidFill>
                <a:srgbClr val="FF0000"/>
              </a:solidFill>
            </a:endParaRPr>
          </a:p>
        </p:txBody>
      </p:sp>
      <p:pic>
        <p:nvPicPr>
          <p:cNvPr id="3" name="Obrázek 2"/>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tretch>
            <a:fillRect/>
          </a:stretch>
        </p:blipFill>
        <p:spPr>
          <a:xfrm>
            <a:off x="3268268" y="935027"/>
            <a:ext cx="5655464" cy="2019808"/>
          </a:xfrm>
          <a:prstGeom prst="rect">
            <a:avLst/>
          </a:prstGeom>
        </p:spPr>
      </p:pic>
      <p:sp>
        <p:nvSpPr>
          <p:cNvPr id="4" name="TextovéPole 3"/>
          <p:cNvSpPr txBox="1"/>
          <p:nvPr/>
        </p:nvSpPr>
        <p:spPr>
          <a:xfrm>
            <a:off x="0" y="3062436"/>
            <a:ext cx="12181668" cy="369332"/>
          </a:xfrm>
          <a:prstGeom prst="rect">
            <a:avLst/>
          </a:prstGeom>
          <a:noFill/>
        </p:spPr>
        <p:txBody>
          <a:bodyPr wrap="square" rtlCol="0">
            <a:spAutoFit/>
          </a:bodyPr>
          <a:lstStyle/>
          <a:p>
            <a:r>
              <a:rPr lang="cs-CZ" dirty="0"/>
              <a:t>Síla je projevem vzájemného působení těles. Působí-li silou jedno těleso na druhé, působí touž silou těleso druhé na těleso první.</a:t>
            </a:r>
          </a:p>
        </p:txBody>
      </p:sp>
      <p:sp>
        <p:nvSpPr>
          <p:cNvPr id="5" name="TextovéPole 4">
            <a:extLst>
              <a:ext uri="{FF2B5EF4-FFF2-40B4-BE49-F238E27FC236}">
                <a16:creationId xmlns:a16="http://schemas.microsoft.com/office/drawing/2014/main" id="{9959C97A-1EE9-2AC6-78B4-893C6DC48A6A}"/>
              </a:ext>
            </a:extLst>
          </p:cNvPr>
          <p:cNvSpPr txBox="1"/>
          <p:nvPr/>
        </p:nvSpPr>
        <p:spPr>
          <a:xfrm>
            <a:off x="2499254" y="3696346"/>
            <a:ext cx="7193493" cy="369332"/>
          </a:xfrm>
          <a:prstGeom prst="rect">
            <a:avLst/>
          </a:prstGeom>
          <a:noFill/>
          <a:ln w="19050">
            <a:solidFill>
              <a:srgbClr val="FF0000"/>
            </a:solidFill>
          </a:ln>
        </p:spPr>
        <p:txBody>
          <a:bodyPr wrap="square" rtlCol="0">
            <a:spAutoFit/>
          </a:bodyPr>
          <a:lstStyle/>
          <a:p>
            <a:r>
              <a:rPr lang="cs-CZ" dirty="0"/>
              <a:t>Dvě tělesa na sebe navzájem působí stejně velkými silami opačného směru</a:t>
            </a:r>
          </a:p>
        </p:txBody>
      </p:sp>
      <p:sp>
        <p:nvSpPr>
          <p:cNvPr id="6" name="TextovéPole 5">
            <a:extLst>
              <a:ext uri="{FF2B5EF4-FFF2-40B4-BE49-F238E27FC236}">
                <a16:creationId xmlns:a16="http://schemas.microsoft.com/office/drawing/2014/main" id="{3999DD73-F0AB-ADBF-8BCE-85DA6FC25107}"/>
              </a:ext>
            </a:extLst>
          </p:cNvPr>
          <p:cNvSpPr txBox="1"/>
          <p:nvPr/>
        </p:nvSpPr>
        <p:spPr>
          <a:xfrm>
            <a:off x="276387" y="4269783"/>
            <a:ext cx="11639227" cy="369332"/>
          </a:xfrm>
          <a:prstGeom prst="rect">
            <a:avLst/>
          </a:prstGeom>
          <a:noFill/>
        </p:spPr>
        <p:txBody>
          <a:bodyPr wrap="square" rtlCol="0">
            <a:spAutoFit/>
          </a:bodyPr>
          <a:lstStyle/>
          <a:p>
            <a:r>
              <a:rPr lang="cs-CZ" dirty="0"/>
              <a:t>Jednu z těchto sil nazýváme obvykle </a:t>
            </a:r>
            <a:r>
              <a:rPr lang="cs-CZ" b="1" dirty="0"/>
              <a:t>akce</a:t>
            </a:r>
            <a:r>
              <a:rPr lang="cs-CZ" dirty="0"/>
              <a:t>, a druhou </a:t>
            </a:r>
            <a:r>
              <a:rPr lang="cs-CZ" b="1" dirty="0"/>
              <a:t>reakce</a:t>
            </a:r>
            <a:r>
              <a:rPr lang="cs-CZ" dirty="0"/>
              <a:t>. Třetí pohybový zákon se proto také nazývá </a:t>
            </a:r>
            <a:r>
              <a:rPr lang="cs-CZ" b="1" dirty="0"/>
              <a:t>zákon akce a reakce</a:t>
            </a:r>
            <a:r>
              <a:rPr lang="cs-CZ" dirty="0"/>
              <a:t>.</a:t>
            </a:r>
          </a:p>
        </p:txBody>
      </p:sp>
      <p:sp>
        <p:nvSpPr>
          <p:cNvPr id="7" name="TextovéPole 6">
            <a:extLst>
              <a:ext uri="{FF2B5EF4-FFF2-40B4-BE49-F238E27FC236}">
                <a16:creationId xmlns:a16="http://schemas.microsoft.com/office/drawing/2014/main" id="{D9079D38-84C6-DCFA-11A6-67257C4B686B}"/>
              </a:ext>
            </a:extLst>
          </p:cNvPr>
          <p:cNvSpPr txBox="1"/>
          <p:nvPr/>
        </p:nvSpPr>
        <p:spPr>
          <a:xfrm>
            <a:off x="1539321" y="5106692"/>
            <a:ext cx="9113359" cy="369332"/>
          </a:xfrm>
          <a:prstGeom prst="rect">
            <a:avLst/>
          </a:prstGeom>
          <a:noFill/>
          <a:ln w="19050">
            <a:solidFill>
              <a:srgbClr val="FF0000"/>
            </a:solidFill>
          </a:ln>
        </p:spPr>
        <p:txBody>
          <a:bodyPr wrap="square" rtlCol="0">
            <a:spAutoFit/>
          </a:bodyPr>
          <a:lstStyle/>
          <a:p>
            <a:r>
              <a:rPr lang="cs-CZ" dirty="0"/>
              <a:t>Akce a reakce jsou síly, které působí na různá tělesa, proto se ve svých účincích navzájem neruší.</a:t>
            </a:r>
          </a:p>
        </p:txBody>
      </p:sp>
    </p:spTree>
    <p:extLst>
      <p:ext uri="{BB962C8B-B14F-4D97-AF65-F5344CB8AC3E}">
        <p14:creationId xmlns:p14="http://schemas.microsoft.com/office/powerpoint/2010/main" val="24543532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A1CE8F74-53F9-D666-0B94-F20A5E9ACB2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51301" y="422328"/>
            <a:ext cx="4833938" cy="3429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24B3768E-74D2-AED4-F31F-4D20FD405BF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06761" y="422328"/>
            <a:ext cx="4833938" cy="3429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ovéPole 3">
            <a:extLst>
              <a:ext uri="{FF2B5EF4-FFF2-40B4-BE49-F238E27FC236}">
                <a16:creationId xmlns:a16="http://schemas.microsoft.com/office/drawing/2014/main" id="{27B4019A-5294-C4A8-A76C-D61065FCAB92}"/>
              </a:ext>
            </a:extLst>
          </p:cNvPr>
          <p:cNvSpPr txBox="1"/>
          <p:nvPr/>
        </p:nvSpPr>
        <p:spPr>
          <a:xfrm>
            <a:off x="1051301" y="4118151"/>
            <a:ext cx="10089398" cy="1200329"/>
          </a:xfrm>
          <a:prstGeom prst="rect">
            <a:avLst/>
          </a:prstGeom>
          <a:noFill/>
        </p:spPr>
        <p:txBody>
          <a:bodyPr wrap="square">
            <a:spAutoFit/>
          </a:bodyPr>
          <a:lstStyle/>
          <a:p>
            <a:r>
              <a:rPr lang="cs-CZ" dirty="0"/>
              <a:t>Je důležité připomenout, že síly se trochu nešťastně nazývají akce a reakce, přestože jsou zcela rovnocenné. Jestliže například víme, že Země přitahuje člověka gravitační silou, pak podle třetího Newtonova zákona přitahuje také člověk Zemi stejně velkou silou opačného směru. Tyto síly působí vždy současně, současně vznikají i zanikají. </a:t>
            </a:r>
          </a:p>
        </p:txBody>
      </p:sp>
    </p:spTree>
    <p:extLst>
      <p:ext uri="{BB962C8B-B14F-4D97-AF65-F5344CB8AC3E}">
        <p14:creationId xmlns:p14="http://schemas.microsoft.com/office/powerpoint/2010/main" val="5647407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455BD34F-A1B8-D064-BA57-DEC68E7FC98F}"/>
              </a:ext>
            </a:extLst>
          </p:cNvPr>
          <p:cNvSpPr txBox="1"/>
          <p:nvPr/>
        </p:nvSpPr>
        <p:spPr>
          <a:xfrm>
            <a:off x="3494868" y="429091"/>
            <a:ext cx="8345835" cy="1077218"/>
          </a:xfrm>
          <a:prstGeom prst="rect">
            <a:avLst/>
          </a:prstGeom>
          <a:noFill/>
        </p:spPr>
        <p:txBody>
          <a:bodyPr wrap="square">
            <a:spAutoFit/>
          </a:bodyPr>
          <a:lstStyle/>
          <a:p>
            <a:r>
              <a:rPr lang="cs-CZ" sz="1600" dirty="0"/>
              <a:t>Podle 3. Newtonova zákona je působení dvou těles vždy vzájemné. To znamená, že pokud Země přitahuje jablíčko visící na stromě nebo padající dolů, přitahuje stejně velkou silou i jablíčko samotnou Zemi. Z toho plyne, že tak jako padá jablko k zemi, měla by i Země padat k jablku (dokud se nedotknou)! Dá se něco takového pozorovat?</a:t>
            </a:r>
          </a:p>
        </p:txBody>
      </p:sp>
      <p:sp>
        <p:nvSpPr>
          <p:cNvPr id="4" name="TextovéPole 3">
            <a:extLst>
              <a:ext uri="{FF2B5EF4-FFF2-40B4-BE49-F238E27FC236}">
                <a16:creationId xmlns:a16="http://schemas.microsoft.com/office/drawing/2014/main" id="{73CD3A4E-70C9-C211-E341-132CF5501171}"/>
              </a:ext>
            </a:extLst>
          </p:cNvPr>
          <p:cNvSpPr txBox="1"/>
          <p:nvPr/>
        </p:nvSpPr>
        <p:spPr>
          <a:xfrm>
            <a:off x="495944" y="85894"/>
            <a:ext cx="1945037" cy="369332"/>
          </a:xfrm>
          <a:prstGeom prst="rect">
            <a:avLst/>
          </a:prstGeom>
          <a:noFill/>
        </p:spPr>
        <p:txBody>
          <a:bodyPr wrap="square" rtlCol="0">
            <a:spAutoFit/>
          </a:bodyPr>
          <a:lstStyle/>
          <a:p>
            <a:r>
              <a:rPr lang="cs-CZ" dirty="0"/>
              <a:t>Příklad</a:t>
            </a:r>
          </a:p>
        </p:txBody>
      </p:sp>
      <p:pic>
        <p:nvPicPr>
          <p:cNvPr id="2050" name="Picture 2">
            <a:extLst>
              <a:ext uri="{FF2B5EF4-FFF2-40B4-BE49-F238E27FC236}">
                <a16:creationId xmlns:a16="http://schemas.microsoft.com/office/drawing/2014/main" id="{FFB7F1D2-B7F8-DC4B-3FC4-80A0EB25E3B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5944" y="525526"/>
            <a:ext cx="2820693" cy="2000886"/>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3C156EE0-F203-9A0E-5315-A7D95FD63F36}"/>
                  </a:ext>
                </a:extLst>
              </p:cNvPr>
              <p:cNvSpPr txBox="1"/>
              <p:nvPr/>
            </p:nvSpPr>
            <p:spPr>
              <a:xfrm>
                <a:off x="3501087" y="1402631"/>
                <a:ext cx="8194969" cy="1323439"/>
              </a:xfrm>
              <a:prstGeom prst="rect">
                <a:avLst/>
              </a:prstGeom>
              <a:noFill/>
            </p:spPr>
            <p:txBody>
              <a:bodyPr wrap="square">
                <a:spAutoFit/>
              </a:bodyPr>
              <a:lstStyle/>
              <a:p>
                <a:pPr algn="l">
                  <a:buNone/>
                </a:pPr>
                <a:r>
                  <a:rPr lang="cs-CZ" sz="1600" dirty="0"/>
                  <a:t>Předpokládejme, že jablko o hmotnosti 200 g padá z výšky 5 m nad povrchem Země a hmotnost Země je </a:t>
                </a:r>
                <a14:m>
                  <m:oMath xmlns:m="http://schemas.openxmlformats.org/officeDocument/2006/math">
                    <m:r>
                      <a:rPr lang="cs-CZ" sz="1600" b="0" i="1" smtClean="0">
                        <a:latin typeface="Cambria Math" panose="02040503050406030204" pitchFamily="18" charset="0"/>
                      </a:rPr>
                      <m:t>6,0 . </m:t>
                    </m:r>
                    <m:sSup>
                      <m:sSupPr>
                        <m:ctrlPr>
                          <a:rPr lang="cs-CZ" sz="1600" b="0" i="1" smtClean="0">
                            <a:latin typeface="Cambria Math" panose="02040503050406030204" pitchFamily="18" charset="0"/>
                          </a:rPr>
                        </m:ctrlPr>
                      </m:sSupPr>
                      <m:e>
                        <m:r>
                          <a:rPr lang="cs-CZ" sz="1600" b="0" i="0" smtClean="0">
                            <a:latin typeface="Cambria Math" panose="02040503050406030204" pitchFamily="18" charset="0"/>
                          </a:rPr>
                          <m:t>10</m:t>
                        </m:r>
                      </m:e>
                      <m:sup>
                        <m:r>
                          <a:rPr lang="cs-CZ" sz="1600" b="0" i="1" smtClean="0">
                            <a:latin typeface="Cambria Math" panose="02040503050406030204" pitchFamily="18" charset="0"/>
                          </a:rPr>
                          <m:t>24</m:t>
                        </m:r>
                      </m:sup>
                    </m:sSup>
                    <m:r>
                      <a:rPr lang="cs-CZ" sz="1600" b="0" i="1" smtClean="0">
                        <a:latin typeface="Cambria Math" panose="02040503050406030204" pitchFamily="18" charset="0"/>
                      </a:rPr>
                      <m:t> </m:t>
                    </m:r>
                    <m:r>
                      <m:rPr>
                        <m:sty m:val="p"/>
                      </m:rPr>
                      <a:rPr lang="cs-CZ" sz="1600" b="0" i="0" smtClean="0">
                        <a:latin typeface="Cambria Math" panose="02040503050406030204" pitchFamily="18" charset="0"/>
                      </a:rPr>
                      <m:t>kg</m:t>
                    </m:r>
                  </m:oMath>
                </a14:m>
                <a:r>
                  <a:rPr lang="cs-CZ" sz="1600" dirty="0"/>
                  <a:t>. Určete:</a:t>
                </a:r>
              </a:p>
              <a:p>
                <a:pPr marL="342900" indent="-342900" algn="l">
                  <a:buFont typeface="+mj-lt"/>
                  <a:buAutoNum type="arabicPeriod"/>
                </a:pPr>
                <a:r>
                  <a:rPr lang="cs-CZ" sz="1600" dirty="0"/>
                  <a:t>za jak dlouho spadne jablko volným pádem,</a:t>
                </a:r>
              </a:p>
              <a:p>
                <a:pPr marL="342900" indent="-342900" algn="l">
                  <a:buFont typeface="+mj-lt"/>
                  <a:buAutoNum type="arabicPeriod"/>
                </a:pPr>
                <a:r>
                  <a:rPr lang="cs-CZ" sz="1600" dirty="0"/>
                  <a:t>s jakým zrychlením padá Země k jablku,</a:t>
                </a:r>
              </a:p>
              <a:p>
                <a:pPr marL="342900" indent="-342900" algn="l">
                  <a:buFont typeface="+mj-lt"/>
                  <a:buAutoNum type="arabicPeriod"/>
                </a:pPr>
                <a:r>
                  <a:rPr lang="cs-CZ" sz="1600" dirty="0"/>
                  <a:t>o kolik se při pádu posune těžiště Země.</a:t>
                </a:r>
              </a:p>
            </p:txBody>
          </p:sp>
        </mc:Choice>
        <mc:Fallback xmlns="">
          <p:sp>
            <p:nvSpPr>
              <p:cNvPr id="6" name="TextovéPole 5">
                <a:extLst>
                  <a:ext uri="{FF2B5EF4-FFF2-40B4-BE49-F238E27FC236}">
                    <a16:creationId xmlns:a16="http://schemas.microsoft.com/office/drawing/2014/main" id="{3C156EE0-F203-9A0E-5315-A7D95FD63F36}"/>
                  </a:ext>
                </a:extLst>
              </p:cNvPr>
              <p:cNvSpPr txBox="1">
                <a:spLocks noRot="1" noChangeAspect="1" noMove="1" noResize="1" noEditPoints="1" noAdjustHandles="1" noChangeArrowheads="1" noChangeShapeType="1" noTextEdit="1"/>
              </p:cNvSpPr>
              <p:nvPr/>
            </p:nvSpPr>
            <p:spPr>
              <a:xfrm>
                <a:off x="3501087" y="1402631"/>
                <a:ext cx="8194969" cy="1323439"/>
              </a:xfrm>
              <a:prstGeom prst="rect">
                <a:avLst/>
              </a:prstGeom>
              <a:blipFill>
                <a:blip r:embed="rId3"/>
                <a:stretch>
                  <a:fillRect l="-372" t="-1382" b="-5069"/>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9" name="TextovéPole 8">
                <a:extLst>
                  <a:ext uri="{FF2B5EF4-FFF2-40B4-BE49-F238E27FC236}">
                    <a16:creationId xmlns:a16="http://schemas.microsoft.com/office/drawing/2014/main" id="{B89A0524-2529-700B-3325-8B289CD248DD}"/>
                  </a:ext>
                </a:extLst>
              </p:cNvPr>
              <p:cNvSpPr txBox="1"/>
              <p:nvPr/>
            </p:nvSpPr>
            <p:spPr>
              <a:xfrm>
                <a:off x="3494868" y="2645697"/>
                <a:ext cx="8303454" cy="584775"/>
              </a:xfrm>
              <a:prstGeom prst="rect">
                <a:avLst/>
              </a:prstGeom>
              <a:noFill/>
            </p:spPr>
            <p:txBody>
              <a:bodyPr wrap="square" rtlCol="0">
                <a:spAutoFit/>
              </a:bodyPr>
              <a:lstStyle/>
              <a:p>
                <a:r>
                  <a:rPr lang="cs-CZ" sz="1600" dirty="0"/>
                  <a:t>Řešení:</a:t>
                </a:r>
              </a:p>
              <a:p>
                <a:pPr/>
                <a14:m>
                  <m:oMathPara xmlns:m="http://schemas.openxmlformats.org/officeDocument/2006/math">
                    <m:oMathParaPr>
                      <m:jc m:val="left"/>
                    </m:oMathParaPr>
                    <m:oMath xmlns:m="http://schemas.openxmlformats.org/officeDocument/2006/math">
                      <m:r>
                        <a:rPr lang="cs-CZ" sz="1600" b="0" i="1" smtClean="0">
                          <a:latin typeface="Cambria Math" panose="02040503050406030204" pitchFamily="18" charset="0"/>
                        </a:rPr>
                        <m:t>𝑚</m:t>
                      </m:r>
                      <m:r>
                        <a:rPr lang="cs-CZ" sz="1600" b="0" i="1" smtClean="0">
                          <a:latin typeface="Cambria Math" panose="02040503050406030204" pitchFamily="18" charset="0"/>
                        </a:rPr>
                        <m:t>=200 </m:t>
                      </m:r>
                      <m:r>
                        <m:rPr>
                          <m:sty m:val="p"/>
                        </m:rPr>
                        <a:rPr lang="cs-CZ" sz="1600" b="0" i="0" smtClean="0">
                          <a:latin typeface="Cambria Math" panose="02040503050406030204" pitchFamily="18" charset="0"/>
                        </a:rPr>
                        <m:t>g</m:t>
                      </m:r>
                      <m:r>
                        <a:rPr lang="cs-CZ" sz="1600" b="0" i="0" smtClean="0">
                          <a:latin typeface="Cambria Math" panose="02040503050406030204" pitchFamily="18" charset="0"/>
                        </a:rPr>
                        <m:t>=0,2 </m:t>
                      </m:r>
                      <m:r>
                        <m:rPr>
                          <m:sty m:val="p"/>
                        </m:rPr>
                        <a:rPr lang="cs-CZ" sz="1600" b="0" i="0" smtClean="0">
                          <a:latin typeface="Cambria Math" panose="02040503050406030204" pitchFamily="18" charset="0"/>
                        </a:rPr>
                        <m:t>kg</m:t>
                      </m:r>
                      <m:r>
                        <a:rPr lang="cs-CZ" sz="1600" b="0" i="0" smtClean="0">
                          <a:latin typeface="Cambria Math" panose="02040503050406030204" pitchFamily="18" charset="0"/>
                        </a:rPr>
                        <m:t>, </m:t>
                      </m:r>
                      <m:r>
                        <m:rPr>
                          <m:sty m:val="p"/>
                        </m:rPr>
                        <a:rPr lang="cs-CZ" sz="1600" b="0" i="0" smtClean="0">
                          <a:latin typeface="Cambria Math" panose="02040503050406030204" pitchFamily="18" charset="0"/>
                        </a:rPr>
                        <m:t>M</m:t>
                      </m:r>
                      <m:r>
                        <a:rPr lang="cs-CZ" sz="1600" b="0" i="0" smtClean="0">
                          <a:latin typeface="Cambria Math" panose="02040503050406030204" pitchFamily="18" charset="0"/>
                        </a:rPr>
                        <m:t>=6,0 . </m:t>
                      </m:r>
                      <m:sSup>
                        <m:sSupPr>
                          <m:ctrlPr>
                            <a:rPr lang="cs-CZ" sz="1600" b="0" i="1" smtClean="0">
                              <a:latin typeface="Cambria Math" panose="02040503050406030204" pitchFamily="18" charset="0"/>
                            </a:rPr>
                          </m:ctrlPr>
                        </m:sSupPr>
                        <m:e>
                          <m:r>
                            <a:rPr lang="cs-CZ" sz="1600" b="0" i="1" smtClean="0">
                              <a:latin typeface="Cambria Math" panose="02040503050406030204" pitchFamily="18" charset="0"/>
                            </a:rPr>
                            <m:t>10</m:t>
                          </m:r>
                        </m:e>
                        <m:sup>
                          <m:r>
                            <a:rPr lang="cs-CZ" sz="1600" b="0" i="1" smtClean="0">
                              <a:latin typeface="Cambria Math" panose="02040503050406030204" pitchFamily="18" charset="0"/>
                            </a:rPr>
                            <m:t>24</m:t>
                          </m:r>
                        </m:sup>
                      </m:sSup>
                      <m:r>
                        <a:rPr lang="cs-CZ" sz="1600" b="0" i="1" smtClean="0">
                          <a:latin typeface="Cambria Math" panose="02040503050406030204" pitchFamily="18" charset="0"/>
                        </a:rPr>
                        <m:t> </m:t>
                      </m:r>
                      <m:r>
                        <m:rPr>
                          <m:sty m:val="p"/>
                        </m:rPr>
                        <a:rPr lang="cs-CZ" sz="1600" b="0" i="0" smtClean="0">
                          <a:latin typeface="Cambria Math" panose="02040503050406030204" pitchFamily="18" charset="0"/>
                        </a:rPr>
                        <m:t>kg</m:t>
                      </m:r>
                      <m:r>
                        <a:rPr lang="cs-CZ" sz="1600" b="0" i="0" smtClean="0">
                          <a:latin typeface="Cambria Math" panose="02040503050406030204" pitchFamily="18" charset="0"/>
                        </a:rPr>
                        <m:t>, </m:t>
                      </m:r>
                      <m:r>
                        <a:rPr lang="cs-CZ" sz="1600" b="0" i="1" smtClean="0">
                          <a:latin typeface="Cambria Math" panose="02040503050406030204" pitchFamily="18" charset="0"/>
                        </a:rPr>
                        <m:t>h</m:t>
                      </m:r>
                      <m:r>
                        <a:rPr lang="cs-CZ" sz="1600" b="0" i="0" smtClean="0">
                          <a:latin typeface="Cambria Math" panose="02040503050406030204" pitchFamily="18" charset="0"/>
                        </a:rPr>
                        <m:t>=5 </m:t>
                      </m:r>
                      <m:r>
                        <m:rPr>
                          <m:sty m:val="p"/>
                        </m:rPr>
                        <a:rPr lang="cs-CZ" sz="1600" b="0" i="0" smtClean="0">
                          <a:latin typeface="Cambria Math" panose="02040503050406030204" pitchFamily="18" charset="0"/>
                        </a:rPr>
                        <m:t>m</m:t>
                      </m:r>
                      <m:r>
                        <a:rPr lang="cs-CZ" sz="1600" b="0" i="0" smtClean="0">
                          <a:latin typeface="Cambria Math" panose="02040503050406030204" pitchFamily="18" charset="0"/>
                        </a:rPr>
                        <m:t>, </m:t>
                      </m:r>
                      <m:r>
                        <a:rPr lang="cs-CZ" sz="1600" b="0" i="1" smtClean="0">
                          <a:latin typeface="Cambria Math" panose="02040503050406030204" pitchFamily="18" charset="0"/>
                        </a:rPr>
                        <m:t>𝑔</m:t>
                      </m:r>
                      <m:r>
                        <a:rPr lang="cs-CZ" sz="1600" b="0" i="1" smtClean="0">
                          <a:latin typeface="Cambria Math" panose="02040503050406030204" pitchFamily="18" charset="0"/>
                          <a:ea typeface="Cambria Math" panose="02040503050406030204" pitchFamily="18" charset="0"/>
                        </a:rPr>
                        <m:t>≈10 </m:t>
                      </m:r>
                      <m:sSup>
                        <m:sSupPr>
                          <m:ctrlPr>
                            <a:rPr lang="cs-CZ" sz="1600" b="0" i="1" smtClean="0">
                              <a:latin typeface="Cambria Math" panose="02040503050406030204" pitchFamily="18" charset="0"/>
                              <a:ea typeface="Cambria Math" panose="02040503050406030204" pitchFamily="18" charset="0"/>
                            </a:rPr>
                          </m:ctrlPr>
                        </m:sSupPr>
                        <m:e>
                          <m:r>
                            <m:rPr>
                              <m:sty m:val="p"/>
                            </m:rPr>
                            <a:rPr lang="cs-CZ" sz="1600" b="0" i="0" smtClean="0">
                              <a:latin typeface="Cambria Math" panose="02040503050406030204" pitchFamily="18" charset="0"/>
                              <a:ea typeface="Cambria Math" panose="02040503050406030204" pitchFamily="18" charset="0"/>
                            </a:rPr>
                            <m:t>m</m:t>
                          </m:r>
                          <m:r>
                            <a:rPr lang="cs-CZ" sz="1600" b="0" i="0" smtClean="0">
                              <a:latin typeface="Cambria Math" panose="02040503050406030204" pitchFamily="18" charset="0"/>
                              <a:ea typeface="Cambria Math" panose="02040503050406030204" pitchFamily="18" charset="0"/>
                            </a:rPr>
                            <m:t> . </m:t>
                          </m:r>
                          <m:r>
                            <m:rPr>
                              <m:sty m:val="p"/>
                            </m:rPr>
                            <a:rPr lang="cs-CZ" sz="1600" b="0" i="0" smtClean="0">
                              <a:latin typeface="Cambria Math" panose="02040503050406030204" pitchFamily="18" charset="0"/>
                              <a:ea typeface="Cambria Math" panose="02040503050406030204" pitchFamily="18" charset="0"/>
                            </a:rPr>
                            <m:t>s</m:t>
                          </m:r>
                        </m:e>
                        <m:sup>
                          <m:r>
                            <a:rPr lang="cs-CZ" sz="1600" b="0" i="1" smtClean="0">
                              <a:latin typeface="Cambria Math" panose="02040503050406030204" pitchFamily="18" charset="0"/>
                              <a:ea typeface="Cambria Math" panose="02040503050406030204" pitchFamily="18" charset="0"/>
                            </a:rPr>
                            <m:t>−2</m:t>
                          </m:r>
                        </m:sup>
                      </m:sSup>
                    </m:oMath>
                  </m:oMathPara>
                </a14:m>
                <a:endParaRPr lang="cs-CZ" sz="1600" i="1" dirty="0"/>
              </a:p>
            </p:txBody>
          </p:sp>
        </mc:Choice>
        <mc:Fallback xmlns="">
          <p:sp>
            <p:nvSpPr>
              <p:cNvPr id="9" name="TextovéPole 8">
                <a:extLst>
                  <a:ext uri="{FF2B5EF4-FFF2-40B4-BE49-F238E27FC236}">
                    <a16:creationId xmlns:a16="http://schemas.microsoft.com/office/drawing/2014/main" id="{B89A0524-2529-700B-3325-8B289CD248DD}"/>
                  </a:ext>
                </a:extLst>
              </p:cNvPr>
              <p:cNvSpPr txBox="1">
                <a:spLocks noRot="1" noChangeAspect="1" noMove="1" noResize="1" noEditPoints="1" noAdjustHandles="1" noChangeArrowheads="1" noChangeShapeType="1" noTextEdit="1"/>
              </p:cNvSpPr>
              <p:nvPr/>
            </p:nvSpPr>
            <p:spPr>
              <a:xfrm>
                <a:off x="3494868" y="2645697"/>
                <a:ext cx="8303454" cy="584775"/>
              </a:xfrm>
              <a:prstGeom prst="rect">
                <a:avLst/>
              </a:prstGeom>
              <a:blipFill>
                <a:blip r:embed="rId4"/>
                <a:stretch>
                  <a:fillRect l="-367" t="-3125" b="-5208"/>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0" name="TextovéPole 9">
                <a:extLst>
                  <a:ext uri="{FF2B5EF4-FFF2-40B4-BE49-F238E27FC236}">
                    <a16:creationId xmlns:a16="http://schemas.microsoft.com/office/drawing/2014/main" id="{ACE876AD-7CFF-DA0B-79D5-0201356CA026}"/>
                  </a:ext>
                </a:extLst>
              </p:cNvPr>
              <p:cNvSpPr txBox="1"/>
              <p:nvPr/>
            </p:nvSpPr>
            <p:spPr>
              <a:xfrm>
                <a:off x="393677" y="3271144"/>
                <a:ext cx="11344759" cy="1333955"/>
              </a:xfrm>
              <a:prstGeom prst="rect">
                <a:avLst/>
              </a:prstGeom>
              <a:noFill/>
            </p:spPr>
            <p:txBody>
              <a:bodyPr wrap="square" rtlCol="0">
                <a:spAutoFit/>
              </a:bodyPr>
              <a:lstStyle/>
              <a:p>
                <a:pPr marL="342900" indent="-342900">
                  <a:buFont typeface="+mj-lt"/>
                  <a:buAutoNum type="arabicPeriod"/>
                </a:pPr>
                <a:r>
                  <a:rPr lang="cs-CZ" sz="1600" dirty="0"/>
                  <a:t>Jablko je k Zemi přitahováno tíhovou silou </a:t>
                </a:r>
                <a14:m>
                  <m:oMath xmlns:m="http://schemas.openxmlformats.org/officeDocument/2006/math">
                    <m:sSub>
                      <m:sSubPr>
                        <m:ctrlPr>
                          <a:rPr lang="cs-CZ" sz="1600" i="1" smtClean="0">
                            <a:latin typeface="Cambria Math" panose="02040503050406030204" pitchFamily="18" charset="0"/>
                          </a:rPr>
                        </m:ctrlPr>
                      </m:sSubPr>
                      <m:e>
                        <m:r>
                          <a:rPr lang="cs-CZ" sz="1600" b="0" i="1" smtClean="0">
                            <a:latin typeface="Cambria Math" panose="02040503050406030204" pitchFamily="18" charset="0"/>
                          </a:rPr>
                          <m:t>𝐹</m:t>
                        </m:r>
                      </m:e>
                      <m:sub>
                        <m:r>
                          <a:rPr lang="cs-CZ" sz="1600" b="0" i="1" smtClean="0">
                            <a:latin typeface="Cambria Math" panose="02040503050406030204" pitchFamily="18" charset="0"/>
                          </a:rPr>
                          <m:t>𝐺</m:t>
                        </m:r>
                        <m:r>
                          <a:rPr lang="cs-CZ" sz="1600" b="0" i="1" smtClean="0">
                            <a:latin typeface="Cambria Math" panose="02040503050406030204" pitchFamily="18" charset="0"/>
                          </a:rPr>
                          <m:t>1</m:t>
                        </m:r>
                      </m:sub>
                    </m:sSub>
                    <m:r>
                      <a:rPr lang="cs-CZ" sz="1600" b="0" i="1" smtClean="0">
                        <a:latin typeface="Cambria Math" panose="02040503050406030204" pitchFamily="18" charset="0"/>
                      </a:rPr>
                      <m:t>=</m:t>
                    </m:r>
                    <m:r>
                      <a:rPr lang="cs-CZ" sz="1600" b="0" i="1" smtClean="0">
                        <a:latin typeface="Cambria Math" panose="02040503050406030204" pitchFamily="18" charset="0"/>
                      </a:rPr>
                      <m:t>𝑚</m:t>
                    </m:r>
                    <m:r>
                      <a:rPr lang="cs-CZ" sz="1600" b="0" i="1" smtClean="0">
                        <a:latin typeface="Cambria Math" panose="02040503050406030204" pitchFamily="18" charset="0"/>
                      </a:rPr>
                      <m:t> . </m:t>
                    </m:r>
                    <m:r>
                      <a:rPr lang="cs-CZ" sz="1600" b="0" i="1" smtClean="0">
                        <a:latin typeface="Cambria Math" panose="02040503050406030204" pitchFamily="18" charset="0"/>
                      </a:rPr>
                      <m:t>𝑔</m:t>
                    </m:r>
                    <m:r>
                      <a:rPr lang="cs-CZ" sz="1600" b="0" i="1" smtClean="0">
                        <a:latin typeface="Cambria Math" panose="02040503050406030204" pitchFamily="18" charset="0"/>
                      </a:rPr>
                      <m:t>=0,2 . 10 </m:t>
                    </m:r>
                    <m:r>
                      <m:rPr>
                        <m:sty m:val="p"/>
                      </m:rPr>
                      <a:rPr lang="cs-CZ" sz="1600" b="0" i="0" smtClean="0">
                        <a:latin typeface="Cambria Math" panose="02040503050406030204" pitchFamily="18" charset="0"/>
                      </a:rPr>
                      <m:t>N</m:t>
                    </m:r>
                    <m:r>
                      <a:rPr lang="cs-CZ" sz="1600" b="0" i="0" smtClean="0">
                        <a:latin typeface="Cambria Math" panose="02040503050406030204" pitchFamily="18" charset="0"/>
                      </a:rPr>
                      <m:t>=2 </m:t>
                    </m:r>
                    <m:r>
                      <m:rPr>
                        <m:sty m:val="p"/>
                      </m:rPr>
                      <a:rPr lang="cs-CZ" sz="1600" b="0" i="0" smtClean="0">
                        <a:latin typeface="Cambria Math" panose="02040503050406030204" pitchFamily="18" charset="0"/>
                      </a:rPr>
                      <m:t>N</m:t>
                    </m:r>
                  </m:oMath>
                </a14:m>
                <a:r>
                  <a:rPr lang="cs-CZ" sz="1600" dirty="0"/>
                  <a:t> a po uvolnění padá k Zemi rovnoměrně zrychleným pohybem. Dráha pohybu jablka je rovna jeho výšce nad Zemí, takže ze vztahu pro dráhu vypočteme dobu pádu</a:t>
                </a:r>
              </a:p>
              <a:p>
                <a:pPr/>
                <a14:m>
                  <m:oMathPara xmlns:m="http://schemas.openxmlformats.org/officeDocument/2006/math">
                    <m:oMathParaPr>
                      <m:jc m:val="centerGroup"/>
                    </m:oMathParaPr>
                    <m:oMath xmlns:m="http://schemas.openxmlformats.org/officeDocument/2006/math">
                      <m:r>
                        <a:rPr lang="cs-CZ" sz="1600" b="0" i="1" smtClean="0">
                          <a:latin typeface="Cambria Math" panose="02040503050406030204" pitchFamily="18" charset="0"/>
                        </a:rPr>
                        <m:t>h</m:t>
                      </m:r>
                      <m:r>
                        <a:rPr lang="cs-CZ" sz="1600" b="0" i="1" smtClean="0">
                          <a:latin typeface="Cambria Math" panose="02040503050406030204" pitchFamily="18" charset="0"/>
                        </a:rPr>
                        <m:t>=</m:t>
                      </m:r>
                      <m:f>
                        <m:fPr>
                          <m:ctrlPr>
                            <a:rPr lang="cs-CZ" sz="1600" b="0" i="1" smtClean="0">
                              <a:latin typeface="Cambria Math" panose="02040503050406030204" pitchFamily="18" charset="0"/>
                            </a:rPr>
                          </m:ctrlPr>
                        </m:fPr>
                        <m:num>
                          <m:r>
                            <a:rPr lang="cs-CZ" sz="1600" b="0" i="1" smtClean="0">
                              <a:latin typeface="Cambria Math" panose="02040503050406030204" pitchFamily="18" charset="0"/>
                            </a:rPr>
                            <m:t>1</m:t>
                          </m:r>
                        </m:num>
                        <m:den>
                          <m:r>
                            <a:rPr lang="cs-CZ" sz="1600" b="0" i="1" smtClean="0">
                              <a:latin typeface="Cambria Math" panose="02040503050406030204" pitchFamily="18" charset="0"/>
                            </a:rPr>
                            <m:t>2</m:t>
                          </m:r>
                        </m:den>
                      </m:f>
                      <m:r>
                        <a:rPr lang="cs-CZ" sz="1600" b="0" i="1" smtClean="0">
                          <a:latin typeface="Cambria Math" panose="02040503050406030204" pitchFamily="18" charset="0"/>
                        </a:rPr>
                        <m:t>𝑔</m:t>
                      </m:r>
                      <m:r>
                        <a:rPr lang="cs-CZ" sz="1600" b="0" i="1" smtClean="0">
                          <a:latin typeface="Cambria Math" panose="02040503050406030204" pitchFamily="18" charset="0"/>
                        </a:rPr>
                        <m:t>.</m:t>
                      </m:r>
                      <m:sSup>
                        <m:sSupPr>
                          <m:ctrlPr>
                            <a:rPr lang="cs-CZ" sz="1600" b="0" i="1" smtClean="0">
                              <a:latin typeface="Cambria Math" panose="02040503050406030204" pitchFamily="18" charset="0"/>
                            </a:rPr>
                          </m:ctrlPr>
                        </m:sSupPr>
                        <m:e>
                          <m:r>
                            <a:rPr lang="cs-CZ" sz="1600" b="0" i="1" smtClean="0">
                              <a:latin typeface="Cambria Math" panose="02040503050406030204" pitchFamily="18" charset="0"/>
                            </a:rPr>
                            <m:t>𝑡</m:t>
                          </m:r>
                        </m:e>
                        <m:sup>
                          <m:r>
                            <a:rPr lang="cs-CZ" sz="1600" b="0" i="1" smtClean="0">
                              <a:latin typeface="Cambria Math" panose="02040503050406030204" pitchFamily="18" charset="0"/>
                            </a:rPr>
                            <m:t>2</m:t>
                          </m:r>
                        </m:sup>
                      </m:sSup>
                      <m:r>
                        <a:rPr lang="cs-CZ" sz="1600" b="0" i="1" smtClean="0">
                          <a:latin typeface="Cambria Math" panose="02040503050406030204" pitchFamily="18" charset="0"/>
                        </a:rPr>
                        <m:t>    </m:t>
                      </m:r>
                      <m:r>
                        <a:rPr lang="cs-CZ" sz="1600" b="0" i="1" smtClean="0">
                          <a:latin typeface="Cambria Math" panose="02040503050406030204" pitchFamily="18" charset="0"/>
                          <a:ea typeface="Cambria Math" panose="02040503050406030204" pitchFamily="18" charset="0"/>
                        </a:rPr>
                        <m:t>→     </m:t>
                      </m:r>
                      <m:r>
                        <a:rPr lang="cs-CZ" sz="1600" b="0" i="1" smtClean="0">
                          <a:latin typeface="Cambria Math" panose="02040503050406030204" pitchFamily="18" charset="0"/>
                          <a:ea typeface="Cambria Math" panose="02040503050406030204" pitchFamily="18" charset="0"/>
                        </a:rPr>
                        <m:t>𝑡</m:t>
                      </m:r>
                      <m:r>
                        <a:rPr lang="cs-CZ" sz="1600" b="0" i="1" smtClean="0">
                          <a:latin typeface="Cambria Math" panose="02040503050406030204" pitchFamily="18" charset="0"/>
                          <a:ea typeface="Cambria Math" panose="02040503050406030204" pitchFamily="18" charset="0"/>
                        </a:rPr>
                        <m:t>=</m:t>
                      </m:r>
                      <m:rad>
                        <m:radPr>
                          <m:degHide m:val="on"/>
                          <m:ctrlPr>
                            <a:rPr lang="cs-CZ" sz="1600" b="0" i="1" smtClean="0">
                              <a:latin typeface="Cambria Math" panose="02040503050406030204" pitchFamily="18" charset="0"/>
                              <a:ea typeface="Cambria Math" panose="02040503050406030204" pitchFamily="18" charset="0"/>
                            </a:rPr>
                          </m:ctrlPr>
                        </m:radPr>
                        <m:deg/>
                        <m:e>
                          <m:f>
                            <m:fPr>
                              <m:ctrlPr>
                                <a:rPr lang="cs-CZ" sz="1600" b="0" i="1" smtClean="0">
                                  <a:latin typeface="Cambria Math" panose="02040503050406030204" pitchFamily="18" charset="0"/>
                                  <a:ea typeface="Cambria Math" panose="02040503050406030204" pitchFamily="18" charset="0"/>
                                </a:rPr>
                              </m:ctrlPr>
                            </m:fPr>
                            <m:num>
                              <m:r>
                                <a:rPr lang="cs-CZ" sz="1600" b="0" i="1" smtClean="0">
                                  <a:latin typeface="Cambria Math" panose="02040503050406030204" pitchFamily="18" charset="0"/>
                                  <a:ea typeface="Cambria Math" panose="02040503050406030204" pitchFamily="18" charset="0"/>
                                </a:rPr>
                                <m:t>2 . </m:t>
                              </m:r>
                              <m:r>
                                <a:rPr lang="cs-CZ" sz="1600" b="0" i="1" smtClean="0">
                                  <a:latin typeface="Cambria Math" panose="02040503050406030204" pitchFamily="18" charset="0"/>
                                  <a:ea typeface="Cambria Math" panose="02040503050406030204" pitchFamily="18" charset="0"/>
                                </a:rPr>
                                <m:t>h</m:t>
                              </m:r>
                            </m:num>
                            <m:den>
                              <m:r>
                                <a:rPr lang="cs-CZ" sz="1600" b="0" i="1" smtClean="0">
                                  <a:latin typeface="Cambria Math" panose="02040503050406030204" pitchFamily="18" charset="0"/>
                                  <a:ea typeface="Cambria Math" panose="02040503050406030204" pitchFamily="18" charset="0"/>
                                </a:rPr>
                                <m:t>𝑔</m:t>
                              </m:r>
                            </m:den>
                          </m:f>
                        </m:e>
                      </m:rad>
                      <m:r>
                        <a:rPr lang="cs-CZ" sz="1600" b="0" i="1" smtClean="0">
                          <a:latin typeface="Cambria Math" panose="02040503050406030204" pitchFamily="18" charset="0"/>
                          <a:ea typeface="Cambria Math" panose="02040503050406030204" pitchFamily="18" charset="0"/>
                        </a:rPr>
                        <m:t>=</m:t>
                      </m:r>
                      <m:rad>
                        <m:radPr>
                          <m:degHide m:val="on"/>
                          <m:ctrlPr>
                            <a:rPr lang="cs-CZ" sz="1600" b="0" i="1" smtClean="0">
                              <a:latin typeface="Cambria Math" panose="02040503050406030204" pitchFamily="18" charset="0"/>
                              <a:ea typeface="Cambria Math" panose="02040503050406030204" pitchFamily="18" charset="0"/>
                            </a:rPr>
                          </m:ctrlPr>
                        </m:radPr>
                        <m:deg/>
                        <m:e>
                          <m:f>
                            <m:fPr>
                              <m:ctrlPr>
                                <a:rPr lang="cs-CZ" sz="1600" b="0" i="1" smtClean="0">
                                  <a:latin typeface="Cambria Math" panose="02040503050406030204" pitchFamily="18" charset="0"/>
                                  <a:ea typeface="Cambria Math" panose="02040503050406030204" pitchFamily="18" charset="0"/>
                                </a:rPr>
                              </m:ctrlPr>
                            </m:fPr>
                            <m:num>
                              <m:r>
                                <a:rPr lang="cs-CZ" sz="1600" b="0" i="1" smtClean="0">
                                  <a:latin typeface="Cambria Math" panose="02040503050406030204" pitchFamily="18" charset="0"/>
                                  <a:ea typeface="Cambria Math" panose="02040503050406030204" pitchFamily="18" charset="0"/>
                                </a:rPr>
                                <m:t>2 . 5</m:t>
                              </m:r>
                            </m:num>
                            <m:den>
                              <m:r>
                                <a:rPr lang="cs-CZ" sz="1600" b="0" i="1" smtClean="0">
                                  <a:latin typeface="Cambria Math" panose="02040503050406030204" pitchFamily="18" charset="0"/>
                                  <a:ea typeface="Cambria Math" panose="02040503050406030204" pitchFamily="18" charset="0"/>
                                </a:rPr>
                                <m:t>10</m:t>
                              </m:r>
                            </m:den>
                          </m:f>
                          <m:r>
                            <a:rPr lang="cs-CZ" sz="1600" b="0" i="1" smtClean="0">
                              <a:latin typeface="Cambria Math" panose="02040503050406030204" pitchFamily="18" charset="0"/>
                              <a:ea typeface="Cambria Math" panose="02040503050406030204" pitchFamily="18" charset="0"/>
                            </a:rPr>
                            <m:t> </m:t>
                          </m:r>
                        </m:e>
                      </m:rad>
                      <m:r>
                        <a:rPr lang="cs-CZ" sz="1600" b="0" i="1" smtClean="0">
                          <a:latin typeface="Cambria Math" panose="02040503050406030204" pitchFamily="18" charset="0"/>
                          <a:ea typeface="Cambria Math" panose="02040503050406030204" pitchFamily="18" charset="0"/>
                        </a:rPr>
                        <m:t> </m:t>
                      </m:r>
                      <m:r>
                        <m:rPr>
                          <m:sty m:val="p"/>
                        </m:rPr>
                        <a:rPr lang="cs-CZ" sz="1600" b="0" i="0" smtClean="0">
                          <a:latin typeface="Cambria Math" panose="02040503050406030204" pitchFamily="18" charset="0"/>
                          <a:ea typeface="Cambria Math" panose="02040503050406030204" pitchFamily="18" charset="0"/>
                        </a:rPr>
                        <m:t>s</m:t>
                      </m:r>
                      <m:r>
                        <a:rPr lang="cs-CZ" sz="1600" b="0" i="0" smtClean="0">
                          <a:latin typeface="Cambria Math" panose="02040503050406030204" pitchFamily="18" charset="0"/>
                          <a:ea typeface="Cambria Math" panose="02040503050406030204" pitchFamily="18" charset="0"/>
                        </a:rPr>
                        <m:t>=1 </m:t>
                      </m:r>
                      <m:r>
                        <a:rPr lang="cs-CZ" sz="1600" b="0" i="1" smtClean="0">
                          <a:latin typeface="Cambria Math" panose="02040503050406030204" pitchFamily="18" charset="0"/>
                          <a:ea typeface="Cambria Math" panose="02040503050406030204" pitchFamily="18" charset="0"/>
                        </a:rPr>
                        <m:t>𝑠</m:t>
                      </m:r>
                    </m:oMath>
                  </m:oMathPara>
                </a14:m>
                <a:endParaRPr lang="cs-CZ" sz="1600" i="1" dirty="0"/>
              </a:p>
            </p:txBody>
          </p:sp>
        </mc:Choice>
        <mc:Fallback xmlns="">
          <p:sp>
            <p:nvSpPr>
              <p:cNvPr id="10" name="TextovéPole 9">
                <a:extLst>
                  <a:ext uri="{FF2B5EF4-FFF2-40B4-BE49-F238E27FC236}">
                    <a16:creationId xmlns:a16="http://schemas.microsoft.com/office/drawing/2014/main" id="{ACE876AD-7CFF-DA0B-79D5-0201356CA026}"/>
                  </a:ext>
                </a:extLst>
              </p:cNvPr>
              <p:cNvSpPr txBox="1">
                <a:spLocks noRot="1" noChangeAspect="1" noMove="1" noResize="1" noEditPoints="1" noAdjustHandles="1" noChangeArrowheads="1" noChangeShapeType="1" noTextEdit="1"/>
              </p:cNvSpPr>
              <p:nvPr/>
            </p:nvSpPr>
            <p:spPr>
              <a:xfrm>
                <a:off x="393677" y="3271144"/>
                <a:ext cx="11344759" cy="1333955"/>
              </a:xfrm>
              <a:prstGeom prst="rect">
                <a:avLst/>
              </a:prstGeom>
              <a:blipFill>
                <a:blip r:embed="rId5"/>
                <a:stretch>
                  <a:fillRect l="-322" t="-1376"/>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1" name="TextovéPole 10">
                <a:extLst>
                  <a:ext uri="{FF2B5EF4-FFF2-40B4-BE49-F238E27FC236}">
                    <a16:creationId xmlns:a16="http://schemas.microsoft.com/office/drawing/2014/main" id="{1DF683A8-8C48-AC8D-DCFD-A5CF8E80A9E1}"/>
                  </a:ext>
                </a:extLst>
              </p:cNvPr>
              <p:cNvSpPr txBox="1"/>
              <p:nvPr/>
            </p:nvSpPr>
            <p:spPr>
              <a:xfrm>
                <a:off x="393676" y="4602407"/>
                <a:ext cx="11404646" cy="1073435"/>
              </a:xfrm>
              <a:prstGeom prst="rect">
                <a:avLst/>
              </a:prstGeom>
              <a:noFill/>
            </p:spPr>
            <p:txBody>
              <a:bodyPr wrap="square" rtlCol="0">
                <a:spAutoFit/>
              </a:bodyPr>
              <a:lstStyle/>
              <a:p>
                <a:pPr marL="342900" indent="-342900">
                  <a:buFont typeface="+mj-lt"/>
                  <a:buAutoNum type="arabicPeriod" startAt="2"/>
                </a:pPr>
                <a:r>
                  <a:rPr lang="cs-CZ" sz="1600" dirty="0"/>
                  <a:t>Podle třetího Newtonova zákona přitahuje i jablko Zemi silou  </a:t>
                </a:r>
                <a14:m>
                  <m:oMath xmlns:m="http://schemas.openxmlformats.org/officeDocument/2006/math">
                    <m:sSub>
                      <m:sSubPr>
                        <m:ctrlPr>
                          <a:rPr lang="cs-CZ" sz="1600" i="1" smtClean="0">
                            <a:latin typeface="Cambria Math" panose="02040503050406030204" pitchFamily="18" charset="0"/>
                          </a:rPr>
                        </m:ctrlPr>
                      </m:sSubPr>
                      <m:e>
                        <m:r>
                          <a:rPr lang="cs-CZ" sz="1600" b="0" i="1" smtClean="0">
                            <a:latin typeface="Cambria Math" panose="02040503050406030204" pitchFamily="18" charset="0"/>
                          </a:rPr>
                          <m:t>𝐹</m:t>
                        </m:r>
                      </m:e>
                      <m:sub>
                        <m:r>
                          <a:rPr lang="cs-CZ" sz="1600" b="0" i="1" smtClean="0">
                            <a:latin typeface="Cambria Math" panose="02040503050406030204" pitchFamily="18" charset="0"/>
                          </a:rPr>
                          <m:t>𝐺</m:t>
                        </m:r>
                        <m:r>
                          <a:rPr lang="cs-CZ" sz="1600" b="0" i="1" smtClean="0">
                            <a:latin typeface="Cambria Math" panose="02040503050406030204" pitchFamily="18" charset="0"/>
                          </a:rPr>
                          <m:t>2</m:t>
                        </m:r>
                      </m:sub>
                    </m:sSub>
                    <m:r>
                      <a:rPr lang="cs-CZ" sz="1600" b="0" i="1" smtClean="0">
                        <a:latin typeface="Cambria Math" panose="02040503050406030204" pitchFamily="18" charset="0"/>
                      </a:rPr>
                      <m:t>=</m:t>
                    </m:r>
                    <m:sSub>
                      <m:sSubPr>
                        <m:ctrlPr>
                          <a:rPr lang="cs-CZ" sz="1600" b="0" i="1" smtClean="0">
                            <a:latin typeface="Cambria Math" panose="02040503050406030204" pitchFamily="18" charset="0"/>
                          </a:rPr>
                        </m:ctrlPr>
                      </m:sSubPr>
                      <m:e>
                        <m:r>
                          <a:rPr lang="cs-CZ" sz="1600" b="0" i="1" smtClean="0">
                            <a:latin typeface="Cambria Math" panose="02040503050406030204" pitchFamily="18" charset="0"/>
                          </a:rPr>
                          <m:t>𝐹</m:t>
                        </m:r>
                      </m:e>
                      <m:sub>
                        <m:r>
                          <a:rPr lang="cs-CZ" sz="1600" b="0" i="1" smtClean="0">
                            <a:latin typeface="Cambria Math" panose="02040503050406030204" pitchFamily="18" charset="0"/>
                          </a:rPr>
                          <m:t>𝐺</m:t>
                        </m:r>
                        <m:r>
                          <a:rPr lang="cs-CZ" sz="1600" b="0" i="1" smtClean="0">
                            <a:latin typeface="Cambria Math" panose="02040503050406030204" pitchFamily="18" charset="0"/>
                          </a:rPr>
                          <m:t>1</m:t>
                        </m:r>
                      </m:sub>
                    </m:sSub>
                    <m:r>
                      <a:rPr lang="cs-CZ" sz="1600" b="0" i="1" smtClean="0">
                        <a:latin typeface="Cambria Math" panose="02040503050406030204" pitchFamily="18" charset="0"/>
                      </a:rPr>
                      <m:t>=2 </m:t>
                    </m:r>
                    <m:r>
                      <m:rPr>
                        <m:sty m:val="p"/>
                      </m:rPr>
                      <a:rPr lang="cs-CZ" sz="1600" b="0" i="0" smtClean="0">
                        <a:latin typeface="Cambria Math" panose="02040503050406030204" pitchFamily="18" charset="0"/>
                      </a:rPr>
                      <m:t>N</m:t>
                    </m:r>
                  </m:oMath>
                </a14:m>
                <a:r>
                  <a:rPr lang="cs-CZ" sz="1600" dirty="0"/>
                  <a:t>. Jelikož Země není ve vesmíru nijak upevněna, padá k jablku se zrychlením</a:t>
                </a:r>
              </a:p>
              <a:p>
                <a:pPr/>
                <a14:m>
                  <m:oMathPara xmlns:m="http://schemas.openxmlformats.org/officeDocument/2006/math">
                    <m:oMathParaPr>
                      <m:jc m:val="centerGroup"/>
                    </m:oMathParaPr>
                    <m:oMath xmlns:m="http://schemas.openxmlformats.org/officeDocument/2006/math">
                      <m:r>
                        <a:rPr lang="cs-CZ" sz="1600" b="0" i="1" smtClean="0">
                          <a:latin typeface="Cambria Math" panose="02040503050406030204" pitchFamily="18" charset="0"/>
                        </a:rPr>
                        <m:t>𝑎</m:t>
                      </m:r>
                      <m:r>
                        <a:rPr lang="cs-CZ" sz="1600" b="0" i="1" smtClean="0">
                          <a:latin typeface="Cambria Math" panose="02040503050406030204" pitchFamily="18" charset="0"/>
                        </a:rPr>
                        <m:t>=</m:t>
                      </m:r>
                      <m:f>
                        <m:fPr>
                          <m:ctrlPr>
                            <a:rPr lang="cs-CZ" sz="1600" b="0" i="1" smtClean="0">
                              <a:latin typeface="Cambria Math" panose="02040503050406030204" pitchFamily="18" charset="0"/>
                            </a:rPr>
                          </m:ctrlPr>
                        </m:fPr>
                        <m:num>
                          <m:sSub>
                            <m:sSubPr>
                              <m:ctrlPr>
                                <a:rPr lang="cs-CZ" sz="1600" b="0" i="1" smtClean="0">
                                  <a:latin typeface="Cambria Math" panose="02040503050406030204" pitchFamily="18" charset="0"/>
                                </a:rPr>
                              </m:ctrlPr>
                            </m:sSubPr>
                            <m:e>
                              <m:r>
                                <a:rPr lang="cs-CZ" sz="1600" b="0" i="1" smtClean="0">
                                  <a:latin typeface="Cambria Math" panose="02040503050406030204" pitchFamily="18" charset="0"/>
                                </a:rPr>
                                <m:t>𝐹</m:t>
                              </m:r>
                            </m:e>
                            <m:sub>
                              <m:r>
                                <a:rPr lang="cs-CZ" sz="1600" b="0" i="1" smtClean="0">
                                  <a:latin typeface="Cambria Math" panose="02040503050406030204" pitchFamily="18" charset="0"/>
                                </a:rPr>
                                <m:t>𝐺</m:t>
                              </m:r>
                              <m:r>
                                <a:rPr lang="cs-CZ" sz="1600" b="0" i="1" smtClean="0">
                                  <a:latin typeface="Cambria Math" panose="02040503050406030204" pitchFamily="18" charset="0"/>
                                </a:rPr>
                                <m:t>2</m:t>
                              </m:r>
                            </m:sub>
                          </m:sSub>
                        </m:num>
                        <m:den>
                          <m:r>
                            <a:rPr lang="cs-CZ" sz="1600" b="0" i="1" smtClean="0">
                              <a:latin typeface="Cambria Math" panose="02040503050406030204" pitchFamily="18" charset="0"/>
                            </a:rPr>
                            <m:t>𝑀</m:t>
                          </m:r>
                        </m:den>
                      </m:f>
                      <m:r>
                        <a:rPr lang="cs-CZ" sz="1600" b="0" i="1" smtClean="0">
                          <a:latin typeface="Cambria Math" panose="02040503050406030204" pitchFamily="18" charset="0"/>
                        </a:rPr>
                        <m:t>=</m:t>
                      </m:r>
                      <m:f>
                        <m:fPr>
                          <m:ctrlPr>
                            <a:rPr lang="cs-CZ" sz="1600" b="0" i="1" smtClean="0">
                              <a:latin typeface="Cambria Math" panose="02040503050406030204" pitchFamily="18" charset="0"/>
                            </a:rPr>
                          </m:ctrlPr>
                        </m:fPr>
                        <m:num>
                          <m:r>
                            <a:rPr lang="cs-CZ" sz="1600" b="0" i="1" smtClean="0">
                              <a:latin typeface="Cambria Math" panose="02040503050406030204" pitchFamily="18" charset="0"/>
                            </a:rPr>
                            <m:t>2</m:t>
                          </m:r>
                        </m:num>
                        <m:den>
                          <m:r>
                            <a:rPr lang="cs-CZ" sz="1600">
                              <a:latin typeface="Cambria Math" panose="02040503050406030204" pitchFamily="18" charset="0"/>
                            </a:rPr>
                            <m:t>6,0 . </m:t>
                          </m:r>
                          <m:sSup>
                            <m:sSupPr>
                              <m:ctrlPr>
                                <a:rPr lang="cs-CZ" sz="1600" i="1">
                                  <a:latin typeface="Cambria Math" panose="02040503050406030204" pitchFamily="18" charset="0"/>
                                </a:rPr>
                              </m:ctrlPr>
                            </m:sSupPr>
                            <m:e>
                              <m:r>
                                <a:rPr lang="cs-CZ" sz="1600" i="1">
                                  <a:latin typeface="Cambria Math" panose="02040503050406030204" pitchFamily="18" charset="0"/>
                                </a:rPr>
                                <m:t>10</m:t>
                              </m:r>
                            </m:e>
                            <m:sup>
                              <m:r>
                                <a:rPr lang="cs-CZ" sz="1600" i="1">
                                  <a:latin typeface="Cambria Math" panose="02040503050406030204" pitchFamily="18" charset="0"/>
                                </a:rPr>
                                <m:t>24</m:t>
                              </m:r>
                            </m:sup>
                          </m:sSup>
                        </m:den>
                      </m:f>
                      <m:r>
                        <m:rPr>
                          <m:sty m:val="p"/>
                        </m:rPr>
                        <a:rPr lang="cs-CZ" sz="1600">
                          <a:latin typeface="Cambria Math" panose="02040503050406030204" pitchFamily="18" charset="0"/>
                        </a:rPr>
                        <m:t>m</m:t>
                      </m:r>
                      <m:r>
                        <a:rPr lang="cs-CZ" sz="1600">
                          <a:latin typeface="Cambria Math" panose="02040503050406030204" pitchFamily="18" charset="0"/>
                        </a:rPr>
                        <m:t> . </m:t>
                      </m:r>
                      <m:sSup>
                        <m:sSupPr>
                          <m:ctrlPr>
                            <a:rPr lang="cs-CZ" sz="1600" i="1">
                              <a:latin typeface="Cambria Math" panose="02040503050406030204" pitchFamily="18" charset="0"/>
                            </a:rPr>
                          </m:ctrlPr>
                        </m:sSupPr>
                        <m:e>
                          <m:r>
                            <m:rPr>
                              <m:sty m:val="p"/>
                            </m:rPr>
                            <a:rPr lang="cs-CZ" sz="1600">
                              <a:latin typeface="Cambria Math" panose="02040503050406030204" pitchFamily="18" charset="0"/>
                            </a:rPr>
                            <m:t>s</m:t>
                          </m:r>
                        </m:e>
                        <m:sup>
                          <m:r>
                            <a:rPr lang="cs-CZ" sz="1600" i="1">
                              <a:latin typeface="Cambria Math" panose="02040503050406030204" pitchFamily="18" charset="0"/>
                            </a:rPr>
                            <m:t>−2</m:t>
                          </m:r>
                        </m:sup>
                      </m:sSup>
                      <m:r>
                        <a:rPr lang="cs-CZ" sz="1600" b="0" i="1" smtClean="0">
                          <a:latin typeface="Cambria Math" panose="02040503050406030204" pitchFamily="18" charset="0"/>
                        </a:rPr>
                        <m:t>=3,3 . </m:t>
                      </m:r>
                      <m:sSup>
                        <m:sSupPr>
                          <m:ctrlPr>
                            <a:rPr lang="cs-CZ" sz="1600" b="0" i="1" smtClean="0">
                              <a:latin typeface="Cambria Math" panose="02040503050406030204" pitchFamily="18" charset="0"/>
                            </a:rPr>
                          </m:ctrlPr>
                        </m:sSupPr>
                        <m:e>
                          <m:r>
                            <a:rPr lang="cs-CZ" sz="1600" b="0" i="0" smtClean="0">
                              <a:latin typeface="Cambria Math" panose="02040503050406030204" pitchFamily="18" charset="0"/>
                            </a:rPr>
                            <m:t>10</m:t>
                          </m:r>
                        </m:e>
                        <m:sup>
                          <m:r>
                            <a:rPr lang="cs-CZ" sz="1600" b="0" i="1" smtClean="0">
                              <a:latin typeface="Cambria Math" panose="02040503050406030204" pitchFamily="18" charset="0"/>
                            </a:rPr>
                            <m:t>−25</m:t>
                          </m:r>
                        </m:sup>
                      </m:sSup>
                      <m:r>
                        <a:rPr lang="cs-CZ" sz="1600" b="0" i="1" smtClean="0">
                          <a:latin typeface="Cambria Math" panose="02040503050406030204" pitchFamily="18" charset="0"/>
                        </a:rPr>
                        <m:t> </m:t>
                      </m:r>
                      <m:r>
                        <m:rPr>
                          <m:sty m:val="p"/>
                        </m:rPr>
                        <a:rPr lang="cs-CZ" sz="1600" b="0" i="0" smtClean="0">
                          <a:latin typeface="Cambria Math" panose="02040503050406030204" pitchFamily="18" charset="0"/>
                        </a:rPr>
                        <m:t>m</m:t>
                      </m:r>
                      <m:r>
                        <a:rPr lang="cs-CZ" sz="1600" b="0" i="0" smtClean="0">
                          <a:latin typeface="Cambria Math" panose="02040503050406030204" pitchFamily="18" charset="0"/>
                        </a:rPr>
                        <m:t> . </m:t>
                      </m:r>
                      <m:sSup>
                        <m:sSupPr>
                          <m:ctrlPr>
                            <a:rPr lang="cs-CZ" sz="1600" b="0" i="1" smtClean="0">
                              <a:latin typeface="Cambria Math" panose="02040503050406030204" pitchFamily="18" charset="0"/>
                            </a:rPr>
                          </m:ctrlPr>
                        </m:sSupPr>
                        <m:e>
                          <m:r>
                            <m:rPr>
                              <m:sty m:val="p"/>
                            </m:rPr>
                            <a:rPr lang="cs-CZ" sz="1600" b="0" i="0" smtClean="0">
                              <a:latin typeface="Cambria Math" panose="02040503050406030204" pitchFamily="18" charset="0"/>
                            </a:rPr>
                            <m:t>s</m:t>
                          </m:r>
                        </m:e>
                        <m:sup>
                          <m:r>
                            <a:rPr lang="cs-CZ" sz="1600" b="0" i="1" smtClean="0">
                              <a:latin typeface="Cambria Math" panose="02040503050406030204" pitchFamily="18" charset="0"/>
                            </a:rPr>
                            <m:t>−2</m:t>
                          </m:r>
                        </m:sup>
                      </m:sSup>
                    </m:oMath>
                  </m:oMathPara>
                </a14:m>
                <a:endParaRPr lang="cs-CZ" sz="1600" dirty="0"/>
              </a:p>
            </p:txBody>
          </p:sp>
        </mc:Choice>
        <mc:Fallback xmlns="">
          <p:sp>
            <p:nvSpPr>
              <p:cNvPr id="11" name="TextovéPole 10">
                <a:extLst>
                  <a:ext uri="{FF2B5EF4-FFF2-40B4-BE49-F238E27FC236}">
                    <a16:creationId xmlns:a16="http://schemas.microsoft.com/office/drawing/2014/main" id="{1DF683A8-8C48-AC8D-DCFD-A5CF8E80A9E1}"/>
                  </a:ext>
                </a:extLst>
              </p:cNvPr>
              <p:cNvSpPr txBox="1">
                <a:spLocks noRot="1" noChangeAspect="1" noMove="1" noResize="1" noEditPoints="1" noAdjustHandles="1" noChangeArrowheads="1" noChangeShapeType="1" noTextEdit="1"/>
              </p:cNvSpPr>
              <p:nvPr/>
            </p:nvSpPr>
            <p:spPr>
              <a:xfrm>
                <a:off x="393676" y="4602407"/>
                <a:ext cx="11404646" cy="1073435"/>
              </a:xfrm>
              <a:prstGeom prst="rect">
                <a:avLst/>
              </a:prstGeom>
              <a:blipFill>
                <a:blip r:embed="rId6"/>
                <a:stretch>
                  <a:fillRect l="-321" t="-1705"/>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2" name="TextovéPole 11">
                <a:extLst>
                  <a:ext uri="{FF2B5EF4-FFF2-40B4-BE49-F238E27FC236}">
                    <a16:creationId xmlns:a16="http://schemas.microsoft.com/office/drawing/2014/main" id="{8158FDD7-78D3-75C6-3C52-A420FEE448B6}"/>
                  </a:ext>
                </a:extLst>
              </p:cNvPr>
              <p:cNvSpPr txBox="1"/>
              <p:nvPr/>
            </p:nvSpPr>
            <p:spPr>
              <a:xfrm>
                <a:off x="393676" y="5675842"/>
                <a:ext cx="11640757" cy="1067023"/>
              </a:xfrm>
              <a:prstGeom prst="rect">
                <a:avLst/>
              </a:prstGeom>
              <a:noFill/>
            </p:spPr>
            <p:txBody>
              <a:bodyPr wrap="square" rtlCol="0">
                <a:spAutoFit/>
              </a:bodyPr>
              <a:lstStyle/>
              <a:p>
                <a:pPr marL="342900" indent="-342900">
                  <a:buFont typeface="+mj-lt"/>
                  <a:buAutoNum type="arabicPeriod" startAt="3"/>
                </a:pPr>
                <a:r>
                  <a:rPr lang="cs-CZ" sz="1600" dirty="0"/>
                  <a:t>Za dobu </a:t>
                </a:r>
                <a14:m>
                  <m:oMath xmlns:m="http://schemas.openxmlformats.org/officeDocument/2006/math">
                    <m:r>
                      <a:rPr lang="cs-CZ" sz="1600" b="0" i="1" smtClean="0">
                        <a:latin typeface="Cambria Math" panose="02040503050406030204" pitchFamily="18" charset="0"/>
                      </a:rPr>
                      <m:t>𝑡</m:t>
                    </m:r>
                    <m:r>
                      <a:rPr lang="cs-CZ" sz="1600" b="0" i="1" smtClean="0">
                        <a:latin typeface="Cambria Math" panose="02040503050406030204" pitchFamily="18" charset="0"/>
                      </a:rPr>
                      <m:t>=1 </m:t>
                    </m:r>
                    <m:r>
                      <m:rPr>
                        <m:sty m:val="p"/>
                      </m:rPr>
                      <a:rPr lang="cs-CZ" sz="1600" b="0" i="0" smtClean="0">
                        <a:latin typeface="Cambria Math" panose="02040503050406030204" pitchFamily="18" charset="0"/>
                      </a:rPr>
                      <m:t>s</m:t>
                    </m:r>
                  </m:oMath>
                </a14:m>
                <a:r>
                  <a:rPr lang="cs-CZ" sz="1600" dirty="0"/>
                  <a:t> urazí Země rovnoměrně zrychleným pohybem dráhu</a:t>
                </a:r>
              </a:p>
              <a:p>
                <a:pPr/>
                <a14:m>
                  <m:oMathPara xmlns:m="http://schemas.openxmlformats.org/officeDocument/2006/math">
                    <m:oMathParaPr>
                      <m:jc m:val="centerGroup"/>
                    </m:oMathParaPr>
                    <m:oMath xmlns:m="http://schemas.openxmlformats.org/officeDocument/2006/math">
                      <m:r>
                        <a:rPr lang="cs-CZ" sz="1600" b="0" i="1" smtClean="0">
                          <a:latin typeface="Cambria Math" panose="02040503050406030204" pitchFamily="18" charset="0"/>
                        </a:rPr>
                        <m:t>𝑠</m:t>
                      </m:r>
                      <m:r>
                        <a:rPr lang="cs-CZ" sz="1600" b="0" i="1" smtClean="0">
                          <a:latin typeface="Cambria Math" panose="02040503050406030204" pitchFamily="18" charset="0"/>
                        </a:rPr>
                        <m:t>=</m:t>
                      </m:r>
                      <m:f>
                        <m:fPr>
                          <m:ctrlPr>
                            <a:rPr lang="cs-CZ" sz="1600" b="0" i="1" smtClean="0">
                              <a:latin typeface="Cambria Math" panose="02040503050406030204" pitchFamily="18" charset="0"/>
                            </a:rPr>
                          </m:ctrlPr>
                        </m:fPr>
                        <m:num>
                          <m:r>
                            <a:rPr lang="cs-CZ" sz="1600" b="0" i="1" smtClean="0">
                              <a:latin typeface="Cambria Math" panose="02040503050406030204" pitchFamily="18" charset="0"/>
                            </a:rPr>
                            <m:t>1</m:t>
                          </m:r>
                        </m:num>
                        <m:den>
                          <m:r>
                            <a:rPr lang="cs-CZ" sz="1600" b="0" i="1" smtClean="0">
                              <a:latin typeface="Cambria Math" panose="02040503050406030204" pitchFamily="18" charset="0"/>
                            </a:rPr>
                            <m:t>2</m:t>
                          </m:r>
                        </m:den>
                      </m:f>
                      <m:r>
                        <a:rPr lang="cs-CZ" sz="1600" b="0" i="1" smtClean="0">
                          <a:latin typeface="Cambria Math" panose="02040503050406030204" pitchFamily="18" charset="0"/>
                        </a:rPr>
                        <m:t>𝑎</m:t>
                      </m:r>
                      <m:r>
                        <a:rPr lang="cs-CZ" sz="1600" b="0" i="1" smtClean="0">
                          <a:latin typeface="Cambria Math" panose="02040503050406030204" pitchFamily="18" charset="0"/>
                        </a:rPr>
                        <m:t> . </m:t>
                      </m:r>
                      <m:sSup>
                        <m:sSupPr>
                          <m:ctrlPr>
                            <a:rPr lang="cs-CZ" sz="1600" b="0" i="1" smtClean="0">
                              <a:latin typeface="Cambria Math" panose="02040503050406030204" pitchFamily="18" charset="0"/>
                            </a:rPr>
                          </m:ctrlPr>
                        </m:sSupPr>
                        <m:e>
                          <m:r>
                            <a:rPr lang="cs-CZ" sz="1600" b="0" i="1" smtClean="0">
                              <a:latin typeface="Cambria Math" panose="02040503050406030204" pitchFamily="18" charset="0"/>
                            </a:rPr>
                            <m:t>𝑡</m:t>
                          </m:r>
                        </m:e>
                        <m:sup>
                          <m:r>
                            <a:rPr lang="cs-CZ" sz="1600" b="0" i="1" smtClean="0">
                              <a:latin typeface="Cambria Math" panose="02040503050406030204" pitchFamily="18" charset="0"/>
                            </a:rPr>
                            <m:t>2</m:t>
                          </m:r>
                        </m:sup>
                      </m:sSup>
                      <m:r>
                        <a:rPr lang="cs-CZ" sz="1600" b="0" i="1" smtClean="0">
                          <a:latin typeface="Cambria Math" panose="02040503050406030204" pitchFamily="18" charset="0"/>
                        </a:rPr>
                        <m:t>=</m:t>
                      </m:r>
                      <m:f>
                        <m:fPr>
                          <m:ctrlPr>
                            <a:rPr lang="cs-CZ" sz="1600" b="0" i="1" smtClean="0">
                              <a:latin typeface="Cambria Math" panose="02040503050406030204" pitchFamily="18" charset="0"/>
                            </a:rPr>
                          </m:ctrlPr>
                        </m:fPr>
                        <m:num>
                          <m:r>
                            <a:rPr lang="cs-CZ" sz="1600" b="0" i="1" smtClean="0">
                              <a:latin typeface="Cambria Math" panose="02040503050406030204" pitchFamily="18" charset="0"/>
                            </a:rPr>
                            <m:t>1</m:t>
                          </m:r>
                        </m:num>
                        <m:den>
                          <m:r>
                            <a:rPr lang="cs-CZ" sz="1600" b="0" i="1" smtClean="0">
                              <a:latin typeface="Cambria Math" panose="02040503050406030204" pitchFamily="18" charset="0"/>
                            </a:rPr>
                            <m:t>2</m:t>
                          </m:r>
                        </m:den>
                      </m:f>
                      <m:r>
                        <a:rPr lang="cs-CZ" sz="1600" i="1">
                          <a:latin typeface="Cambria Math" panose="02040503050406030204" pitchFamily="18" charset="0"/>
                        </a:rPr>
                        <m:t>3,3 . </m:t>
                      </m:r>
                      <m:sSup>
                        <m:sSupPr>
                          <m:ctrlPr>
                            <a:rPr lang="cs-CZ" sz="1600" i="1">
                              <a:latin typeface="Cambria Math" panose="02040503050406030204" pitchFamily="18" charset="0"/>
                            </a:rPr>
                          </m:ctrlPr>
                        </m:sSupPr>
                        <m:e>
                          <m:r>
                            <a:rPr lang="cs-CZ" sz="1600">
                              <a:latin typeface="Cambria Math" panose="02040503050406030204" pitchFamily="18" charset="0"/>
                            </a:rPr>
                            <m:t>10</m:t>
                          </m:r>
                        </m:e>
                        <m:sup>
                          <m:r>
                            <a:rPr lang="cs-CZ" sz="1600" i="1">
                              <a:latin typeface="Cambria Math" panose="02040503050406030204" pitchFamily="18" charset="0"/>
                            </a:rPr>
                            <m:t>−25</m:t>
                          </m:r>
                        </m:sup>
                      </m:sSup>
                      <m:r>
                        <a:rPr lang="cs-CZ" sz="1600" b="0" i="1" smtClean="0">
                          <a:latin typeface="Cambria Math" panose="02040503050406030204" pitchFamily="18" charset="0"/>
                        </a:rPr>
                        <m:t> . </m:t>
                      </m:r>
                      <m:sSup>
                        <m:sSupPr>
                          <m:ctrlPr>
                            <a:rPr lang="cs-CZ" sz="1600" b="0" i="1" smtClean="0">
                              <a:latin typeface="Cambria Math" panose="02040503050406030204" pitchFamily="18" charset="0"/>
                            </a:rPr>
                          </m:ctrlPr>
                        </m:sSupPr>
                        <m:e>
                          <m:r>
                            <a:rPr lang="cs-CZ" sz="1600" b="0" i="1" smtClean="0">
                              <a:latin typeface="Cambria Math" panose="02040503050406030204" pitchFamily="18" charset="0"/>
                            </a:rPr>
                            <m:t>1</m:t>
                          </m:r>
                        </m:e>
                        <m:sup>
                          <m:r>
                            <a:rPr lang="cs-CZ" sz="1600" b="0" i="1" smtClean="0">
                              <a:latin typeface="Cambria Math" panose="02040503050406030204" pitchFamily="18" charset="0"/>
                            </a:rPr>
                            <m:t>2</m:t>
                          </m:r>
                        </m:sup>
                      </m:sSup>
                      <m:r>
                        <a:rPr lang="cs-CZ" sz="1600" b="0" i="1" smtClean="0">
                          <a:latin typeface="Cambria Math" panose="02040503050406030204" pitchFamily="18" charset="0"/>
                        </a:rPr>
                        <m:t> </m:t>
                      </m:r>
                      <m:r>
                        <m:rPr>
                          <m:sty m:val="p"/>
                        </m:rPr>
                        <a:rPr lang="cs-CZ" sz="1600" b="0" i="0" smtClean="0">
                          <a:latin typeface="Cambria Math" panose="02040503050406030204" pitchFamily="18" charset="0"/>
                        </a:rPr>
                        <m:t>m</m:t>
                      </m:r>
                      <m:r>
                        <a:rPr lang="cs-CZ" sz="1600" b="0" i="1" smtClean="0">
                          <a:latin typeface="Cambria Math" panose="02040503050406030204" pitchFamily="18" charset="0"/>
                        </a:rPr>
                        <m:t>=1,7 . </m:t>
                      </m:r>
                      <m:sSup>
                        <m:sSupPr>
                          <m:ctrlPr>
                            <a:rPr lang="cs-CZ" sz="1600" b="0" i="1" smtClean="0">
                              <a:latin typeface="Cambria Math" panose="02040503050406030204" pitchFamily="18" charset="0"/>
                            </a:rPr>
                          </m:ctrlPr>
                        </m:sSupPr>
                        <m:e>
                          <m:r>
                            <a:rPr lang="cs-CZ" sz="1600" b="0" i="1" smtClean="0">
                              <a:latin typeface="Cambria Math" panose="02040503050406030204" pitchFamily="18" charset="0"/>
                            </a:rPr>
                            <m:t>10</m:t>
                          </m:r>
                        </m:e>
                        <m:sup>
                          <m:r>
                            <a:rPr lang="cs-CZ" sz="1600" b="0" i="1" smtClean="0">
                              <a:latin typeface="Cambria Math" panose="02040503050406030204" pitchFamily="18" charset="0"/>
                            </a:rPr>
                            <m:t>−25</m:t>
                          </m:r>
                        </m:sup>
                      </m:sSup>
                      <m:r>
                        <a:rPr lang="cs-CZ" sz="1600" b="0" i="1" smtClean="0">
                          <a:latin typeface="Cambria Math" panose="02040503050406030204" pitchFamily="18" charset="0"/>
                        </a:rPr>
                        <m:t> </m:t>
                      </m:r>
                      <m:r>
                        <m:rPr>
                          <m:sty m:val="p"/>
                        </m:rPr>
                        <a:rPr lang="cs-CZ" sz="1600" b="0" i="0" smtClean="0">
                          <a:latin typeface="Cambria Math" panose="02040503050406030204" pitchFamily="18" charset="0"/>
                        </a:rPr>
                        <m:t>m</m:t>
                      </m:r>
                    </m:oMath>
                  </m:oMathPara>
                </a14:m>
                <a:endParaRPr lang="cs-CZ" sz="1600" dirty="0"/>
              </a:p>
              <a:p>
                <a:pPr algn="ctr"/>
                <a:r>
                  <a:rPr lang="cs-CZ" sz="1600" dirty="0"/>
                  <a:t>Tato dráha je o deset řádů menší než velikost atomového jádra, tedy neměřitelná.</a:t>
                </a:r>
              </a:p>
            </p:txBody>
          </p:sp>
        </mc:Choice>
        <mc:Fallback xmlns="">
          <p:sp>
            <p:nvSpPr>
              <p:cNvPr id="12" name="TextovéPole 11">
                <a:extLst>
                  <a:ext uri="{FF2B5EF4-FFF2-40B4-BE49-F238E27FC236}">
                    <a16:creationId xmlns:a16="http://schemas.microsoft.com/office/drawing/2014/main" id="{8158FDD7-78D3-75C6-3C52-A420FEE448B6}"/>
                  </a:ext>
                </a:extLst>
              </p:cNvPr>
              <p:cNvSpPr txBox="1">
                <a:spLocks noRot="1" noChangeAspect="1" noMove="1" noResize="1" noEditPoints="1" noAdjustHandles="1" noChangeArrowheads="1" noChangeShapeType="1" noTextEdit="1"/>
              </p:cNvSpPr>
              <p:nvPr/>
            </p:nvSpPr>
            <p:spPr>
              <a:xfrm>
                <a:off x="393676" y="5675842"/>
                <a:ext cx="11640757" cy="1067023"/>
              </a:xfrm>
              <a:prstGeom prst="rect">
                <a:avLst/>
              </a:prstGeom>
              <a:blipFill>
                <a:blip r:embed="rId7"/>
                <a:stretch>
                  <a:fillRect l="-314" t="-1714" b="-4571"/>
                </a:stretch>
              </a:blipFill>
            </p:spPr>
            <p:txBody>
              <a:bodyPr/>
              <a:lstStyle/>
              <a:p>
                <a:r>
                  <a:rPr lang="cs-CZ">
                    <a:noFill/>
                  </a:rPr>
                  <a:t> </a:t>
                </a:r>
              </a:p>
            </p:txBody>
          </p:sp>
        </mc:Fallback>
      </mc:AlternateContent>
    </p:spTree>
    <p:extLst>
      <p:ext uri="{BB962C8B-B14F-4D97-AF65-F5344CB8AC3E}">
        <p14:creationId xmlns:p14="http://schemas.microsoft.com/office/powerpoint/2010/main" val="42234205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2CEC2391-5A3D-2C4D-8D56-A73555DB68DB}"/>
              </a:ext>
            </a:extLst>
          </p:cNvPr>
          <p:cNvSpPr txBox="1"/>
          <p:nvPr/>
        </p:nvSpPr>
        <p:spPr>
          <a:xfrm>
            <a:off x="364211" y="309967"/>
            <a:ext cx="4455762" cy="369332"/>
          </a:xfrm>
          <a:prstGeom prst="rect">
            <a:avLst/>
          </a:prstGeom>
          <a:noFill/>
        </p:spPr>
        <p:txBody>
          <a:bodyPr wrap="square" rtlCol="0">
            <a:spAutoFit/>
          </a:bodyPr>
          <a:lstStyle/>
          <a:p>
            <a:r>
              <a:rPr lang="cs-CZ" b="1" dirty="0"/>
              <a:t>Třetí pohybový zákon – úlohy na procvičení</a:t>
            </a:r>
          </a:p>
        </p:txBody>
      </p:sp>
      <p:sp>
        <p:nvSpPr>
          <p:cNvPr id="3" name="TextovéPole 2">
            <a:extLst>
              <a:ext uri="{FF2B5EF4-FFF2-40B4-BE49-F238E27FC236}">
                <a16:creationId xmlns:a16="http://schemas.microsoft.com/office/drawing/2014/main" id="{A848BCCC-38BF-1D65-B266-73A4AC339B1B}"/>
              </a:ext>
            </a:extLst>
          </p:cNvPr>
          <p:cNvSpPr txBox="1"/>
          <p:nvPr/>
        </p:nvSpPr>
        <p:spPr>
          <a:xfrm>
            <a:off x="364211" y="821410"/>
            <a:ext cx="11499742" cy="369332"/>
          </a:xfrm>
          <a:prstGeom prst="rect">
            <a:avLst/>
          </a:prstGeom>
          <a:noFill/>
        </p:spPr>
        <p:txBody>
          <a:bodyPr wrap="square" rtlCol="0">
            <a:spAutoFit/>
          </a:bodyPr>
          <a:lstStyle/>
          <a:p>
            <a:r>
              <a:rPr lang="cs-CZ" dirty="0"/>
              <a:t>1) Hadici, z níž prudce tryská voda, musíme držet pevně v rukou. Vysvětlete proč!</a:t>
            </a:r>
          </a:p>
        </p:txBody>
      </p:sp>
      <p:sp>
        <p:nvSpPr>
          <p:cNvPr id="4" name="TextovéPole 3">
            <a:extLst>
              <a:ext uri="{FF2B5EF4-FFF2-40B4-BE49-F238E27FC236}">
                <a16:creationId xmlns:a16="http://schemas.microsoft.com/office/drawing/2014/main" id="{753DD721-1AC8-98D5-5D1B-166BFABE8B9B}"/>
              </a:ext>
            </a:extLst>
          </p:cNvPr>
          <p:cNvSpPr txBox="1"/>
          <p:nvPr/>
        </p:nvSpPr>
        <p:spPr>
          <a:xfrm>
            <a:off x="364211" y="1337974"/>
            <a:ext cx="10414861" cy="369332"/>
          </a:xfrm>
          <a:prstGeom prst="rect">
            <a:avLst/>
          </a:prstGeom>
          <a:noFill/>
        </p:spPr>
        <p:txBody>
          <a:bodyPr wrap="square" rtlCol="0">
            <a:spAutoFit/>
          </a:bodyPr>
          <a:lstStyle/>
          <a:p>
            <a:r>
              <a:rPr lang="cs-CZ" dirty="0"/>
              <a:t>2) Při výstřelu musí střelec držet pušku pevně v rukou. Vysvětlete proč!</a:t>
            </a:r>
          </a:p>
        </p:txBody>
      </p:sp>
      <p:sp>
        <p:nvSpPr>
          <p:cNvPr id="5" name="TextovéPole 4">
            <a:extLst>
              <a:ext uri="{FF2B5EF4-FFF2-40B4-BE49-F238E27FC236}">
                <a16:creationId xmlns:a16="http://schemas.microsoft.com/office/drawing/2014/main" id="{A52B2CED-8E58-82A9-A564-9DFD00D2338D}"/>
              </a:ext>
            </a:extLst>
          </p:cNvPr>
          <p:cNvSpPr txBox="1"/>
          <p:nvPr/>
        </p:nvSpPr>
        <p:spPr>
          <a:xfrm>
            <a:off x="364211" y="1854538"/>
            <a:ext cx="11081288" cy="646331"/>
          </a:xfrm>
          <a:prstGeom prst="rect">
            <a:avLst/>
          </a:prstGeom>
          <a:noFill/>
        </p:spPr>
        <p:txBody>
          <a:bodyPr wrap="square" rtlCol="0">
            <a:spAutoFit/>
          </a:bodyPr>
          <a:lstStyle/>
          <a:p>
            <a:r>
              <a:rPr lang="cs-CZ" dirty="0"/>
              <a:t>3) Dva chlapci táhnou za opačné konce provazu, který vydrží maximální tahovou sílu 180 N. Přetrhne se provaz, jestliže každý chlapec táhne silou 100 N?</a:t>
            </a:r>
          </a:p>
        </p:txBody>
      </p:sp>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505F4D1B-1860-9411-3A96-50626FA07FA6}"/>
                  </a:ext>
                </a:extLst>
              </p:cNvPr>
              <p:cNvSpPr txBox="1"/>
              <p:nvPr/>
            </p:nvSpPr>
            <p:spPr>
              <a:xfrm>
                <a:off x="364211" y="2648101"/>
                <a:ext cx="11399004" cy="938719"/>
              </a:xfrm>
              <a:prstGeom prst="rect">
                <a:avLst/>
              </a:prstGeom>
              <a:noFill/>
            </p:spPr>
            <p:txBody>
              <a:bodyPr wrap="square" rtlCol="0">
                <a:spAutoFit/>
              </a:bodyPr>
              <a:lstStyle/>
              <a:p>
                <a:r>
                  <a:rPr lang="cs-CZ" dirty="0"/>
                  <a:t>4) Při srážce lehkého osobního automobilu a těžkého nákladního automobilu byl mnohem více poškozen automobil osobní. Neodporuje to třetímu pohybovému zákonu?</a:t>
                </a:r>
              </a:p>
              <a:p>
                <a:endParaRPr lang="cs-CZ" sz="800" dirty="0"/>
              </a:p>
              <a:p>
                <a:pPr/>
                <a14:m>
                  <m:oMathPara xmlns:m="http://schemas.openxmlformats.org/officeDocument/2006/math">
                    <m:oMathParaPr>
                      <m:jc m:val="right"/>
                    </m:oMathParaPr>
                    <m:oMath xmlns:m="http://schemas.openxmlformats.org/officeDocument/2006/math">
                      <m:d>
                        <m:dPr>
                          <m:begChr m:val="["/>
                          <m:endChr m:val="]"/>
                          <m:ctrlPr>
                            <a:rPr lang="cs-CZ" sz="1100" i="1" smtClean="0">
                              <a:latin typeface="Cambria Math" panose="02040503050406030204" pitchFamily="18" charset="0"/>
                            </a:rPr>
                          </m:ctrlPr>
                        </m:dPr>
                        <m:e>
                          <m:r>
                            <m:rPr>
                              <m:nor/>
                            </m:rPr>
                            <a:rPr lang="cs-CZ" sz="1100" dirty="0"/>
                            <m:t>Neodporuje</m:t>
                          </m:r>
                          <m:r>
                            <m:rPr>
                              <m:nor/>
                            </m:rPr>
                            <a:rPr lang="cs-CZ" sz="1100" dirty="0"/>
                            <m:t>, </m:t>
                          </m:r>
                          <m:r>
                            <m:rPr>
                              <m:nor/>
                            </m:rPr>
                            <a:rPr lang="cs-CZ" sz="1100" dirty="0"/>
                            <m:t>n</m:t>
                          </m:r>
                          <m:r>
                            <m:rPr>
                              <m:nor/>
                            </m:rPr>
                            <a:rPr lang="cs-CZ" sz="1100" dirty="0"/>
                            <m:t>á</m:t>
                          </m:r>
                          <m:r>
                            <m:rPr>
                              <m:nor/>
                            </m:rPr>
                            <a:rPr lang="cs-CZ" sz="1100" dirty="0"/>
                            <m:t>razov</m:t>
                          </m:r>
                          <m:r>
                            <m:rPr>
                              <m:nor/>
                            </m:rPr>
                            <a:rPr lang="cs-CZ" sz="1100" dirty="0"/>
                            <m:t>é </m:t>
                          </m:r>
                          <m:r>
                            <m:rPr>
                              <m:nor/>
                            </m:rPr>
                            <a:rPr lang="cs-CZ" sz="1100" dirty="0"/>
                            <m:t>s</m:t>
                          </m:r>
                          <m:r>
                            <m:rPr>
                              <m:nor/>
                            </m:rPr>
                            <a:rPr lang="cs-CZ" sz="1100" dirty="0"/>
                            <m:t>í</m:t>
                          </m:r>
                          <m:r>
                            <m:rPr>
                              <m:nor/>
                            </m:rPr>
                            <a:rPr lang="cs-CZ" sz="1100" dirty="0"/>
                            <m:t>ly</m:t>
                          </m:r>
                          <m:r>
                            <m:rPr>
                              <m:nor/>
                            </m:rPr>
                            <a:rPr lang="cs-CZ" sz="1100" dirty="0"/>
                            <m:t> </m:t>
                          </m:r>
                          <m:r>
                            <m:rPr>
                              <m:nor/>
                            </m:rPr>
                            <a:rPr lang="cs-CZ" sz="1100" dirty="0"/>
                            <m:t>na</m:t>
                          </m:r>
                          <m:r>
                            <m:rPr>
                              <m:nor/>
                            </m:rPr>
                            <a:rPr lang="cs-CZ" sz="1100" dirty="0"/>
                            <m:t> </m:t>
                          </m:r>
                          <m:r>
                            <m:rPr>
                              <m:nor/>
                            </m:rPr>
                            <a:rPr lang="cs-CZ" sz="1100" dirty="0"/>
                            <m:t>oba</m:t>
                          </m:r>
                          <m:r>
                            <m:rPr>
                              <m:nor/>
                            </m:rPr>
                            <a:rPr lang="cs-CZ" sz="1100" dirty="0"/>
                            <m:t> </m:t>
                          </m:r>
                          <m:r>
                            <m:rPr>
                              <m:nor/>
                            </m:rPr>
                            <a:rPr lang="cs-CZ" sz="1100" dirty="0"/>
                            <m:t>automobily</m:t>
                          </m:r>
                          <m:r>
                            <m:rPr>
                              <m:nor/>
                            </m:rPr>
                            <a:rPr lang="cs-CZ" sz="1100" dirty="0"/>
                            <m:t> </m:t>
                          </m:r>
                          <m:r>
                            <m:rPr>
                              <m:nor/>
                            </m:rPr>
                            <a:rPr lang="cs-CZ" sz="1100" dirty="0"/>
                            <m:t>jsou</m:t>
                          </m:r>
                          <m:r>
                            <m:rPr>
                              <m:nor/>
                            </m:rPr>
                            <a:rPr lang="cs-CZ" sz="1100" dirty="0"/>
                            <m:t> </m:t>
                          </m:r>
                          <m:r>
                            <m:rPr>
                              <m:nor/>
                            </m:rPr>
                            <a:rPr lang="cs-CZ" sz="1100" dirty="0"/>
                            <m:t>sice</m:t>
                          </m:r>
                          <m:r>
                            <m:rPr>
                              <m:nor/>
                            </m:rPr>
                            <a:rPr lang="cs-CZ" sz="1100" dirty="0"/>
                            <m:t> </m:t>
                          </m:r>
                          <m:r>
                            <m:rPr>
                              <m:nor/>
                            </m:rPr>
                            <a:rPr lang="cs-CZ" sz="1100" dirty="0"/>
                            <m:t>stejn</m:t>
                          </m:r>
                          <m:r>
                            <m:rPr>
                              <m:nor/>
                            </m:rPr>
                            <a:rPr lang="cs-CZ" sz="1100" dirty="0"/>
                            <m:t>é, </m:t>
                          </m:r>
                          <m:r>
                            <m:rPr>
                              <m:nor/>
                            </m:rPr>
                            <a:rPr lang="cs-CZ" sz="1100" dirty="0"/>
                            <m:t>ale</m:t>
                          </m:r>
                          <m:r>
                            <m:rPr>
                              <m:nor/>
                            </m:rPr>
                            <a:rPr lang="cs-CZ" sz="1100" dirty="0"/>
                            <m:t> </m:t>
                          </m:r>
                          <m:r>
                            <m:rPr>
                              <m:nor/>
                            </m:rPr>
                            <a:rPr lang="cs-CZ" sz="1100" dirty="0"/>
                            <m:t>jejich</m:t>
                          </m:r>
                          <m:r>
                            <m:rPr>
                              <m:nor/>
                            </m:rPr>
                            <a:rPr lang="cs-CZ" sz="1100" dirty="0"/>
                            <m:t> úč</m:t>
                          </m:r>
                          <m:r>
                            <m:rPr>
                              <m:nor/>
                            </m:rPr>
                            <a:rPr lang="cs-CZ" sz="1100" dirty="0"/>
                            <m:t>inek</m:t>
                          </m:r>
                          <m:r>
                            <m:rPr>
                              <m:nor/>
                            </m:rPr>
                            <a:rPr lang="cs-CZ" sz="1100" dirty="0"/>
                            <m:t> </m:t>
                          </m:r>
                          <m:r>
                            <m:rPr>
                              <m:nor/>
                            </m:rPr>
                            <a:rPr lang="cs-CZ" sz="1100" dirty="0"/>
                            <m:t>z</m:t>
                          </m:r>
                          <m:r>
                            <m:rPr>
                              <m:nor/>
                            </m:rPr>
                            <a:rPr lang="cs-CZ" sz="1100" dirty="0"/>
                            <m:t>á</m:t>
                          </m:r>
                          <m:r>
                            <m:rPr>
                              <m:nor/>
                            </m:rPr>
                            <a:rPr lang="cs-CZ" sz="1100" dirty="0"/>
                            <m:t>vis</m:t>
                          </m:r>
                          <m:r>
                            <m:rPr>
                              <m:nor/>
                            </m:rPr>
                            <a:rPr lang="cs-CZ" sz="1100" dirty="0"/>
                            <m:t>í </m:t>
                          </m:r>
                          <m:r>
                            <m:rPr>
                              <m:nor/>
                            </m:rPr>
                            <a:rPr lang="cs-CZ" sz="1100" dirty="0"/>
                            <m:t>nejen</m:t>
                          </m:r>
                          <m:r>
                            <m:rPr>
                              <m:nor/>
                            </m:rPr>
                            <a:rPr lang="cs-CZ" sz="1100" dirty="0"/>
                            <m:t> </m:t>
                          </m:r>
                          <m:r>
                            <m:rPr>
                              <m:nor/>
                            </m:rPr>
                            <a:rPr lang="cs-CZ" sz="1100" dirty="0"/>
                            <m:t>na</m:t>
                          </m:r>
                          <m:r>
                            <m:rPr>
                              <m:nor/>
                            </m:rPr>
                            <a:rPr lang="cs-CZ" sz="1100" dirty="0"/>
                            <m:t> </m:t>
                          </m:r>
                          <m:r>
                            <m:rPr>
                              <m:nor/>
                            </m:rPr>
                            <a:rPr lang="cs-CZ" sz="1100" dirty="0"/>
                            <m:t>konstrukci</m:t>
                          </m:r>
                          <m:r>
                            <m:rPr>
                              <m:nor/>
                            </m:rPr>
                            <a:rPr lang="cs-CZ" sz="1100" dirty="0"/>
                            <m:t> </m:t>
                          </m:r>
                          <m:r>
                            <m:rPr>
                              <m:nor/>
                            </m:rPr>
                            <a:rPr lang="cs-CZ" sz="1100" dirty="0"/>
                            <m:t>automobilu</m:t>
                          </m:r>
                          <m:r>
                            <m:rPr>
                              <m:nor/>
                            </m:rPr>
                            <a:rPr lang="cs-CZ" sz="1100" dirty="0"/>
                            <m:t>, </m:t>
                          </m:r>
                          <m:r>
                            <m:rPr>
                              <m:nor/>
                            </m:rPr>
                            <a:rPr lang="cs-CZ" sz="1100" dirty="0"/>
                            <m:t>ale</m:t>
                          </m:r>
                          <m:r>
                            <m:rPr>
                              <m:nor/>
                            </m:rPr>
                            <a:rPr lang="cs-CZ" sz="1100" dirty="0"/>
                            <m:t> </m:t>
                          </m:r>
                          <m:r>
                            <m:rPr>
                              <m:nor/>
                            </m:rPr>
                            <a:rPr lang="cs-CZ" sz="1100" dirty="0"/>
                            <m:t>hlavn</m:t>
                          </m:r>
                          <m:r>
                            <m:rPr>
                              <m:nor/>
                            </m:rPr>
                            <a:rPr lang="cs-CZ" sz="1100" dirty="0"/>
                            <m:t>ě </m:t>
                          </m:r>
                          <m:r>
                            <m:rPr>
                              <m:nor/>
                            </m:rPr>
                            <a:rPr lang="cs-CZ" sz="1100" dirty="0"/>
                            <m:t>na</m:t>
                          </m:r>
                          <m:r>
                            <m:rPr>
                              <m:nor/>
                            </m:rPr>
                            <a:rPr lang="cs-CZ" sz="1100" dirty="0"/>
                            <m:t> </m:t>
                          </m:r>
                          <m:r>
                            <m:rPr>
                              <m:nor/>
                            </m:rPr>
                            <a:rPr lang="cs-CZ" sz="1100" dirty="0"/>
                            <m:t>jejich</m:t>
                          </m:r>
                          <m:r>
                            <m:rPr>
                              <m:nor/>
                            </m:rPr>
                            <a:rPr lang="cs-CZ" sz="1100" dirty="0"/>
                            <m:t> </m:t>
                          </m:r>
                          <m:r>
                            <m:rPr>
                              <m:nor/>
                            </m:rPr>
                            <a:rPr lang="cs-CZ" sz="1100" dirty="0"/>
                            <m:t>hmotnosti</m:t>
                          </m:r>
                          <m:r>
                            <m:rPr>
                              <m:nor/>
                            </m:rPr>
                            <a:rPr lang="cs-CZ" sz="1100" dirty="0"/>
                            <m:t>. </m:t>
                          </m:r>
                        </m:e>
                      </m:d>
                    </m:oMath>
                  </m:oMathPara>
                </a14:m>
                <a:endParaRPr lang="cs-CZ" sz="1100" dirty="0"/>
              </a:p>
            </p:txBody>
          </p:sp>
        </mc:Choice>
        <mc:Fallback xmlns="">
          <p:sp>
            <p:nvSpPr>
              <p:cNvPr id="6" name="TextovéPole 5">
                <a:extLst>
                  <a:ext uri="{FF2B5EF4-FFF2-40B4-BE49-F238E27FC236}">
                    <a16:creationId xmlns:a16="http://schemas.microsoft.com/office/drawing/2014/main" id="{505F4D1B-1860-9411-3A96-50626FA07FA6}"/>
                  </a:ext>
                </a:extLst>
              </p:cNvPr>
              <p:cNvSpPr txBox="1">
                <a:spLocks noRot="1" noChangeAspect="1" noMove="1" noResize="1" noEditPoints="1" noAdjustHandles="1" noChangeArrowheads="1" noChangeShapeType="1" noTextEdit="1"/>
              </p:cNvSpPr>
              <p:nvPr/>
            </p:nvSpPr>
            <p:spPr>
              <a:xfrm>
                <a:off x="364211" y="2648101"/>
                <a:ext cx="11399004" cy="938719"/>
              </a:xfrm>
              <a:prstGeom prst="rect">
                <a:avLst/>
              </a:prstGeom>
              <a:blipFill>
                <a:blip r:embed="rId2"/>
                <a:stretch>
                  <a:fillRect l="-481" t="-3247" b="-649"/>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8" name="TextovéPole 7">
                <a:extLst>
                  <a:ext uri="{FF2B5EF4-FFF2-40B4-BE49-F238E27FC236}">
                    <a16:creationId xmlns:a16="http://schemas.microsoft.com/office/drawing/2014/main" id="{7CAD2702-FE2A-1369-9AC5-45FCAA7A526A}"/>
                  </a:ext>
                </a:extLst>
              </p:cNvPr>
              <p:cNvSpPr txBox="1"/>
              <p:nvPr/>
            </p:nvSpPr>
            <p:spPr>
              <a:xfrm>
                <a:off x="364211" y="3891980"/>
                <a:ext cx="11321513" cy="938719"/>
              </a:xfrm>
              <a:prstGeom prst="rect">
                <a:avLst/>
              </a:prstGeom>
              <a:noFill/>
            </p:spPr>
            <p:txBody>
              <a:bodyPr wrap="square" rtlCol="0">
                <a:spAutoFit/>
              </a:bodyPr>
              <a:lstStyle/>
              <a:p>
                <a:r>
                  <a:rPr lang="cs-CZ" dirty="0"/>
                  <a:t>5) Vyskočíme-li z malé loďky, která není upevněna, na břeh, loďka od břehu odjede. Vyskočíme-li z velké lodi na břeh, odjede loď s tak malou rychlostí, že to ani nepozorujeme. Vysvětlete proč?</a:t>
                </a:r>
              </a:p>
              <a:p>
                <a:endParaRPr lang="cs-CZ" sz="800" dirty="0"/>
              </a:p>
              <a:p>
                <a:pPr/>
                <a14:m>
                  <m:oMathPara xmlns:m="http://schemas.openxmlformats.org/officeDocument/2006/math">
                    <m:oMathParaPr>
                      <m:jc m:val="right"/>
                    </m:oMathParaPr>
                    <m:oMath xmlns:m="http://schemas.openxmlformats.org/officeDocument/2006/math">
                      <m:d>
                        <m:dPr>
                          <m:begChr m:val="["/>
                          <m:endChr m:val="]"/>
                          <m:ctrlPr>
                            <a:rPr lang="cs-CZ" sz="1100" i="1" smtClean="0">
                              <a:latin typeface="Cambria Math" panose="02040503050406030204" pitchFamily="18" charset="0"/>
                            </a:rPr>
                          </m:ctrlPr>
                        </m:dPr>
                        <m:e>
                          <m:r>
                            <m:rPr>
                              <m:nor/>
                            </m:rPr>
                            <a:rPr lang="cs-CZ" sz="1100" dirty="0"/>
                            <m:t>Rychlost</m:t>
                          </m:r>
                          <m:r>
                            <m:rPr>
                              <m:nor/>
                            </m:rPr>
                            <a:rPr lang="cs-CZ" sz="1100" dirty="0"/>
                            <m:t> </m:t>
                          </m:r>
                          <m:r>
                            <m:rPr>
                              <m:nor/>
                            </m:rPr>
                            <a:rPr lang="cs-CZ" sz="1100" dirty="0"/>
                            <m:t>lo</m:t>
                          </m:r>
                          <m:r>
                            <m:rPr>
                              <m:nor/>
                            </m:rPr>
                            <a:rPr lang="cs-CZ" sz="1100" dirty="0"/>
                            <m:t>ď</m:t>
                          </m:r>
                          <m:r>
                            <m:rPr>
                              <m:nor/>
                            </m:rPr>
                            <a:rPr lang="cs-CZ" sz="1100" dirty="0"/>
                            <m:t>ky</m:t>
                          </m:r>
                          <m:r>
                            <m:rPr>
                              <m:nor/>
                            </m:rPr>
                            <a:rPr lang="cs-CZ" sz="1100" dirty="0"/>
                            <m:t> </m:t>
                          </m:r>
                          <m:r>
                            <m:rPr>
                              <m:nor/>
                            </m:rPr>
                            <a:rPr lang="cs-CZ" sz="1100" dirty="0"/>
                            <m:t>a</m:t>
                          </m:r>
                          <m:r>
                            <m:rPr>
                              <m:nor/>
                            </m:rPr>
                            <a:rPr lang="cs-CZ" sz="1100" dirty="0"/>
                            <m:t> </m:t>
                          </m:r>
                          <m:r>
                            <m:rPr>
                              <m:nor/>
                            </m:rPr>
                            <a:rPr lang="cs-CZ" sz="1100" dirty="0"/>
                            <m:t>vyskakuj</m:t>
                          </m:r>
                          <m:r>
                            <m:rPr>
                              <m:nor/>
                            </m:rPr>
                            <a:rPr lang="cs-CZ" sz="1100" dirty="0"/>
                            <m:t>í</m:t>
                          </m:r>
                          <m:r>
                            <m:rPr>
                              <m:nor/>
                            </m:rPr>
                            <a:rPr lang="cs-CZ" sz="1100" dirty="0"/>
                            <m:t>c</m:t>
                          </m:r>
                          <m:r>
                            <m:rPr>
                              <m:nor/>
                            </m:rPr>
                            <a:rPr lang="cs-CZ" sz="1100" dirty="0"/>
                            <m:t>í</m:t>
                          </m:r>
                          <m:r>
                            <m:rPr>
                              <m:nor/>
                            </m:rPr>
                            <a:rPr lang="cs-CZ" sz="1100" dirty="0"/>
                            <m:t>ho</m:t>
                          </m:r>
                          <m:r>
                            <m:rPr>
                              <m:nor/>
                            </m:rPr>
                            <a:rPr lang="cs-CZ" sz="1100" dirty="0"/>
                            <m:t> č</m:t>
                          </m:r>
                          <m:r>
                            <m:rPr>
                              <m:nor/>
                            </m:rPr>
                            <a:rPr lang="cs-CZ" sz="1100" dirty="0"/>
                            <m:t>lov</m:t>
                          </m:r>
                          <m:r>
                            <m:rPr>
                              <m:nor/>
                            </m:rPr>
                            <a:rPr lang="cs-CZ" sz="1100" dirty="0"/>
                            <m:t>ě</m:t>
                          </m:r>
                          <m:r>
                            <m:rPr>
                              <m:nor/>
                            </m:rPr>
                            <a:rPr lang="cs-CZ" sz="1100" dirty="0"/>
                            <m:t>ka</m:t>
                          </m:r>
                          <m:r>
                            <m:rPr>
                              <m:nor/>
                            </m:rPr>
                            <a:rPr lang="cs-CZ" sz="1100" dirty="0"/>
                            <m:t> </m:t>
                          </m:r>
                          <m:r>
                            <m:rPr>
                              <m:nor/>
                            </m:rPr>
                            <a:rPr lang="cs-CZ" sz="1100" dirty="0"/>
                            <m:t>jsou</m:t>
                          </m:r>
                          <m:r>
                            <m:rPr>
                              <m:nor/>
                            </m:rPr>
                            <a:rPr lang="cs-CZ" sz="1100" dirty="0"/>
                            <m:t> </m:t>
                          </m:r>
                          <m:r>
                            <m:rPr>
                              <m:nor/>
                            </m:rPr>
                            <a:rPr lang="cs-CZ" sz="1100" dirty="0"/>
                            <m:t>v</m:t>
                          </m:r>
                          <m:r>
                            <m:rPr>
                              <m:nor/>
                            </m:rPr>
                            <a:rPr lang="cs-CZ" sz="1100" dirty="0"/>
                            <m:t> </m:t>
                          </m:r>
                          <m:r>
                            <m:rPr>
                              <m:nor/>
                            </m:rPr>
                            <a:rPr lang="cs-CZ" sz="1100" dirty="0"/>
                            <m:t>opa</m:t>
                          </m:r>
                          <m:r>
                            <m:rPr>
                              <m:nor/>
                            </m:rPr>
                            <a:rPr lang="cs-CZ" sz="1100" dirty="0"/>
                            <m:t>č</m:t>
                          </m:r>
                          <m:r>
                            <m:rPr>
                              <m:nor/>
                            </m:rPr>
                            <a:rPr lang="cs-CZ" sz="1100" dirty="0"/>
                            <m:t>n</m:t>
                          </m:r>
                          <m:r>
                            <m:rPr>
                              <m:nor/>
                            </m:rPr>
                            <a:rPr lang="cs-CZ" sz="1100" dirty="0"/>
                            <m:t>é</m:t>
                          </m:r>
                          <m:r>
                            <m:rPr>
                              <m:nor/>
                            </m:rPr>
                            <a:rPr lang="cs-CZ" sz="1100" dirty="0"/>
                            <m:t>m</m:t>
                          </m:r>
                          <m:r>
                            <m:rPr>
                              <m:nor/>
                            </m:rPr>
                            <a:rPr lang="cs-CZ" sz="1100" dirty="0"/>
                            <m:t> </m:t>
                          </m:r>
                          <m:r>
                            <m:rPr>
                              <m:nor/>
                            </m:rPr>
                            <a:rPr lang="cs-CZ" sz="1100" dirty="0"/>
                            <m:t>pom</m:t>
                          </m:r>
                          <m:r>
                            <m:rPr>
                              <m:nor/>
                            </m:rPr>
                            <a:rPr lang="cs-CZ" sz="1100" dirty="0"/>
                            <m:t>ě</m:t>
                          </m:r>
                          <m:r>
                            <m:rPr>
                              <m:nor/>
                            </m:rPr>
                            <a:rPr lang="cs-CZ" sz="1100" dirty="0"/>
                            <m:t>ru</m:t>
                          </m:r>
                          <m:r>
                            <m:rPr>
                              <m:nor/>
                            </m:rPr>
                            <a:rPr lang="cs-CZ" sz="1100" dirty="0"/>
                            <m:t> </m:t>
                          </m:r>
                          <m:r>
                            <m:rPr>
                              <m:nor/>
                            </m:rPr>
                            <a:rPr lang="cs-CZ" sz="1100" dirty="0"/>
                            <m:t>ne</m:t>
                          </m:r>
                          <m:r>
                            <m:rPr>
                              <m:nor/>
                            </m:rPr>
                            <a:rPr lang="cs-CZ" sz="1100" dirty="0"/>
                            <m:t>ž </m:t>
                          </m:r>
                          <m:r>
                            <m:rPr>
                              <m:nor/>
                            </m:rPr>
                            <a:rPr lang="cs-CZ" sz="1100" dirty="0"/>
                            <m:t>jejich</m:t>
                          </m:r>
                          <m:r>
                            <m:rPr>
                              <m:nor/>
                            </m:rPr>
                            <a:rPr lang="cs-CZ" sz="1100" dirty="0"/>
                            <m:t> </m:t>
                          </m:r>
                          <m:r>
                            <m:rPr>
                              <m:nor/>
                            </m:rPr>
                            <a:rPr lang="cs-CZ" sz="1100" dirty="0"/>
                            <m:t>hmotnosti</m:t>
                          </m:r>
                          <m:r>
                            <m:rPr>
                              <m:nor/>
                            </m:rPr>
                            <a:rPr lang="cs-CZ" sz="1100" dirty="0"/>
                            <m:t>. </m:t>
                          </m:r>
                          <m:r>
                            <m:rPr>
                              <m:nor/>
                            </m:rPr>
                            <a:rPr lang="cs-CZ" sz="1100" dirty="0"/>
                            <m:t>Lo</m:t>
                          </m:r>
                          <m:r>
                            <m:rPr>
                              <m:nor/>
                            </m:rPr>
                            <a:rPr lang="cs-CZ" sz="1100" dirty="0"/>
                            <m:t>ď </m:t>
                          </m:r>
                          <m:r>
                            <m:rPr>
                              <m:nor/>
                            </m:rPr>
                            <a:rPr lang="cs-CZ" sz="1100" dirty="0"/>
                            <m:t>s</m:t>
                          </m:r>
                          <m:r>
                            <m:rPr>
                              <m:nor/>
                            </m:rPr>
                            <a:rPr lang="cs-CZ" sz="1100" dirty="0"/>
                            <m:t> </m:t>
                          </m:r>
                          <m:r>
                            <m:rPr>
                              <m:nor/>
                            </m:rPr>
                            <a:rPr lang="cs-CZ" sz="1100" dirty="0"/>
                            <m:t>velkou</m:t>
                          </m:r>
                          <m:r>
                            <m:rPr>
                              <m:nor/>
                            </m:rPr>
                            <a:rPr lang="cs-CZ" sz="1100" dirty="0"/>
                            <m:t> </m:t>
                          </m:r>
                          <m:r>
                            <m:rPr>
                              <m:nor/>
                            </m:rPr>
                            <a:rPr lang="cs-CZ" sz="1100" dirty="0"/>
                            <m:t>hmotnost</m:t>
                          </m:r>
                          <m:r>
                            <m:rPr>
                              <m:nor/>
                            </m:rPr>
                            <a:rPr lang="cs-CZ" sz="1100" dirty="0"/>
                            <m:t>í </m:t>
                          </m:r>
                          <m:r>
                            <m:rPr>
                              <m:nor/>
                            </m:rPr>
                            <a:rPr lang="cs-CZ" sz="1100" dirty="0"/>
                            <m:t>vzhledem</m:t>
                          </m:r>
                          <m:r>
                            <m:rPr>
                              <m:nor/>
                            </m:rPr>
                            <a:rPr lang="cs-CZ" sz="1100" dirty="0"/>
                            <m:t> </m:t>
                          </m:r>
                          <m:r>
                            <m:rPr>
                              <m:nor/>
                            </m:rPr>
                            <a:rPr lang="cs-CZ" sz="1100" dirty="0"/>
                            <m:t>k</m:t>
                          </m:r>
                          <m:r>
                            <m:rPr>
                              <m:nor/>
                            </m:rPr>
                            <a:rPr lang="cs-CZ" sz="1100" dirty="0"/>
                            <m:t> </m:t>
                          </m:r>
                          <m:r>
                            <m:rPr>
                              <m:nor/>
                            </m:rPr>
                            <a:rPr lang="cs-CZ" sz="1100" dirty="0"/>
                            <m:t>hmotnosti</m:t>
                          </m:r>
                          <m:r>
                            <m:rPr>
                              <m:nor/>
                            </m:rPr>
                            <a:rPr lang="cs-CZ" sz="1100" dirty="0"/>
                            <m:t> č</m:t>
                          </m:r>
                          <m:r>
                            <m:rPr>
                              <m:nor/>
                            </m:rPr>
                            <a:rPr lang="cs-CZ" sz="1100" dirty="0"/>
                            <m:t>lov</m:t>
                          </m:r>
                          <m:r>
                            <m:rPr>
                              <m:nor/>
                            </m:rPr>
                            <a:rPr lang="cs-CZ" sz="1100" dirty="0"/>
                            <m:t>ě</m:t>
                          </m:r>
                          <m:r>
                            <m:rPr>
                              <m:nor/>
                            </m:rPr>
                            <a:rPr lang="cs-CZ" sz="1100" dirty="0"/>
                            <m:t>ka</m:t>
                          </m:r>
                          <m:r>
                            <m:rPr>
                              <m:nor/>
                            </m:rPr>
                            <a:rPr lang="cs-CZ" sz="1100" dirty="0"/>
                            <m:t> </m:t>
                          </m:r>
                          <m:r>
                            <m:rPr>
                              <m:nor/>
                            </m:rPr>
                            <a:rPr lang="cs-CZ" sz="1100" dirty="0"/>
                            <m:t>odjede</m:t>
                          </m:r>
                          <m:r>
                            <m:rPr>
                              <m:nor/>
                            </m:rPr>
                            <a:rPr lang="cs-CZ" sz="1100" dirty="0"/>
                            <m:t> </m:t>
                          </m:r>
                          <m:r>
                            <m:rPr>
                              <m:nor/>
                            </m:rPr>
                            <a:rPr lang="cs-CZ" sz="1100" dirty="0"/>
                            <m:t>od</m:t>
                          </m:r>
                          <m:r>
                            <m:rPr>
                              <m:nor/>
                            </m:rPr>
                            <a:rPr lang="cs-CZ" sz="1100" dirty="0"/>
                            <m:t> </m:t>
                          </m:r>
                          <m:r>
                            <m:rPr>
                              <m:nor/>
                            </m:rPr>
                            <a:rPr lang="cs-CZ" sz="1100" dirty="0"/>
                            <m:t>b</m:t>
                          </m:r>
                          <m:r>
                            <m:rPr>
                              <m:nor/>
                            </m:rPr>
                            <a:rPr lang="cs-CZ" sz="1100" dirty="0"/>
                            <m:t>ř</m:t>
                          </m:r>
                          <m:r>
                            <m:rPr>
                              <m:nor/>
                            </m:rPr>
                            <a:rPr lang="cs-CZ" sz="1100" dirty="0"/>
                            <m:t>ehu</m:t>
                          </m:r>
                          <m:r>
                            <m:rPr>
                              <m:nor/>
                            </m:rPr>
                            <a:rPr lang="cs-CZ" sz="1100" dirty="0"/>
                            <m:t> </m:t>
                          </m:r>
                          <m:r>
                            <m:rPr>
                              <m:nor/>
                            </m:rPr>
                            <a:rPr lang="cs-CZ" sz="1100" dirty="0"/>
                            <m:t>malou</m:t>
                          </m:r>
                          <m:r>
                            <m:rPr>
                              <m:nor/>
                            </m:rPr>
                            <a:rPr lang="cs-CZ" sz="1100" dirty="0"/>
                            <m:t> </m:t>
                          </m:r>
                          <m:r>
                            <m:rPr>
                              <m:nor/>
                            </m:rPr>
                            <a:rPr lang="cs-CZ" sz="1100" dirty="0"/>
                            <m:t>rychlost</m:t>
                          </m:r>
                          <m:r>
                            <m:rPr>
                              <m:nor/>
                            </m:rPr>
                            <a:rPr lang="cs-CZ" sz="1100" dirty="0"/>
                            <m:t>í. </m:t>
                          </m:r>
                        </m:e>
                      </m:d>
                    </m:oMath>
                  </m:oMathPara>
                </a14:m>
                <a:endParaRPr lang="cs-CZ" sz="1100" dirty="0"/>
              </a:p>
            </p:txBody>
          </p:sp>
        </mc:Choice>
        <mc:Fallback xmlns="">
          <p:sp>
            <p:nvSpPr>
              <p:cNvPr id="8" name="TextovéPole 7">
                <a:extLst>
                  <a:ext uri="{FF2B5EF4-FFF2-40B4-BE49-F238E27FC236}">
                    <a16:creationId xmlns:a16="http://schemas.microsoft.com/office/drawing/2014/main" id="{7CAD2702-FE2A-1369-9AC5-45FCAA7A526A}"/>
                  </a:ext>
                </a:extLst>
              </p:cNvPr>
              <p:cNvSpPr txBox="1">
                <a:spLocks noRot="1" noChangeAspect="1" noMove="1" noResize="1" noEditPoints="1" noAdjustHandles="1" noChangeArrowheads="1" noChangeShapeType="1" noTextEdit="1"/>
              </p:cNvSpPr>
              <p:nvPr/>
            </p:nvSpPr>
            <p:spPr>
              <a:xfrm>
                <a:off x="364211" y="3891980"/>
                <a:ext cx="11321513" cy="938719"/>
              </a:xfrm>
              <a:prstGeom prst="rect">
                <a:avLst/>
              </a:prstGeom>
              <a:blipFill>
                <a:blip r:embed="rId3"/>
                <a:stretch>
                  <a:fillRect l="-485" t="-3247" b="-649"/>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9" name="TextovéPole 8">
                <a:extLst>
                  <a:ext uri="{FF2B5EF4-FFF2-40B4-BE49-F238E27FC236}">
                    <a16:creationId xmlns:a16="http://schemas.microsoft.com/office/drawing/2014/main" id="{C9F61EB0-F0CF-BE41-EC22-B0A77102A2DB}"/>
                  </a:ext>
                </a:extLst>
              </p:cNvPr>
              <p:cNvSpPr txBox="1"/>
              <p:nvPr/>
            </p:nvSpPr>
            <p:spPr>
              <a:xfrm>
                <a:off x="364211" y="5445115"/>
                <a:ext cx="11499742" cy="783869"/>
              </a:xfrm>
              <a:prstGeom prst="rect">
                <a:avLst/>
              </a:prstGeom>
              <a:noFill/>
            </p:spPr>
            <p:txBody>
              <a:bodyPr wrap="square" rtlCol="0">
                <a:spAutoFit/>
              </a:bodyPr>
              <a:lstStyle/>
              <a:p>
                <a:r>
                  <a:rPr lang="cs-CZ" dirty="0"/>
                  <a:t>Řešení úloh 4 a 5 neodporuje naší zkušenosti a exaktní zdůvodnění vychází ze znalosti zákona zachování hybnosti, který navazuje na třetí pohybový zákon kde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1</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2</m:t>
                        </m:r>
                      </m:sub>
                    </m:sSub>
                  </m:oMath>
                </a14:m>
                <a:r>
                  <a:rPr lang="cs-CZ" dirty="0"/>
                  <a:t>: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1</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𝑚</m:t>
                        </m:r>
                      </m:e>
                      <m:sub>
                        <m:r>
                          <a:rPr lang="cs-CZ" b="0" i="1" smtClean="0">
                            <a:latin typeface="Cambria Math" panose="02040503050406030204" pitchFamily="18" charset="0"/>
                          </a:rPr>
                          <m:t>1</m:t>
                        </m:r>
                      </m:sub>
                    </m:sSub>
                    <m:r>
                      <a:rPr lang="cs-CZ" i="1">
                        <a:latin typeface="Cambria Math" panose="02040503050406030204" pitchFamily="18" charset="0"/>
                        <a:ea typeface="Cambria Math" panose="02040503050406030204" pitchFamily="18" charset="0"/>
                      </a:rPr>
                      <m:t>∙</m:t>
                    </m:r>
                    <m:f>
                      <m:fPr>
                        <m:ctrlPr>
                          <a:rPr lang="cs-CZ" i="1" smtClean="0">
                            <a:latin typeface="Cambria Math" panose="02040503050406030204" pitchFamily="18" charset="0"/>
                            <a:ea typeface="Cambria Math" panose="02040503050406030204" pitchFamily="18" charset="0"/>
                          </a:rPr>
                        </m:ctrlPr>
                      </m:fPr>
                      <m:num>
                        <m:sSub>
                          <m:sSubPr>
                            <m:ctrlPr>
                              <a:rPr lang="cs-CZ"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𝑣</m:t>
                            </m:r>
                          </m:e>
                          <m:sub>
                            <m:r>
                              <a:rPr lang="cs-CZ" b="0" i="1" smtClean="0">
                                <a:latin typeface="Cambria Math" panose="02040503050406030204" pitchFamily="18" charset="0"/>
                                <a:ea typeface="Cambria Math" panose="02040503050406030204" pitchFamily="18" charset="0"/>
                              </a:rPr>
                              <m:t>1</m:t>
                            </m:r>
                          </m:sub>
                        </m:sSub>
                      </m:num>
                      <m:den>
                        <m:r>
                          <a:rPr lang="cs-CZ" b="0" i="1" smtClean="0">
                            <a:latin typeface="Cambria Math" panose="02040503050406030204" pitchFamily="18" charset="0"/>
                            <a:ea typeface="Cambria Math" panose="02040503050406030204" pitchFamily="18" charset="0"/>
                          </a:rPr>
                          <m:t>𝑡</m:t>
                        </m:r>
                      </m:den>
                    </m:f>
                  </m:oMath>
                </a14:m>
                <a:r>
                  <a:rPr lang="cs-CZ" dirty="0"/>
                  <a:t>  a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2</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𝑚</m:t>
                        </m:r>
                      </m:e>
                      <m:sub>
                        <m:r>
                          <a:rPr lang="cs-CZ" b="0" i="1" smtClean="0">
                            <a:latin typeface="Cambria Math" panose="02040503050406030204" pitchFamily="18" charset="0"/>
                          </a:rPr>
                          <m:t>2</m:t>
                        </m:r>
                      </m:sub>
                    </m:sSub>
                    <m:r>
                      <a:rPr lang="cs-CZ" b="0" i="1" smtClean="0">
                        <a:latin typeface="Cambria Math" panose="02040503050406030204" pitchFamily="18" charset="0"/>
                        <a:ea typeface="Cambria Math" panose="02040503050406030204" pitchFamily="18" charset="0"/>
                      </a:rPr>
                      <m:t>∙</m:t>
                    </m:r>
                    <m:f>
                      <m:fPr>
                        <m:ctrlPr>
                          <a:rPr lang="cs-CZ" b="0" i="1" smtClean="0">
                            <a:latin typeface="Cambria Math" panose="02040503050406030204" pitchFamily="18" charset="0"/>
                            <a:ea typeface="Cambria Math" panose="02040503050406030204" pitchFamily="18" charset="0"/>
                          </a:rPr>
                        </m:ctrlPr>
                      </m:fPr>
                      <m:num>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𝑣</m:t>
                            </m:r>
                          </m:e>
                          <m:sub>
                            <m:r>
                              <a:rPr lang="cs-CZ" b="0" i="1" smtClean="0">
                                <a:latin typeface="Cambria Math" panose="02040503050406030204" pitchFamily="18" charset="0"/>
                                <a:ea typeface="Cambria Math" panose="02040503050406030204" pitchFamily="18" charset="0"/>
                              </a:rPr>
                              <m:t>2</m:t>
                            </m:r>
                          </m:sub>
                        </m:sSub>
                      </m:num>
                      <m:den>
                        <m:r>
                          <a:rPr lang="cs-CZ" b="0" i="1" smtClean="0">
                            <a:latin typeface="Cambria Math" panose="02040503050406030204" pitchFamily="18" charset="0"/>
                            <a:ea typeface="Cambria Math" panose="02040503050406030204" pitchFamily="18" charset="0"/>
                          </a:rPr>
                          <m:t>𝑡</m:t>
                        </m:r>
                      </m:den>
                    </m:f>
                    <m:r>
                      <a:rPr lang="cs-CZ" b="0" i="1" smtClean="0">
                        <a:latin typeface="Cambria Math" panose="02040503050406030204" pitchFamily="18" charset="0"/>
                        <a:ea typeface="Cambria Math" panose="02040503050406030204" pitchFamily="18" charset="0"/>
                      </a:rPr>
                      <m:t>       →        </m:t>
                    </m:r>
                    <m:f>
                      <m:fPr>
                        <m:ctrlPr>
                          <a:rPr lang="cs-CZ" b="0" i="1" smtClean="0">
                            <a:latin typeface="Cambria Math" panose="02040503050406030204" pitchFamily="18" charset="0"/>
                            <a:ea typeface="Cambria Math" panose="02040503050406030204" pitchFamily="18" charset="0"/>
                          </a:rPr>
                        </m:ctrlPr>
                      </m:fPr>
                      <m:num>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𝑚</m:t>
                            </m:r>
                          </m:e>
                          <m:sub>
                            <m:r>
                              <a:rPr lang="cs-CZ" b="0" i="1" smtClean="0">
                                <a:latin typeface="Cambria Math" panose="02040503050406030204" pitchFamily="18" charset="0"/>
                                <a:ea typeface="Cambria Math" panose="02040503050406030204" pitchFamily="18" charset="0"/>
                              </a:rPr>
                              <m:t>1</m:t>
                            </m:r>
                          </m:sub>
                        </m:sSub>
                      </m:num>
                      <m:den>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𝑚</m:t>
                            </m:r>
                          </m:e>
                          <m:sub>
                            <m:r>
                              <a:rPr lang="cs-CZ" b="0" i="1" smtClean="0">
                                <a:latin typeface="Cambria Math" panose="02040503050406030204" pitchFamily="18" charset="0"/>
                                <a:ea typeface="Cambria Math" panose="02040503050406030204" pitchFamily="18" charset="0"/>
                              </a:rPr>
                              <m:t>2</m:t>
                            </m:r>
                          </m:sub>
                        </m:sSub>
                      </m:den>
                    </m:f>
                    <m:r>
                      <a:rPr lang="cs-CZ" b="0" i="1" smtClean="0">
                        <a:latin typeface="Cambria Math" panose="02040503050406030204" pitchFamily="18" charset="0"/>
                        <a:ea typeface="Cambria Math" panose="02040503050406030204" pitchFamily="18" charset="0"/>
                      </a:rPr>
                      <m:t>=</m:t>
                    </m:r>
                    <m:f>
                      <m:fPr>
                        <m:ctrlPr>
                          <a:rPr lang="cs-CZ" b="0" i="1" smtClean="0">
                            <a:latin typeface="Cambria Math" panose="02040503050406030204" pitchFamily="18" charset="0"/>
                            <a:ea typeface="Cambria Math" panose="02040503050406030204" pitchFamily="18" charset="0"/>
                          </a:rPr>
                        </m:ctrlPr>
                      </m:fPr>
                      <m:num>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𝑣</m:t>
                            </m:r>
                          </m:e>
                          <m:sub>
                            <m:r>
                              <a:rPr lang="cs-CZ" b="0" i="1" smtClean="0">
                                <a:latin typeface="Cambria Math" panose="02040503050406030204" pitchFamily="18" charset="0"/>
                                <a:ea typeface="Cambria Math" panose="02040503050406030204" pitchFamily="18" charset="0"/>
                              </a:rPr>
                              <m:t>2</m:t>
                            </m:r>
                          </m:sub>
                        </m:sSub>
                      </m:num>
                      <m:den>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𝑣</m:t>
                            </m:r>
                          </m:e>
                          <m:sub>
                            <m:r>
                              <a:rPr lang="cs-CZ" b="0" i="1" smtClean="0">
                                <a:latin typeface="Cambria Math" panose="02040503050406030204" pitchFamily="18" charset="0"/>
                                <a:ea typeface="Cambria Math" panose="02040503050406030204" pitchFamily="18" charset="0"/>
                              </a:rPr>
                              <m:t>1</m:t>
                            </m:r>
                          </m:sub>
                        </m:sSub>
                      </m:den>
                    </m:f>
                  </m:oMath>
                </a14:m>
                <a:endParaRPr lang="cs-CZ" dirty="0"/>
              </a:p>
            </p:txBody>
          </p:sp>
        </mc:Choice>
        <mc:Fallback xmlns="">
          <p:sp>
            <p:nvSpPr>
              <p:cNvPr id="9" name="TextovéPole 8">
                <a:extLst>
                  <a:ext uri="{FF2B5EF4-FFF2-40B4-BE49-F238E27FC236}">
                    <a16:creationId xmlns:a16="http://schemas.microsoft.com/office/drawing/2014/main" id="{C9F61EB0-F0CF-BE41-EC22-B0A77102A2DB}"/>
                  </a:ext>
                </a:extLst>
              </p:cNvPr>
              <p:cNvSpPr txBox="1">
                <a:spLocks noRot="1" noChangeAspect="1" noMove="1" noResize="1" noEditPoints="1" noAdjustHandles="1" noChangeArrowheads="1" noChangeShapeType="1" noTextEdit="1"/>
              </p:cNvSpPr>
              <p:nvPr/>
            </p:nvSpPr>
            <p:spPr>
              <a:xfrm>
                <a:off x="364211" y="5445115"/>
                <a:ext cx="11499742" cy="783869"/>
              </a:xfrm>
              <a:prstGeom prst="rect">
                <a:avLst/>
              </a:prstGeom>
              <a:blipFill>
                <a:blip r:embed="rId4"/>
                <a:stretch>
                  <a:fillRect l="-477" t="-3876"/>
                </a:stretch>
              </a:blipFill>
            </p:spPr>
            <p:txBody>
              <a:bodyPr/>
              <a:lstStyle/>
              <a:p>
                <a:r>
                  <a:rPr lang="cs-CZ">
                    <a:noFill/>
                  </a:rPr>
                  <a:t> </a:t>
                </a:r>
              </a:p>
            </p:txBody>
          </p:sp>
        </mc:Fallback>
      </mc:AlternateContent>
      <p:cxnSp>
        <p:nvCxnSpPr>
          <p:cNvPr id="11" name="Přímá spojnice 10">
            <a:extLst>
              <a:ext uri="{FF2B5EF4-FFF2-40B4-BE49-F238E27FC236}">
                <a16:creationId xmlns:a16="http://schemas.microsoft.com/office/drawing/2014/main" id="{B083740E-7239-BEEA-8A3C-B8F8D6A3175D}"/>
              </a:ext>
            </a:extLst>
          </p:cNvPr>
          <p:cNvCxnSpPr/>
          <p:nvPr/>
        </p:nvCxnSpPr>
        <p:spPr>
          <a:xfrm>
            <a:off x="449451" y="5377910"/>
            <a:ext cx="11414502" cy="0"/>
          </a:xfrm>
          <a:prstGeom prst="line">
            <a:avLst/>
          </a:prstGeom>
          <a:ln w="1905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681285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5323873" y="3075057"/>
            <a:ext cx="1544254" cy="707886"/>
          </a:xfrm>
          <a:prstGeom prst="rect">
            <a:avLst/>
          </a:prstGeom>
          <a:noFill/>
        </p:spPr>
        <p:txBody>
          <a:bodyPr wrap="square" rtlCol="0">
            <a:spAutoFit/>
          </a:bodyPr>
          <a:lstStyle/>
          <a:p>
            <a:r>
              <a:rPr lang="cs-CZ" sz="4000" b="1" dirty="0"/>
              <a:t>Konec</a:t>
            </a:r>
            <a:endParaRPr lang="cs-CZ" sz="4000" dirty="0"/>
          </a:p>
        </p:txBody>
      </p:sp>
    </p:spTree>
    <p:extLst>
      <p:ext uri="{BB962C8B-B14F-4D97-AF65-F5344CB8AC3E}">
        <p14:creationId xmlns:p14="http://schemas.microsoft.com/office/powerpoint/2010/main" val="2169006985"/>
      </p:ext>
    </p:extLst>
  </p:cSld>
  <p:clrMapOvr>
    <a:masterClrMapping/>
  </p:clrMapOvr>
</p:sld>
</file>

<file path=ppt/theme/theme1.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3388</TotalTime>
  <Words>1900</Words>
  <Application>Microsoft Office PowerPoint</Application>
  <PresentationFormat>Širokoúhlá obrazovka</PresentationFormat>
  <Paragraphs>137</Paragraphs>
  <Slides>12</Slides>
  <Notes>0</Notes>
  <HiddenSlides>0</HiddenSlides>
  <MMClips>0</MMClips>
  <ScaleCrop>false</ScaleCrop>
  <HeadingPairs>
    <vt:vector size="6" baseType="variant">
      <vt:variant>
        <vt:lpstr>Použitá písma</vt:lpstr>
      </vt:variant>
      <vt:variant>
        <vt:i4>7</vt:i4>
      </vt:variant>
      <vt:variant>
        <vt:lpstr>Motiv</vt:lpstr>
      </vt:variant>
      <vt:variant>
        <vt:i4>1</vt:i4>
      </vt:variant>
      <vt:variant>
        <vt:lpstr>Nadpisy snímků</vt:lpstr>
      </vt:variant>
      <vt:variant>
        <vt:i4>12</vt:i4>
      </vt:variant>
    </vt:vector>
  </HeadingPairs>
  <TitlesOfParts>
    <vt:vector size="20" baseType="lpstr">
      <vt:lpstr>-apple-system</vt:lpstr>
      <vt:lpstr>Arial</vt:lpstr>
      <vt:lpstr>Calibri</vt:lpstr>
      <vt:lpstr>Calibri Light</vt:lpstr>
      <vt:lpstr>Cambria Math</vt:lpstr>
      <vt:lpstr>Castellar</vt:lpstr>
      <vt:lpstr>Times New Roman</vt:lpstr>
      <vt:lpstr>Motiv Office</vt:lpstr>
      <vt:lpstr>Mechanika – dynamika (Fyz31)</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DYNAMIKA</dc:title>
  <dc:creator>SIXL Karel</dc:creator>
  <cp:lastModifiedBy>Karel Sixl</cp:lastModifiedBy>
  <cp:revision>154</cp:revision>
  <dcterms:created xsi:type="dcterms:W3CDTF">2022-10-18T06:17:09Z</dcterms:created>
  <dcterms:modified xsi:type="dcterms:W3CDTF">2025-11-09T11:24:52Z</dcterms:modified>
</cp:coreProperties>
</file>