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EE804-88E8-4FA7-BDF1-9F8C1E14F92D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6B9EC5-C8FD-4AC2-9A7E-0A5C51A3D2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814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B9EC5-C8FD-4AC2-9A7E-0A5C51A3D2E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150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5F378B-647B-7ADE-D811-1B686BFB4C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95FE52A-2E0C-ACF5-14E3-0D4CC44128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A633176-EFCD-FE49-5652-41022CD98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F8AFFFF-C158-2981-405C-6ADE5FC2D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9564FA-7972-8C86-80DF-96C8457FA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536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FE13DD-7FB0-3926-8875-8AEB3BC6B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C263E5-E341-53BE-6028-A9D344224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D789DD2-B40E-0A78-F3AA-E0DE9DE72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1EB0A3-37E2-C4FC-0C65-98C4F53F9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17389C3-5736-97BD-79D2-C1840E4B1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657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E5BE59-F296-E89A-1401-9C073C0F9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E7145B2-E7B8-B575-AC14-3CFC71E56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C118F1-E2A9-468F-1660-E19CEFB4B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2A83C0-A1A5-961A-AF30-0F438BE8C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CB4B008-0129-6CE0-FB01-858BB25C4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05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C38638-1CA6-8B28-2273-AB456F6E4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B1EB6FC-C9F9-2DC5-65AC-F8956AF197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728AF67-C59C-30F1-C26F-4112EA5C4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7CA7A3F-8634-7D2E-BAC9-B85F9A0C2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9EC6421-35FA-C8ED-E1F1-10B398A3F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7D5879F-3A66-C141-A733-380EB6DAA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1265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61CF62-6AA1-0D13-9C6B-84280FE60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09C05A0-FBAF-6124-2595-22ED8B23A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96B5988-1F09-F832-2DDB-58755641F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7B8335A-D366-1C95-A776-0B7B926E79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BA5070C-A4BD-0BF5-E1FF-401EA7378F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D9EA74-4953-4F66-7015-B0B6979DB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BBA1936-BCB7-0264-B4FD-A3421C940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976ADF8-DBE8-C85F-76BC-FFFB58919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942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4CA97C-69B8-FA90-CE88-B31546138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89B5BAD-2CD2-0DA2-A2BF-FA209F815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D863D7F-0494-EF32-E41C-CF04001A7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E147D51-622F-9974-B830-49A7DFDC1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361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9A86ED7-E809-93B7-ACCC-6A6A76F69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47F883B-5CA2-9FC0-D081-1B42B2D97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A7DE3CC-7CBC-F9FF-6827-470733B7F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7117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CA8330-7A21-BF1A-152C-5C14ED275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E2AA2CC-31DA-1395-3232-31DE94B32E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2DF249D-863A-39FA-F762-0AD02C03CF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2C031D8-C1F9-FFED-28D4-608ABFEE9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6718FDA-0216-1633-A815-C1A121CD1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1F43BA1-B2F3-6B9B-D52A-86474000E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96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E99CDA-A607-14E9-3B98-0FEECA255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319CFB6-6E86-D2EC-1B05-55EDA324F4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9F29BB6-1A8B-14D9-782F-20FC95970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709B85-6F5F-095D-DD63-B1A3FDB74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0CAAE97-5C6A-E3B4-CD7B-4AD8D7E56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7F8B84C-36DB-DA8F-38D1-9DFAEF47A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6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F4C1FE-2415-A550-E647-15E740152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CA25887-68EE-81AB-0137-49031379EA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DC8FD21-9E14-DEAC-843E-A986832C9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401A45-4B09-1281-2662-BB5F14875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86F8C8-BF17-9F5C-6922-02230EDF9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204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FDE0A94-02B9-63F6-B91B-4F0AE2E144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047FA23-CA74-242D-42F1-733B7D982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6CF2C1-BC41-EE82-59B9-41C668243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87243CC-20C8-C217-6033-B6BCA23F6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C14EAF7-BD8E-2E18-D7D2-684AA718D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908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78645F0-7C40-DF49-6148-5B39920D8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F8241D-ADDC-C5E9-283D-35B57B8E61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FABD75-D9C3-3803-3EA9-1FF267F077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3B0C55-37AB-4465-8C73-92495565A5E1}" type="datetimeFigureOut">
              <a:rPr lang="cs-CZ" smtClean="0"/>
              <a:t>12.09.2026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D04CF4-BA8D-8722-1AF7-418ACD89A4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17524BD-3FBE-6D29-053E-2D7B10CE81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F0625D-17BB-4EDC-ACCC-332805F26C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91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365193-BE59-58C5-F7F3-CC731CD3F8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Zadávání hodnot a proměnné</a:t>
            </a:r>
            <a:br>
              <a:rPr lang="cs-CZ" sz="4000" dirty="0"/>
            </a:br>
            <a:r>
              <a:rPr lang="cs-CZ" sz="4000" dirty="0"/>
              <a:t>INV 204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F882C38-18FD-A709-612D-BB5BF5B40DB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Počáteční mezery</a:t>
            </a:r>
          </a:p>
          <a:p>
            <a:r>
              <a:rPr lang="cs-CZ" dirty="0"/>
              <a:t>Komentáře</a:t>
            </a:r>
          </a:p>
          <a:p>
            <a:r>
              <a:rPr lang="cs-CZ" dirty="0"/>
              <a:t>Celá čísla</a:t>
            </a:r>
          </a:p>
          <a:p>
            <a:r>
              <a:rPr lang="cs-CZ" dirty="0"/>
              <a:t>Reálná čísla</a:t>
            </a:r>
          </a:p>
          <a:p>
            <a:r>
              <a:rPr lang="cs-CZ" dirty="0"/>
              <a:t>Textové řetězce (</a:t>
            </a:r>
            <a:r>
              <a:rPr lang="cs-CZ" dirty="0" err="1"/>
              <a:t>string</a:t>
            </a:r>
            <a:r>
              <a:rPr lang="cs-CZ" dirty="0"/>
              <a:t>)</a:t>
            </a:r>
          </a:p>
          <a:p>
            <a:r>
              <a:rPr lang="cs-CZ" dirty="0"/>
              <a:t>Proměnné a přiřazovací příkaz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234AFB2-7FB9-EC83-B169-F9B82F30A0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447640"/>
            <a:ext cx="4078818" cy="13494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77DFB845-4197-7272-E3B6-5FFEDCB0E7DF}"/>
              </a:ext>
            </a:extLst>
          </p:cNvPr>
          <p:cNvSpPr txBox="1"/>
          <p:nvPr/>
        </p:nvSpPr>
        <p:spPr>
          <a:xfrm>
            <a:off x="524786" y="6146358"/>
            <a:ext cx="1359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11. 9. 2026</a:t>
            </a:r>
          </a:p>
        </p:txBody>
      </p:sp>
    </p:spTree>
    <p:extLst>
      <p:ext uri="{BB962C8B-B14F-4D97-AF65-F5344CB8AC3E}">
        <p14:creationId xmlns:p14="http://schemas.microsoft.com/office/powerpoint/2010/main" val="2881865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28C2984-313D-5165-5B92-371D741A8E97}"/>
              </a:ext>
            </a:extLst>
          </p:cNvPr>
          <p:cNvSpPr txBox="1"/>
          <p:nvPr/>
        </p:nvSpPr>
        <p:spPr>
          <a:xfrm>
            <a:off x="318053" y="365761"/>
            <a:ext cx="3371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Počáteční mezery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4933910-8123-4DDC-4544-336A63DD509E}"/>
              </a:ext>
            </a:extLst>
          </p:cNvPr>
          <p:cNvSpPr txBox="1"/>
          <p:nvPr/>
        </p:nvSpPr>
        <p:spPr>
          <a:xfrm>
            <a:off x="318053" y="898004"/>
            <a:ext cx="114339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Pokud zadáváme jednoduchý příkaz, například</a:t>
            </a:r>
          </a:p>
          <a:p>
            <a:endParaRPr lang="cs-CZ" sz="800" dirty="0"/>
          </a:p>
          <a:p>
            <a:pPr algn="ctr"/>
            <a:r>
              <a:rPr lang="cs-CZ" dirty="0"/>
              <a:t>&gt;&gt;&gt; 123+145</a:t>
            </a:r>
          </a:p>
          <a:p>
            <a:pPr algn="ctr"/>
            <a:endParaRPr lang="cs-CZ" sz="800" dirty="0"/>
          </a:p>
          <a:p>
            <a:r>
              <a:rPr lang="cs-CZ" dirty="0"/>
              <a:t>Nesmíme za mezeru, která je součástí výzvy (promptu) vkládat další mezeru. Interpret jazyka Python by na takový příkaz reagoval chybovým hlášením.</a:t>
            </a:r>
          </a:p>
        </p:txBody>
      </p:sp>
      <p:sp>
        <p:nvSpPr>
          <p:cNvPr id="5" name="Šipka: dolů 4">
            <a:extLst>
              <a:ext uri="{FF2B5EF4-FFF2-40B4-BE49-F238E27FC236}">
                <a16:creationId xmlns:a16="http://schemas.microsoft.com/office/drawing/2014/main" id="{18C4C369-B162-A151-5297-6435E10A061A}"/>
              </a:ext>
            </a:extLst>
          </p:cNvPr>
          <p:cNvSpPr/>
          <p:nvPr/>
        </p:nvSpPr>
        <p:spPr>
          <a:xfrm>
            <a:off x="5724942" y="1129084"/>
            <a:ext cx="143123" cy="24649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1259204-9F6D-D856-DF03-F8A13BF08361}"/>
              </a:ext>
            </a:extLst>
          </p:cNvPr>
          <p:cNvSpPr txBox="1"/>
          <p:nvPr/>
        </p:nvSpPr>
        <p:spPr>
          <a:xfrm>
            <a:off x="5251838" y="735093"/>
            <a:ext cx="10893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Tato mezera je součástí výzvy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2CE959D-4A16-145B-D983-C613C233B615}"/>
              </a:ext>
            </a:extLst>
          </p:cNvPr>
          <p:cNvSpPr txBox="1"/>
          <p:nvPr/>
        </p:nvSpPr>
        <p:spPr>
          <a:xfrm>
            <a:off x="318053" y="2359143"/>
            <a:ext cx="3975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 správného a chybného zápisu: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593D4A1D-B1DF-F1D9-7D4C-0D9442C93E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0607"/>
          <a:stretch>
            <a:fillRect/>
          </a:stretch>
        </p:blipFill>
        <p:spPr>
          <a:xfrm>
            <a:off x="2737969" y="2870262"/>
            <a:ext cx="6716062" cy="2200889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0B951780-8F42-7D4F-2CDA-ECCBB19736CE}"/>
              </a:ext>
            </a:extLst>
          </p:cNvPr>
          <p:cNvSpPr txBox="1"/>
          <p:nvPr/>
        </p:nvSpPr>
        <p:spPr>
          <a:xfrm>
            <a:off x="318053" y="5405750"/>
            <a:ext cx="11433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Správně zapsaný příkaz se provedl a na dalším řádku je zobrazen výsledek. Chybně zapsaný příkaz se neprovedl a na dalším řádku je chybová hláška „</a:t>
            </a:r>
            <a:r>
              <a:rPr lang="cs-CZ" dirty="0" err="1"/>
              <a:t>SyntaxError</a:t>
            </a:r>
            <a:r>
              <a:rPr lang="cs-CZ" dirty="0"/>
              <a:t> : </a:t>
            </a:r>
            <a:r>
              <a:rPr lang="cs-CZ" dirty="0" err="1"/>
              <a:t>unexpected</a:t>
            </a:r>
            <a:r>
              <a:rPr lang="cs-CZ" dirty="0"/>
              <a:t> indent - Chyba syntaxe: neočekávané odsazení.</a:t>
            </a:r>
          </a:p>
        </p:txBody>
      </p:sp>
    </p:spTree>
    <p:extLst>
      <p:ext uri="{BB962C8B-B14F-4D97-AF65-F5344CB8AC3E}">
        <p14:creationId xmlns:p14="http://schemas.microsoft.com/office/powerpoint/2010/main" val="3914391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6AF6231-4501-B472-872C-84F5F36F0988}"/>
              </a:ext>
            </a:extLst>
          </p:cNvPr>
          <p:cNvSpPr txBox="1"/>
          <p:nvPr/>
        </p:nvSpPr>
        <p:spPr>
          <a:xfrm>
            <a:off x="341907" y="373711"/>
            <a:ext cx="1558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Komentáře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840FBD4-0DB9-83E1-819E-EDC18D0BEB26}"/>
              </a:ext>
            </a:extLst>
          </p:cNvPr>
          <p:cNvSpPr txBox="1"/>
          <p:nvPr/>
        </p:nvSpPr>
        <p:spPr>
          <a:xfrm>
            <a:off x="341907" y="743043"/>
            <a:ext cx="113226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Komentáře jsou řádky v programu, které se neprovádí. Programátor vkládá komentáře do programu pro případné pozdější upozornění a vysvětlení příslušné části programu.</a:t>
            </a:r>
          </a:p>
          <a:p>
            <a:r>
              <a:rPr lang="cs-CZ" dirty="0"/>
              <a:t>Komentář v programu začíná znakem # za kterým následuje text bez uvozovek. Je-li komentář delší, zabírá více řádků, pak každý řádem musí začínat znakem #.</a:t>
            </a:r>
          </a:p>
          <a:p>
            <a:r>
              <a:rPr lang="cs-CZ" dirty="0"/>
              <a:t>Znak # můžeme zapsat na anglické klávesnice  kombinací kláves                                               +                   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062BF14-56C0-1C24-42B0-478377699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01" t="14377" r="13904" b="14667"/>
          <a:stretch>
            <a:fillRect/>
          </a:stretch>
        </p:blipFill>
        <p:spPr>
          <a:xfrm>
            <a:off x="9167854" y="1738721"/>
            <a:ext cx="663882" cy="648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65B6F5A-E176-E78D-5B55-F6BDF380C9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" t="20620" r="5826" b="21658"/>
          <a:stretch>
            <a:fillRect/>
          </a:stretch>
        </p:blipFill>
        <p:spPr>
          <a:xfrm>
            <a:off x="6830172" y="1733079"/>
            <a:ext cx="1984095" cy="648000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8C9CCC0D-1D02-AAB7-1A13-A002876FBFD7}"/>
              </a:ext>
            </a:extLst>
          </p:cNvPr>
          <p:cNvSpPr txBox="1"/>
          <p:nvPr/>
        </p:nvSpPr>
        <p:spPr>
          <a:xfrm>
            <a:off x="341907" y="2608028"/>
            <a:ext cx="11322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Pohodlnější však je zapamatovat si klávesovou zkratku                                          +                     (pravý Alt + X)   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A3F23F28-389A-14C1-C94B-CABF306E33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5" t="13707" r="5174" b="15989"/>
          <a:stretch>
            <a:fillRect/>
          </a:stretch>
        </p:blipFill>
        <p:spPr>
          <a:xfrm>
            <a:off x="5939623" y="2468694"/>
            <a:ext cx="1638635" cy="648000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9070EA85-10EB-45A1-8D7F-BCE9B1FEF1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3" t="13681" r="13556" b="14666"/>
          <a:stretch>
            <a:fillRect/>
          </a:stretch>
        </p:blipFill>
        <p:spPr>
          <a:xfrm>
            <a:off x="7995469" y="2468694"/>
            <a:ext cx="663728" cy="648000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2CC89712-CC42-4E09-7FB6-57B9B0419C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683" y="3309382"/>
            <a:ext cx="9040634" cy="3020489"/>
          </a:xfrm>
          <a:prstGeom prst="rect">
            <a:avLst/>
          </a:prstGeom>
        </p:spPr>
      </p:pic>
      <p:sp>
        <p:nvSpPr>
          <p:cNvPr id="17" name="Pravá složená závorka 16">
            <a:extLst>
              <a:ext uri="{FF2B5EF4-FFF2-40B4-BE49-F238E27FC236}">
                <a16:creationId xmlns:a16="http://schemas.microsoft.com/office/drawing/2014/main" id="{4E7D33C0-819B-6696-C3FF-A5BAB2DA615B}"/>
              </a:ext>
            </a:extLst>
          </p:cNvPr>
          <p:cNvSpPr/>
          <p:nvPr/>
        </p:nvSpPr>
        <p:spPr>
          <a:xfrm>
            <a:off x="6138407" y="4261899"/>
            <a:ext cx="127221" cy="469127"/>
          </a:xfrm>
          <a:prstGeom prst="rightBrac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F815B207-080F-8036-FA6D-A1EC0060748A}"/>
              </a:ext>
            </a:extLst>
          </p:cNvPr>
          <p:cNvSpPr txBox="1"/>
          <p:nvPr/>
        </p:nvSpPr>
        <p:spPr>
          <a:xfrm>
            <a:off x="6341372" y="4173296"/>
            <a:ext cx="2357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Poznámky na které program nereaguje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5A8C3CB0-C089-AFDE-16DA-B7BE8E6AB38C}"/>
              </a:ext>
            </a:extLst>
          </p:cNvPr>
          <p:cNvSpPr txBox="1"/>
          <p:nvPr/>
        </p:nvSpPr>
        <p:spPr>
          <a:xfrm>
            <a:off x="1844701" y="6484289"/>
            <a:ext cx="81898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/>
              <a:t>Okno Interpretu má černé pozadí a bílé, případně barevné písmo. Do podoby na snímku je okno upraveno AI tak, aby bylo lépe čitelné při promítání.</a:t>
            </a:r>
          </a:p>
        </p:txBody>
      </p:sp>
    </p:spTree>
    <p:extLst>
      <p:ext uri="{BB962C8B-B14F-4D97-AF65-F5344CB8AC3E}">
        <p14:creationId xmlns:p14="http://schemas.microsoft.com/office/powerpoint/2010/main" val="3614133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498F955-591D-36A7-1BDA-2559B1471BC8}"/>
              </a:ext>
            </a:extLst>
          </p:cNvPr>
          <p:cNvSpPr txBox="1"/>
          <p:nvPr/>
        </p:nvSpPr>
        <p:spPr>
          <a:xfrm>
            <a:off x="214685" y="318052"/>
            <a:ext cx="127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Celá čísla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B36DFCE-E3CC-644D-9DC8-21CA54371B4F}"/>
              </a:ext>
            </a:extLst>
          </p:cNvPr>
          <p:cNvSpPr txBox="1"/>
          <p:nvPr/>
        </p:nvSpPr>
        <p:spPr>
          <a:xfrm>
            <a:off x="318052" y="858741"/>
            <a:ext cx="1158505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Nenulové celé číslo můžeme zadat jako libovolnou posloupnost desítkových číslic </a:t>
            </a:r>
            <a:r>
              <a:rPr lang="cs-CZ" b="1" dirty="0"/>
              <a:t>nezačínající nulou</a:t>
            </a:r>
            <a:r>
              <a:rPr lang="cs-CZ" dirty="0"/>
              <a:t>. Nenulové číslo začínající nulou je v Pythonu syntaktická chyba. Jediné číslo, které může začínat nulou je nula sama.</a:t>
            </a:r>
          </a:p>
          <a:p>
            <a:endParaRPr lang="cs-CZ" sz="800" dirty="0"/>
          </a:p>
          <a:p>
            <a:r>
              <a:rPr lang="cs-CZ" dirty="0"/>
              <a:t>Celá čísla můžeme zadat libovolně veliká. Velká čísla můžeme pro přehlednost rozdělit po trojicích a mezi trojice vložit spodní podtržítko (_). Trojice není povinná skupina může mít libovolný počet číslic. Trojice je však běžně používaná.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99F27F1-4345-61EB-7508-7A36441A2E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1784" y="2869846"/>
            <a:ext cx="6668431" cy="3057952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37182BEA-DEED-1177-D6B3-24034B47F976}"/>
              </a:ext>
            </a:extLst>
          </p:cNvPr>
          <p:cNvSpPr txBox="1"/>
          <p:nvPr/>
        </p:nvSpPr>
        <p:spPr>
          <a:xfrm>
            <a:off x="318052" y="2459179"/>
            <a:ext cx="4603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Ukázka zadání celého čísla v IDLE Shell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D78E8C77-3D3F-366A-7F71-F85201CF3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5592" y="6207660"/>
            <a:ext cx="8491993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Chyba syntaxe: Nuly na začátku zápisu desetinného celého čísla nejsou povoleny. Pro zápis osmičkového čísla použijte předponu </a:t>
            </a:r>
            <a: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0o</a:t>
            </a:r>
            <a:r>
              <a:rPr kumimoji="0" lang="cs-CZ" altLang="cs-CZ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Šipka: dolů 8">
            <a:extLst>
              <a:ext uri="{FF2B5EF4-FFF2-40B4-BE49-F238E27FC236}">
                <a16:creationId xmlns:a16="http://schemas.microsoft.com/office/drawing/2014/main" id="{3BBE44A3-1C4A-2D79-9DFB-3690EFD4A69E}"/>
              </a:ext>
            </a:extLst>
          </p:cNvPr>
          <p:cNvSpPr/>
          <p:nvPr/>
        </p:nvSpPr>
        <p:spPr>
          <a:xfrm>
            <a:off x="3554233" y="5690336"/>
            <a:ext cx="143123" cy="47492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1038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A9D9F3E-A267-0E68-16FB-C0BA8814A771}"/>
              </a:ext>
            </a:extLst>
          </p:cNvPr>
          <p:cNvSpPr txBox="1"/>
          <p:nvPr/>
        </p:nvSpPr>
        <p:spPr>
          <a:xfrm>
            <a:off x="302149" y="326003"/>
            <a:ext cx="1518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Reálná čísla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67A9844-9306-F47F-578D-03D10AD8A825}"/>
                  </a:ext>
                </a:extLst>
              </p:cNvPr>
              <p:cNvSpPr txBox="1"/>
              <p:nvPr/>
            </p:nvSpPr>
            <p:spPr>
              <a:xfrm>
                <a:off x="302149" y="628233"/>
                <a:ext cx="11473732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drtivé většině programovacích jazyků se nepoužívá desetinná čárka, ale desetinná tečka. Mezi tyto jazyky patří i Python.</a:t>
                </a:r>
              </a:p>
              <a:p>
                <a:endParaRPr lang="cs-CZ" sz="800" dirty="0"/>
              </a:p>
              <a:p>
                <a:r>
                  <a:rPr lang="cs-CZ" dirty="0"/>
                  <a:t>Reálné číslo můžeme zadat buď v tzv. klasickém tvaru, například: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123.45</a:t>
                </a:r>
              </a:p>
              <a:p>
                <a:r>
                  <a:rPr lang="cs-CZ" dirty="0"/>
                  <a:t>Nebo v tzv. exponenciálním tvaru, například: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12345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    také      12345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Jestliže je v zápisu čísla použita desetinná tečka nebo exponenciální tvar, považuje je Python za číslo reálné. I kdyby se podle hodnoty jednalo o číslo celé. 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67A9844-9306-F47F-578D-03D10AD8A8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149" y="628233"/>
                <a:ext cx="11473732" cy="2800767"/>
              </a:xfrm>
              <a:prstGeom prst="rect">
                <a:avLst/>
              </a:prstGeom>
              <a:blipFill>
                <a:blip r:embed="rId2"/>
                <a:stretch>
                  <a:fillRect l="-478" t="-870" r="-213" b="-26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3D78B146-D615-038F-36BD-771139B94C9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321" b="2500"/>
          <a:stretch>
            <a:fillRect/>
          </a:stretch>
        </p:blipFill>
        <p:spPr>
          <a:xfrm>
            <a:off x="2211788" y="3886280"/>
            <a:ext cx="7768424" cy="2800767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3C4BE8D6-83F6-10FE-9665-3E3CBE7815B6}"/>
              </a:ext>
            </a:extLst>
          </p:cNvPr>
          <p:cNvSpPr txBox="1"/>
          <p:nvPr/>
        </p:nvSpPr>
        <p:spPr>
          <a:xfrm>
            <a:off x="302149" y="3395449"/>
            <a:ext cx="4603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Ukázka zadání reálného čísla v IDLE Shell</a:t>
            </a:r>
          </a:p>
        </p:txBody>
      </p:sp>
    </p:spTree>
    <p:extLst>
      <p:ext uri="{BB962C8B-B14F-4D97-AF65-F5344CB8AC3E}">
        <p14:creationId xmlns:p14="http://schemas.microsoft.com/office/powerpoint/2010/main" val="616875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9C03E29-8F78-D5A3-445F-3E539FA73CC5}"/>
              </a:ext>
            </a:extLst>
          </p:cNvPr>
          <p:cNvSpPr txBox="1"/>
          <p:nvPr/>
        </p:nvSpPr>
        <p:spPr>
          <a:xfrm>
            <a:off x="270344" y="302150"/>
            <a:ext cx="2782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Textové řetězce - </a:t>
            </a:r>
            <a:r>
              <a:rPr lang="cs-CZ" b="1" dirty="0" err="1"/>
              <a:t>stringy</a:t>
            </a:r>
            <a:endParaRPr lang="cs-CZ" b="1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DFD3362-64CF-E06B-5264-8160062578F5}"/>
              </a:ext>
            </a:extLst>
          </p:cNvPr>
          <p:cNvSpPr txBox="1"/>
          <p:nvPr/>
        </p:nvSpPr>
        <p:spPr>
          <a:xfrm>
            <a:off x="389614" y="771277"/>
            <a:ext cx="11346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Textový řetězec je datový typ určený k ukládání a zpracování textu. Slangové označení textového řetězce je  </a:t>
            </a:r>
            <a:r>
              <a:rPr lang="cs-CZ" dirty="0" err="1"/>
              <a:t>string</a:t>
            </a:r>
            <a:r>
              <a:rPr lang="cs-CZ" dirty="0"/>
              <a:t>.  </a:t>
            </a:r>
            <a:r>
              <a:rPr lang="cs-CZ" dirty="0" err="1"/>
              <a:t>String</a:t>
            </a:r>
            <a:r>
              <a:rPr lang="cs-CZ" dirty="0"/>
              <a:t> je krátký text, který je zapsán na jednom řádku přímo v kódu programu. Program Python poskytuje dva možné způsoby zápisu:</a:t>
            </a:r>
          </a:p>
          <a:p>
            <a:endParaRPr lang="cs-CZ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9857025-C831-3B12-E489-07E9B1F0A1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9913" y="1602274"/>
            <a:ext cx="56321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Řetězec zapisujeme mezi uvozovky " " nebo apostrofy ' '.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A1D1DA0-028D-B584-5FA3-8B83C05BD177}"/>
              </a:ext>
            </a:extLst>
          </p:cNvPr>
          <p:cNvSpPr txBox="1"/>
          <p:nvPr/>
        </p:nvSpPr>
        <p:spPr>
          <a:xfrm>
            <a:off x="384313" y="2071401"/>
            <a:ext cx="113465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Řetězce můžeme spojovat operátorem +.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E753253-CD67-7EFA-B6FF-C3BE30B94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8885" y="2691285"/>
            <a:ext cx="8074230" cy="3307793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3CB1ED92-0C1F-00FD-5C79-4E378638ACCD}"/>
              </a:ext>
            </a:extLst>
          </p:cNvPr>
          <p:cNvSpPr txBox="1"/>
          <p:nvPr/>
        </p:nvSpPr>
        <p:spPr>
          <a:xfrm>
            <a:off x="2093844" y="6249630"/>
            <a:ext cx="8004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Znak # použitý uvnitř </a:t>
            </a:r>
            <a:r>
              <a:rPr lang="cs-CZ" dirty="0" err="1"/>
              <a:t>stringu</a:t>
            </a:r>
            <a:r>
              <a:rPr lang="cs-CZ" dirty="0"/>
              <a:t> neuvozuje komentář, je použit jako každý jiný znak </a:t>
            </a:r>
          </a:p>
        </p:txBody>
      </p:sp>
    </p:spTree>
    <p:extLst>
      <p:ext uri="{BB962C8B-B14F-4D97-AF65-F5344CB8AC3E}">
        <p14:creationId xmlns:p14="http://schemas.microsoft.com/office/powerpoint/2010/main" val="3988089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2458140-B85F-56A6-2748-B2A61D841143}"/>
              </a:ext>
            </a:extLst>
          </p:cNvPr>
          <p:cNvSpPr txBox="1"/>
          <p:nvPr/>
        </p:nvSpPr>
        <p:spPr>
          <a:xfrm>
            <a:off x="270343" y="278296"/>
            <a:ext cx="3419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Proměnné a přiřazovací příkaz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0331B133-8149-099E-223B-9E20AC457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343" y="647628"/>
            <a:ext cx="115771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Proměnná</a:t>
            </a:r>
            <a:r>
              <a:rPr lang="cs-CZ" altLang="cs-CZ" dirty="0"/>
              <a:t> je pojmenované místo v paměti, do kterého program ukládá hodnotu. Její hodnota se může během programu měnit.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Přiřazovací příkaz </a:t>
            </a:r>
            <a:r>
              <a:rPr lang="cs-CZ" altLang="cs-CZ" dirty="0"/>
              <a:t>ukládá hodnotu do proměnné. V Pythonu se zapisuje znakem =.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089EC61-72B2-5767-BA45-F42209349A21}"/>
              </a:ext>
            </a:extLst>
          </p:cNvPr>
          <p:cNvSpPr txBox="1"/>
          <p:nvPr/>
        </p:nvSpPr>
        <p:spPr>
          <a:xfrm>
            <a:off x="270343" y="1570958"/>
            <a:ext cx="1134651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Proměnná se též nazývá </a:t>
            </a:r>
            <a:r>
              <a:rPr lang="cs-CZ" b="1" dirty="0"/>
              <a:t>identifikátor, </a:t>
            </a:r>
            <a:r>
              <a:rPr lang="cs-CZ" dirty="0"/>
              <a:t>protože slouží k identifikaci dané proměnné. V Pythonu platí pro identifikátory následující pravidla:</a:t>
            </a:r>
          </a:p>
          <a:p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Smějí obsahovat písmena, číslice a podtržítka.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Nesmějí začínat číslicí.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Rozlišuje se v nich velikost písmen. Identifikátory ahoj, Ahoj a AHOJ tak představují různé proměnné.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Nesmějí být shodné s některým klíčovým slovem.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9EBAFB0-F8F5-B891-7EA7-C4220FF62C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2366"/>
          <a:stretch>
            <a:fillRect/>
          </a:stretch>
        </p:blipFill>
        <p:spPr>
          <a:xfrm>
            <a:off x="270343" y="3608365"/>
            <a:ext cx="3974031" cy="2824803"/>
          </a:xfrm>
          <a:prstGeom prst="rect">
            <a:avLst/>
          </a:prstGeom>
        </p:spPr>
      </p:pic>
      <p:sp>
        <p:nvSpPr>
          <p:cNvPr id="6" name="Pravá složená závorka 5">
            <a:extLst>
              <a:ext uri="{FF2B5EF4-FFF2-40B4-BE49-F238E27FC236}">
                <a16:creationId xmlns:a16="http://schemas.microsoft.com/office/drawing/2014/main" id="{883435AD-4BB8-CB37-5BA3-0F25C9676884}"/>
              </a:ext>
            </a:extLst>
          </p:cNvPr>
          <p:cNvSpPr/>
          <p:nvPr/>
        </p:nvSpPr>
        <p:spPr>
          <a:xfrm>
            <a:off x="2702740" y="4733841"/>
            <a:ext cx="105196" cy="461246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D92A9677-F579-794D-435D-1B1CC94D27CC}"/>
              </a:ext>
            </a:extLst>
          </p:cNvPr>
          <p:cNvSpPr txBox="1"/>
          <p:nvPr/>
        </p:nvSpPr>
        <p:spPr>
          <a:xfrm>
            <a:off x="2807936" y="4825964"/>
            <a:ext cx="10951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identifikátory</a:t>
            </a:r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CA833996-9EFB-F17F-E4C4-BDD24C442B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732776"/>
              </p:ext>
            </p:extLst>
          </p:nvPr>
        </p:nvGraphicFramePr>
        <p:xfrm>
          <a:off x="5426384" y="4106366"/>
          <a:ext cx="5796000" cy="1828800"/>
        </p:xfrm>
        <a:graphic>
          <a:graphicData uri="http://schemas.openxmlformats.org/drawingml/2006/table">
            <a:tbl>
              <a:tblPr/>
              <a:tblGrid>
                <a:gridCol w="828000">
                  <a:extLst>
                    <a:ext uri="{9D8B030D-6E8A-4147-A177-3AD203B41FA5}">
                      <a16:colId xmlns:a16="http://schemas.microsoft.com/office/drawing/2014/main" val="1645892597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980176951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997241160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50323929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2334412471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142113488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val="388406106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False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None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True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and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as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assert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async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91054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await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break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class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continue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def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del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elif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68664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else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except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finally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for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from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global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if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463563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import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in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lambda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nonlocal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063052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pass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raise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return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try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while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with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 err="1"/>
                        <a:t>yield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7143040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F4D61E1A-AE00-F3BA-86B1-9D18C2B71A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6384" y="3448395"/>
            <a:ext cx="594398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Klíčová slova mají v Pythonu zvláštní význam, a proto je nelze použít jako názvy proměnných.</a:t>
            </a:r>
          </a:p>
        </p:txBody>
      </p:sp>
    </p:spTree>
    <p:extLst>
      <p:ext uri="{BB962C8B-B14F-4D97-AF65-F5344CB8AC3E}">
        <p14:creationId xmlns:p14="http://schemas.microsoft.com/office/powerpoint/2010/main" val="6299089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2D566AD-ED38-682A-BE6F-91EC10C43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03286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641</Words>
  <Application>Microsoft Office PowerPoint</Application>
  <PresentationFormat>Širokoúhlá obrazovka</PresentationFormat>
  <Paragraphs>94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Arial Unicode MS</vt:lpstr>
      <vt:lpstr>Calibri</vt:lpstr>
      <vt:lpstr>Cambria Math</vt:lpstr>
      <vt:lpstr>Motiv Office</vt:lpstr>
      <vt:lpstr>Zadávání hodnot a proměnné INV 204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14</dc:creator>
  <cp:lastModifiedBy>Karel Sixl</cp:lastModifiedBy>
  <cp:revision>15</cp:revision>
  <dcterms:created xsi:type="dcterms:W3CDTF">2026-09-09T08:07:33Z</dcterms:created>
  <dcterms:modified xsi:type="dcterms:W3CDTF">2026-09-12T08:41:44Z</dcterms:modified>
</cp:coreProperties>
</file>