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7" r:id="rId2"/>
    <p:sldId id="256" r:id="rId3"/>
    <p:sldId id="393" r:id="rId4"/>
    <p:sldId id="394" r:id="rId5"/>
    <p:sldId id="395" r:id="rId6"/>
    <p:sldId id="396" r:id="rId7"/>
    <p:sldId id="397" r:id="rId8"/>
    <p:sldId id="399" r:id="rId9"/>
    <p:sldId id="400" r:id="rId10"/>
    <p:sldId id="401" r:id="rId11"/>
    <p:sldId id="402" r:id="rId12"/>
    <p:sldId id="403" r:id="rId13"/>
    <p:sldId id="404" r:id="rId14"/>
    <p:sldId id="405" r:id="rId15"/>
    <p:sldId id="407" r:id="rId16"/>
    <p:sldId id="406" r:id="rId17"/>
    <p:sldId id="409" r:id="rId18"/>
    <p:sldId id="410" r:id="rId19"/>
    <p:sldId id="411" r:id="rId20"/>
    <p:sldId id="412" r:id="rId21"/>
    <p:sldId id="258" r:id="rId22"/>
    <p:sldId id="260" r:id="rId23"/>
    <p:sldId id="267" r:id="rId24"/>
    <p:sldId id="290" r:id="rId25"/>
    <p:sldId id="281" r:id="rId26"/>
    <p:sldId id="270" r:id="rId27"/>
    <p:sldId id="271" r:id="rId28"/>
    <p:sldId id="291" r:id="rId29"/>
    <p:sldId id="275" r:id="rId30"/>
    <p:sldId id="286" r:id="rId31"/>
    <p:sldId id="276" r:id="rId32"/>
    <p:sldId id="293" r:id="rId33"/>
    <p:sldId id="279" r:id="rId34"/>
    <p:sldId id="277" r:id="rId35"/>
    <p:sldId id="288" r:id="rId36"/>
    <p:sldId id="282" r:id="rId3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97C77-CC06-4169-8A4B-DE6D6947F969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5FE6E-87DE-4BAD-97B2-F8C690C49C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751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>
            <a:extLst>
              <a:ext uri="{FF2B5EF4-FFF2-40B4-BE49-F238E27FC236}">
                <a16:creationId xmlns:a16="http://schemas.microsoft.com/office/drawing/2014/main" id="{171F8453-A516-B901-93D1-FB8BD1FCCB5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>
            <a:extLst>
              <a:ext uri="{FF2B5EF4-FFF2-40B4-BE49-F238E27FC236}">
                <a16:creationId xmlns:a16="http://schemas.microsoft.com/office/drawing/2014/main" id="{7FA1CB16-A985-94D2-FE6D-299FDD93055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/>
          </a:p>
        </p:txBody>
      </p:sp>
      <p:sp>
        <p:nvSpPr>
          <p:cNvPr id="17412" name="Zástupný symbol pro číslo snímku 3">
            <a:extLst>
              <a:ext uri="{FF2B5EF4-FFF2-40B4-BE49-F238E27FC236}">
                <a16:creationId xmlns:a16="http://schemas.microsoft.com/office/drawing/2014/main" id="{7DAB0F87-4D46-910C-8C13-BD47DE6179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192152C-53ED-4F5D-A698-45A238454CD3}" type="slidenum">
              <a:rPr lang="cs-CZ" altLang="cs-CZ" smtClean="0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36</a:t>
            </a:fld>
            <a:endParaRPr lang="cs-CZ" altLang="cs-CZ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963195-0FBE-568A-FA91-09DC62971C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22637DF-26C0-DDFF-5343-4C783747B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130ECBE-B1B3-7559-39EC-E61F74AED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639845A-9AE3-880D-18BE-69F52F598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2626C91-238F-A76F-AEAC-58100CC6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848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074EFA-3F7B-7791-600D-0212203F6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0BE6E6-5CB3-0878-3294-F0AD07371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73C9FC4-5233-0A80-6D6F-75A0BBF32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AF2C12-590E-75E8-6D7D-DED80511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D9C6E0-5353-FB76-F79C-E85B21FDE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482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2964C7-0616-593E-0F6A-C109626E9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CBAE442-AFF2-D7DD-2A7D-001511598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685D1B-F60A-853A-3208-9228DE265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D4F4253-F50E-D1CB-AF9F-5B56B4F20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5E15AE-CC54-EB51-85A8-12F9D1004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043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ACD9AD-EDE1-F166-BE96-41184EECE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880A58-40A0-C052-5F12-3CC6814FC7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5BF4DC1-70E4-7D78-EB2D-B6ABCFDFB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A7E6DBF-0414-198C-FADF-CE75D58A7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E9267C0-0D02-B291-69FA-CE5E7A6CF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0C407CA-E67A-D532-BDF2-736476D14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60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C0AA2E-7FBD-42B5-DBF6-C2C36A8D5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78A5B99-14AB-C490-2389-85B9C425D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98DB358-0046-5AC8-A518-57C6DDD66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4159D79-66B3-E42D-0CDB-3AF3D70848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C1FD52F-550B-EEBF-0D5C-C7D89AF45D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C9DAC7F-35BB-7A76-8B63-62884854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4EE492E-0096-FBEC-F801-9F3A7DC5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9061790-F617-A306-ACCC-7A08C8C81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68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578F1E-B29E-23D7-589E-5366843F0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B1717E4-D687-19AF-EABB-7285B013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E7ABFFE-E9D5-4972-CEE1-118613E2F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32B847C-C637-D7D7-9FFC-24BCF52CA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942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614EFA5-88E4-E5D3-B0F8-6B05617FF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832293C-B155-F792-4EBA-18F682FF9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6A9CD33-ADD7-106E-4F6F-D3C52EA3A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785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CC471E-5E63-0096-6E2F-EDF2281C1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C05609-E5D4-5904-32F2-9D5648711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3DB063D-B5AE-EFAC-5402-13CA4B814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1FF35AD-2E59-EE8D-078A-9F4983E4C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D4BC6EA-8800-F73D-A4B5-56E34BB37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FD15E52-CEC7-F273-5F53-1A3F6B914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820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E6D310-49A2-939A-8DE0-A8AD9C8FB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5316EC8-15FB-51F6-0A25-AE915B8251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540B51-4C97-DB0C-0A3D-D6FEDB9211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EDD6655-45EE-9836-4CB5-A8432C284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5CD61D9-D333-CEEE-64FD-483A29369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F759300-1455-9653-04A1-7BCE784E1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258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04EC34-C204-0939-A683-132407F10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CBEE204-79C5-C901-4EAA-3A25921813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80EA18-EB80-83FF-85A3-D4AFAD0DD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363FA4A-9223-C91E-23B2-FB13A1FC4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8CC001D-1F57-8FED-4DD6-CEE434F5C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357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C4786A5-DB2E-4F26-BF02-4058740832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FD48CB1-44CD-632F-0717-6D0A22D356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C35911D-AC39-F106-10A3-8A0AA6E5A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4452F9F-05EF-409C-45AB-4BBF5D2AD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F3AE4A-8C15-FBEE-2BE5-74B5A744C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247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EB94FB3-2F75-A9FF-DDE0-262CBA096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F4AC401-1747-A0A1-901E-D3E191F68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CF70A6-43D7-65D0-5828-D229DC156B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0661C-C59A-4B6B-9C6D-F78F901A7E3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DDA718-5D1C-0D69-BE56-0B844B076B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AB8E22-736D-8491-0B3E-3D4A4BF2F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89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0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1.jpg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5" Type="http://schemas.openxmlformats.org/officeDocument/2006/relationships/image" Target="../media/image32.jpg"/><Relationship Id="rId4" Type="http://schemas.openxmlformats.org/officeDocument/2006/relationships/image" Target="NUL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scak.cz/data/android/physicsatschool/template.php?s=mf_roztaznost1&amp;l=cz" TargetMode="Externa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s://www.vascak.cz/data/android/physicsatschool/template.php?s=mf_bimetal&amp;l=c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hyperlink" Target="https://www.vascak.cz/data/android/physicsatschool/template.php?s=mf_roztaznost2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16CEE8-1D16-00D0-F2E0-DC0BE2352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198558"/>
            <a:ext cx="9144000" cy="1230442"/>
          </a:xfrm>
        </p:spPr>
        <p:txBody>
          <a:bodyPr>
            <a:normAutofit/>
          </a:bodyPr>
          <a:lstStyle/>
          <a:p>
            <a:r>
              <a:rPr lang="cs-CZ" sz="4000" dirty="0"/>
              <a:t>Struktura a deformace pevných látek</a:t>
            </a:r>
            <a:br>
              <a:rPr lang="cs-CZ" sz="4000" dirty="0"/>
            </a:br>
            <a:r>
              <a:rPr lang="cs-CZ" sz="4000" err="1"/>
              <a:t>Fyz</a:t>
            </a:r>
            <a:r>
              <a:rPr lang="cs-CZ" sz="4000"/>
              <a:t> 85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4458C-13D8-409B-84F5-5655574C4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46938" y="3893694"/>
            <a:ext cx="5498123" cy="2271977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cs-CZ" dirty="0"/>
              <a:t>Krystalické a amorfní látky</a:t>
            </a:r>
          </a:p>
          <a:p>
            <a:pPr lvl="0"/>
            <a:r>
              <a:rPr lang="cs-CZ" dirty="0"/>
              <a:t>Krystalická mřížka</a:t>
            </a:r>
          </a:p>
          <a:p>
            <a:pPr lvl="0"/>
            <a:r>
              <a:rPr lang="cs-CZ" dirty="0"/>
              <a:t>Deformace pevného tělesa</a:t>
            </a:r>
          </a:p>
          <a:p>
            <a:pPr lvl="0"/>
            <a:r>
              <a:rPr lang="cs-CZ" dirty="0"/>
              <a:t>Síla pružnosti</a:t>
            </a:r>
          </a:p>
          <a:p>
            <a:pPr lvl="0"/>
            <a:r>
              <a:rPr lang="cs-CZ" dirty="0"/>
              <a:t>Normálové napětí</a:t>
            </a:r>
          </a:p>
          <a:p>
            <a:pPr lvl="0"/>
            <a:r>
              <a:rPr lang="cs-CZ" dirty="0"/>
              <a:t>Hookův zákon pro pružnou deformaci těles</a:t>
            </a:r>
          </a:p>
          <a:p>
            <a:pPr lvl="0"/>
            <a:r>
              <a:rPr lang="cs-CZ" dirty="0"/>
              <a:t>Teplotní roztažnost pevných těles</a:t>
            </a:r>
          </a:p>
          <a:p>
            <a:pPr lvl="0"/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B68C755-D39D-2901-B7BA-D80CD95E60D5}"/>
              </a:ext>
            </a:extLst>
          </p:cNvPr>
          <p:cNvSpPr txBox="1"/>
          <p:nvPr/>
        </p:nvSpPr>
        <p:spPr>
          <a:xfrm>
            <a:off x="492369" y="6213231"/>
            <a:ext cx="1359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2. 3. 2026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4DEBE132-30CB-8857-BFF2-3D0DB187CD06}"/>
              </a:ext>
            </a:extLst>
          </p:cNvPr>
          <p:cNvGrpSpPr/>
          <p:nvPr/>
        </p:nvGrpSpPr>
        <p:grpSpPr>
          <a:xfrm>
            <a:off x="4295998" y="692329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60CEC06-81F5-DB6A-76B7-5DF632CB8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E3ACBAA9-D13A-C962-D165-0FD0CA65F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0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7" name="Rectangle 39">
            <a:extLst>
              <a:ext uri="{FF2B5EF4-FFF2-40B4-BE49-F238E27FC236}">
                <a16:creationId xmlns:a16="http://schemas.microsoft.com/office/drawing/2014/main" id="{236F0521-2379-AEA0-BECF-D3F3AF24DA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381" y="746233"/>
            <a:ext cx="11089231" cy="54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00FF00"/>
              </a:buClr>
              <a:buSzPct val="75000"/>
            </a:pPr>
            <a:r>
              <a:rPr lang="cs-CZ" altLang="cs-CZ" dirty="0"/>
              <a:t>Pevné látky  můžeme dělit podle různých hledisek. Nejjednodušší dělení je rozdělení na látky krystalické, amorfní a polymery.</a:t>
            </a:r>
          </a:p>
        </p:txBody>
      </p:sp>
      <p:sp>
        <p:nvSpPr>
          <p:cNvPr id="2159" name="Text Box 111">
            <a:extLst>
              <a:ext uri="{FF2B5EF4-FFF2-40B4-BE49-F238E27FC236}">
                <a16:creationId xmlns:a16="http://schemas.microsoft.com/office/drawing/2014/main" id="{2B6F578D-CB64-9F1F-7950-B649269E3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381" y="426787"/>
            <a:ext cx="1836204" cy="319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80000"/>
              </a:lnSpc>
              <a:spcBef>
                <a:spcPct val="20000"/>
              </a:spcBef>
              <a:buClr>
                <a:srgbClr val="00FF00"/>
              </a:buClr>
              <a:buSzPct val="75000"/>
              <a:defRPr>
                <a:latin typeface="Calibri" panose="020F0502020204030204" pitchFamily="34" charset="0"/>
              </a:defRPr>
            </a:lvl1pPr>
            <a:lvl2pPr marL="742950" indent="-285750">
              <a:defRPr>
                <a:latin typeface="Calibri" panose="020F0502020204030204" pitchFamily="34" charset="0"/>
              </a:defRPr>
            </a:lvl2pPr>
            <a:lvl3pPr marL="1143000" indent="-228600">
              <a:defRPr>
                <a:latin typeface="Calibri" panose="020F0502020204030204" pitchFamily="34" charset="0"/>
              </a:defRPr>
            </a:lvl3pPr>
            <a:lvl4pPr marL="1600200" indent="-228600">
              <a:defRPr>
                <a:latin typeface="Calibri" panose="020F0502020204030204" pitchFamily="34" charset="0"/>
              </a:defRPr>
            </a:lvl4pPr>
            <a:lvl5pPr marL="2057400" indent="-228600">
              <a:defRPr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/>
              <a:t>Pevné látky</a:t>
            </a:r>
          </a:p>
        </p:txBody>
      </p:sp>
      <p:sp>
        <p:nvSpPr>
          <p:cNvPr id="4103" name="TextovéPole 1">
            <a:extLst>
              <a:ext uri="{FF2B5EF4-FFF2-40B4-BE49-F238E27FC236}">
                <a16:creationId xmlns:a16="http://schemas.microsoft.com/office/drawing/2014/main" id="{B99005CD-0F4E-482F-63B9-6C1A114EE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3" y="4022856"/>
            <a:ext cx="1116124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Amorfní látky </a:t>
            </a:r>
            <a:r>
              <a:rPr lang="cs-CZ" altLang="cs-CZ" dirty="0"/>
              <a:t>(beztvaré látky) jsou látky, v nichž je periodické uspořádání částic omezeno na malé vzdálenosti, nepřevyšující řádově hodnotu 10</a:t>
            </a:r>
            <a:r>
              <a:rPr lang="cs-CZ" altLang="cs-CZ" baseline="30000" dirty="0"/>
              <a:t>-8</a:t>
            </a:r>
            <a:r>
              <a:rPr lang="cs-CZ" altLang="cs-CZ" dirty="0"/>
              <a:t> m.</a:t>
            </a:r>
          </a:p>
          <a:p>
            <a:pPr eaLnBrk="1" hangingPunct="1"/>
            <a:endParaRPr lang="cs-CZ" altLang="cs-CZ" dirty="0"/>
          </a:p>
          <a:p>
            <a:pPr eaLnBrk="1" hangingPunct="1"/>
            <a:r>
              <a:rPr lang="cs-CZ" altLang="cs-CZ" b="1" dirty="0"/>
              <a:t>Polymery</a:t>
            </a:r>
            <a:r>
              <a:rPr lang="cs-CZ" altLang="cs-CZ" dirty="0"/>
              <a:t> jsou látky složené z makromolekul, které obsahují v obrovském počtu většinou atomy uhlíku, vodíku, kyslíku. Často též atomy dusíku a chloru a další prvky. V makromolekule se jako článek řetězu mnohonásobně opakuje základní monomerní jednotka. Mezi polymery patří například kaučuk a bavlna.</a:t>
            </a:r>
            <a:endParaRPr lang="cs-CZ" altLang="cs-CZ" b="1" dirty="0"/>
          </a:p>
        </p:txBody>
      </p:sp>
      <p:sp>
        <p:nvSpPr>
          <p:cNvPr id="2" name="Obdélník 1"/>
          <p:cNvSpPr/>
          <p:nvPr/>
        </p:nvSpPr>
        <p:spPr>
          <a:xfrm>
            <a:off x="515380" y="1367135"/>
            <a:ext cx="111972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b="1" dirty="0"/>
              <a:t>Krystalické látky </a:t>
            </a:r>
            <a:r>
              <a:rPr lang="cs-CZ" altLang="cs-CZ" dirty="0"/>
              <a:t>jsou charakterizovány pravidelným uspořádáním částic (atomů, molekul, iontů), z nichž jsou složeny.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3682" t="11869" r="6891" b="7710"/>
          <a:stretch/>
        </p:blipFill>
        <p:spPr>
          <a:xfrm>
            <a:off x="4402378" y="1736466"/>
            <a:ext cx="3387244" cy="228638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>
            <a:extLst>
              <a:ext uri="{FF2B5EF4-FFF2-40B4-BE49-F238E27FC236}">
                <a16:creationId xmlns:a16="http://schemas.microsoft.com/office/drawing/2014/main" id="{84DE2E23-0EDA-2DCE-BE13-F0C38CF0F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380405"/>
            <a:ext cx="2233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Krystalické látky</a:t>
            </a:r>
          </a:p>
        </p:txBody>
      </p:sp>
      <p:sp>
        <p:nvSpPr>
          <p:cNvPr id="5123" name="TextovéPole 3">
            <a:extLst>
              <a:ext uri="{FF2B5EF4-FFF2-40B4-BE49-F238E27FC236}">
                <a16:creationId xmlns:a16="http://schemas.microsoft.com/office/drawing/2014/main" id="{AF89752E-D904-1DD3-E374-A057DF325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908050"/>
            <a:ext cx="1130525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Pro vnitřní strukturu krystalických látek je typická pravidelnost. Polohu částic, ze kterých se krystal skládá, je výhodné udávat vzhledem k trojrozměrné soustavě rovnoběžek, které rozdělují prostor na shodné rovnoběžnostěny. Jednoduchým rovnoběžnostěnem je krychle.</a:t>
            </a:r>
          </a:p>
        </p:txBody>
      </p:sp>
      <p:pic>
        <p:nvPicPr>
          <p:cNvPr id="5124" name="Obrázek 5">
            <a:extLst>
              <a:ext uri="{FF2B5EF4-FFF2-40B4-BE49-F238E27FC236}">
                <a16:creationId xmlns:a16="http://schemas.microsoft.com/office/drawing/2014/main" id="{6275D5C8-2DCD-8EA6-C0C2-F69797764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9" y="1989138"/>
            <a:ext cx="4048125" cy="222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ovéPole 6">
            <a:extLst>
              <a:ext uri="{FF2B5EF4-FFF2-40B4-BE49-F238E27FC236}">
                <a16:creationId xmlns:a16="http://schemas.microsoft.com/office/drawing/2014/main" id="{2589098E-34EA-49E4-4EAC-235C8E490E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4437063"/>
            <a:ext cx="11305254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Základní krychle obsazená určitým způsobem částicemi se nazývá základní nebo také elementární buňka krystalu krychlové soustavy. </a:t>
            </a:r>
          </a:p>
        </p:txBody>
      </p:sp>
      <p:sp>
        <p:nvSpPr>
          <p:cNvPr id="5126" name="TextovéPole 7">
            <a:extLst>
              <a:ext uri="{FF2B5EF4-FFF2-40B4-BE49-F238E27FC236}">
                <a16:creationId xmlns:a16="http://schemas.microsoft.com/office/drawing/2014/main" id="{902A64F0-60AC-657F-1191-BEABD3155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3295650"/>
            <a:ext cx="1584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Základní buňka</a:t>
            </a:r>
          </a:p>
        </p:txBody>
      </p: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DFE42E3B-3106-041A-4424-0AD7593DE2C5}"/>
              </a:ext>
            </a:extLst>
          </p:cNvPr>
          <p:cNvCxnSpPr>
            <a:stCxn id="5126" idx="3"/>
          </p:cNvCxnSpPr>
          <p:nvPr/>
        </p:nvCxnSpPr>
        <p:spPr>
          <a:xfrm>
            <a:off x="3503614" y="3479800"/>
            <a:ext cx="504825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TextovéPole 10">
            <a:extLst>
              <a:ext uri="{FF2B5EF4-FFF2-40B4-BE49-F238E27FC236}">
                <a16:creationId xmlns:a16="http://schemas.microsoft.com/office/drawing/2014/main" id="{D4255D0F-E0C3-D617-DB91-7FAF63A3E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5167314"/>
            <a:ext cx="1130525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Řazením velkého počtu základních buněk podél jejich prodloužených hran vznikne krystal libovolných rozměrů. V prostoru se tak vytvoří soustava pravidelně rozložených částic pevné látky, kterou nazýváme</a:t>
            </a:r>
          </a:p>
          <a:p>
            <a:pPr algn="ctr" eaLnBrk="1" hangingPunct="1"/>
            <a:r>
              <a:rPr lang="cs-CZ" altLang="cs-CZ" b="1" dirty="0"/>
              <a:t>Ideální krystalová mřížka</a:t>
            </a:r>
            <a:r>
              <a:rPr lang="cs-CZ" altLang="cs-CZ" dirty="0"/>
              <a:t>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ovéPole 1">
            <a:extLst>
              <a:ext uri="{FF2B5EF4-FFF2-40B4-BE49-F238E27FC236}">
                <a16:creationId xmlns:a16="http://schemas.microsoft.com/office/drawing/2014/main" id="{B1CC5F1E-D808-4754-DE2D-73848AEEE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04813"/>
            <a:ext cx="11233248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Krychlová (též kubická) základní buňka může být:</a:t>
            </a:r>
          </a:p>
          <a:p>
            <a:pPr algn="ctr" eaLnBrk="1" hangingPunct="1"/>
            <a:r>
              <a:rPr lang="cs-CZ" altLang="cs-CZ" dirty="0"/>
              <a:t> </a:t>
            </a:r>
            <a:r>
              <a:rPr lang="cs-CZ" altLang="cs-CZ" b="1" dirty="0"/>
              <a:t>prostá,   plošně centrovaná,   prostorově centrovaná</a:t>
            </a:r>
          </a:p>
          <a:p>
            <a:pPr algn="ctr" eaLnBrk="1" hangingPunct="1"/>
            <a:endParaRPr lang="cs-CZ" altLang="cs-CZ" sz="800" b="1" dirty="0"/>
          </a:p>
          <a:p>
            <a:pPr eaLnBrk="1" hangingPunct="1"/>
            <a:r>
              <a:rPr lang="cs-CZ" altLang="cs-CZ" dirty="0"/>
              <a:t>Délka hrany základní buňky se nazývá </a:t>
            </a:r>
            <a:r>
              <a:rPr lang="cs-CZ" altLang="cs-CZ" b="1" dirty="0"/>
              <a:t>mřížkový parametr </a:t>
            </a:r>
            <a:r>
              <a:rPr lang="cs-CZ" altLang="cs-CZ" b="1" i="1" dirty="0"/>
              <a:t>a</a:t>
            </a:r>
            <a:r>
              <a:rPr lang="cs-CZ" altLang="cs-CZ" i="1" dirty="0"/>
              <a:t> </a:t>
            </a:r>
            <a:r>
              <a:rPr lang="cs-CZ" altLang="cs-CZ" dirty="0"/>
              <a:t>(též mřížková konstanta)</a:t>
            </a:r>
            <a:endParaRPr lang="cs-CZ" altLang="cs-CZ" i="1" dirty="0"/>
          </a:p>
        </p:txBody>
      </p:sp>
      <p:pic>
        <p:nvPicPr>
          <p:cNvPr id="6147" name="Obrázek 3">
            <a:extLst>
              <a:ext uri="{FF2B5EF4-FFF2-40B4-BE49-F238E27FC236}">
                <a16:creationId xmlns:a16="http://schemas.microsoft.com/office/drawing/2014/main" id="{EB11E06C-B428-79F9-D275-BE0897288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3773" b="13519"/>
          <a:stretch>
            <a:fillRect/>
          </a:stretch>
        </p:blipFill>
        <p:spPr bwMode="auto">
          <a:xfrm>
            <a:off x="2387600" y="1557338"/>
            <a:ext cx="7272338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75C8AFCF-CFB8-FAA6-4278-3CAD8ED62EF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47528" y="4721083"/>
            <a:ext cx="8280920" cy="1446550"/>
          </a:xfrm>
          <a:prstGeom prst="rect">
            <a:avLst/>
          </a:prstGeom>
          <a:blipFill>
            <a:blip r:embed="rId3"/>
            <a:stretch>
              <a:fillRect l="-589" t="-2101" b="-5462"/>
            </a:stretch>
          </a:blipFill>
        </p:spPr>
        <p:txBody>
          <a:bodyPr/>
          <a:lstStyle/>
          <a:p>
            <a:pPr>
              <a:defRPr/>
            </a:pPr>
            <a:r>
              <a:rPr lang="cs-CZ" dirty="0">
                <a:noFill/>
              </a:rPr>
              <a:t> </a:t>
            </a:r>
          </a:p>
        </p:txBody>
      </p:sp>
      <p:grpSp>
        <p:nvGrpSpPr>
          <p:cNvPr id="6149" name="Skupina 8">
            <a:extLst>
              <a:ext uri="{FF2B5EF4-FFF2-40B4-BE49-F238E27FC236}">
                <a16:creationId xmlns:a16="http://schemas.microsoft.com/office/drawing/2014/main" id="{24F72521-7BA1-653B-4814-1DA970B118EA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4341814"/>
            <a:ext cx="8140700" cy="307975"/>
            <a:chOff x="683568" y="4637965"/>
            <a:chExt cx="8140699" cy="307777"/>
          </a:xfrm>
        </p:grpSpPr>
        <p:sp>
          <p:nvSpPr>
            <p:cNvPr id="6150" name="TextovéPole 6">
              <a:extLst>
                <a:ext uri="{FF2B5EF4-FFF2-40B4-BE49-F238E27FC236}">
                  <a16:creationId xmlns:a16="http://schemas.microsoft.com/office/drawing/2014/main" id="{1B3FDB9C-FFB9-2BF8-509A-D450399702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3568" y="4637965"/>
              <a:ext cx="814069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cs-CZ" altLang="cs-CZ" sz="1400"/>
                <a:t>Barevným kroužkem           je v mřížce znázorněna </a:t>
              </a:r>
              <a:r>
                <a:rPr lang="cs-CZ" altLang="cs-CZ" sz="1400" b="1"/>
                <a:t>rovnovážná poloha</a:t>
              </a:r>
              <a:r>
                <a:rPr lang="cs-CZ" altLang="cs-CZ" sz="1400"/>
                <a:t> částice, nikoliv částice samotná </a:t>
              </a:r>
            </a:p>
          </p:txBody>
        </p:sp>
        <p:pic>
          <p:nvPicPr>
            <p:cNvPr id="6151" name="Obrázek 7">
              <a:extLst>
                <a:ext uri="{FF2B5EF4-FFF2-40B4-BE49-F238E27FC236}">
                  <a16:creationId xmlns:a16="http://schemas.microsoft.com/office/drawing/2014/main" id="{1334CFDD-DB32-9C38-9CC7-F547634BC9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586" t="9454" r="47639" b="83688"/>
            <a:stretch>
              <a:fillRect/>
            </a:stretch>
          </p:blipFill>
          <p:spPr bwMode="auto">
            <a:xfrm>
              <a:off x="2339752" y="4650866"/>
              <a:ext cx="288032" cy="216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1">
            <a:extLst>
              <a:ext uri="{FF2B5EF4-FFF2-40B4-BE49-F238E27FC236}">
                <a16:creationId xmlns:a16="http://schemas.microsoft.com/office/drawing/2014/main" id="{4A2D47F4-41A7-7FAA-170E-FFA02BC1F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1638"/>
            <a:ext cx="10810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Příklad</a:t>
            </a:r>
          </a:p>
        </p:txBody>
      </p:sp>
      <p:sp>
        <p:nvSpPr>
          <p:cNvPr id="7171" name="TextovéPole 2">
            <a:extLst>
              <a:ext uri="{FF2B5EF4-FFF2-40B4-BE49-F238E27FC236}">
                <a16:creationId xmlns:a16="http://schemas.microsoft.com/office/drawing/2014/main" id="{BD026800-C857-2B62-546F-48A08C06BF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769938"/>
            <a:ext cx="110892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Kolik atomů v krystalové mřížce hliníku připadá na jednu základní buňku, která je plošně centrovaná?</a:t>
            </a:r>
          </a:p>
        </p:txBody>
      </p:sp>
      <p:pic>
        <p:nvPicPr>
          <p:cNvPr id="7172" name="Obrázek 3">
            <a:extLst>
              <a:ext uri="{FF2B5EF4-FFF2-40B4-BE49-F238E27FC236}">
                <a16:creationId xmlns:a16="http://schemas.microsoft.com/office/drawing/2014/main" id="{59099E99-B443-3BBA-1D3D-BB734BC91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78" t="1927" r="35378" b="24898"/>
          <a:stretch>
            <a:fillRect/>
          </a:stretch>
        </p:blipFill>
        <p:spPr bwMode="auto">
          <a:xfrm>
            <a:off x="1943101" y="1617663"/>
            <a:ext cx="2232025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Krychle 4">
            <a:extLst>
              <a:ext uri="{FF2B5EF4-FFF2-40B4-BE49-F238E27FC236}">
                <a16:creationId xmlns:a16="http://schemas.microsoft.com/office/drawing/2014/main" id="{F7E4F573-ECE5-485E-5E2E-51495B4BCBCB}"/>
              </a:ext>
            </a:extLst>
          </p:cNvPr>
          <p:cNvSpPr/>
          <p:nvPr/>
        </p:nvSpPr>
        <p:spPr>
          <a:xfrm>
            <a:off x="5591176" y="2435226"/>
            <a:ext cx="792163" cy="792163"/>
          </a:xfrm>
          <a:prstGeom prst="cub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Krychle 5">
            <a:extLst>
              <a:ext uri="{FF2B5EF4-FFF2-40B4-BE49-F238E27FC236}">
                <a16:creationId xmlns:a16="http://schemas.microsoft.com/office/drawing/2014/main" id="{4C146B83-324E-072D-5138-A3DC9AA328E3}"/>
              </a:ext>
            </a:extLst>
          </p:cNvPr>
          <p:cNvSpPr/>
          <p:nvPr/>
        </p:nvSpPr>
        <p:spPr>
          <a:xfrm>
            <a:off x="5384801" y="2636838"/>
            <a:ext cx="792163" cy="792162"/>
          </a:xfrm>
          <a:prstGeom prst="cube">
            <a:avLst/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Krychle 6">
            <a:extLst>
              <a:ext uri="{FF2B5EF4-FFF2-40B4-BE49-F238E27FC236}">
                <a16:creationId xmlns:a16="http://schemas.microsoft.com/office/drawing/2014/main" id="{A91CA1B3-E42B-AF91-2CB0-E6B1406D835F}"/>
              </a:ext>
            </a:extLst>
          </p:cNvPr>
          <p:cNvSpPr/>
          <p:nvPr/>
        </p:nvSpPr>
        <p:spPr>
          <a:xfrm>
            <a:off x="6192838" y="2430463"/>
            <a:ext cx="792162" cy="792162"/>
          </a:xfrm>
          <a:prstGeom prst="cube">
            <a:avLst/>
          </a:prstGeom>
          <a:noFill/>
          <a:ln>
            <a:solidFill>
              <a:srgbClr val="00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Krychle 7">
            <a:extLst>
              <a:ext uri="{FF2B5EF4-FFF2-40B4-BE49-F238E27FC236}">
                <a16:creationId xmlns:a16="http://schemas.microsoft.com/office/drawing/2014/main" id="{E5387B35-A068-B2B9-9E19-05B53A4B3C05}"/>
              </a:ext>
            </a:extLst>
          </p:cNvPr>
          <p:cNvSpPr/>
          <p:nvPr/>
        </p:nvSpPr>
        <p:spPr>
          <a:xfrm>
            <a:off x="5986463" y="2632076"/>
            <a:ext cx="792162" cy="792163"/>
          </a:xfrm>
          <a:prstGeom prst="cube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Krychle 8">
            <a:extLst>
              <a:ext uri="{FF2B5EF4-FFF2-40B4-BE49-F238E27FC236}">
                <a16:creationId xmlns:a16="http://schemas.microsoft.com/office/drawing/2014/main" id="{C9B0BA58-6E69-8811-9FA6-D3D9B496D6BD}"/>
              </a:ext>
            </a:extLst>
          </p:cNvPr>
          <p:cNvSpPr/>
          <p:nvPr/>
        </p:nvSpPr>
        <p:spPr>
          <a:xfrm>
            <a:off x="5594351" y="1841501"/>
            <a:ext cx="792163" cy="792163"/>
          </a:xfrm>
          <a:prstGeom prst="cub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Krychle 9">
            <a:extLst>
              <a:ext uri="{FF2B5EF4-FFF2-40B4-BE49-F238E27FC236}">
                <a16:creationId xmlns:a16="http://schemas.microsoft.com/office/drawing/2014/main" id="{00EBC9A5-DCB9-549C-7A63-99DE93938B88}"/>
              </a:ext>
            </a:extLst>
          </p:cNvPr>
          <p:cNvSpPr/>
          <p:nvPr/>
        </p:nvSpPr>
        <p:spPr>
          <a:xfrm>
            <a:off x="5387976" y="2043113"/>
            <a:ext cx="792163" cy="792162"/>
          </a:xfrm>
          <a:prstGeom prst="cube">
            <a:avLst/>
          </a:prstGeom>
          <a:noFill/>
          <a:ln>
            <a:solidFill>
              <a:srgbClr val="00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Krychle 10">
            <a:extLst>
              <a:ext uri="{FF2B5EF4-FFF2-40B4-BE49-F238E27FC236}">
                <a16:creationId xmlns:a16="http://schemas.microsoft.com/office/drawing/2014/main" id="{4BFFA727-2B18-35F1-3D08-E00AE6E0E0D4}"/>
              </a:ext>
            </a:extLst>
          </p:cNvPr>
          <p:cNvSpPr/>
          <p:nvPr/>
        </p:nvSpPr>
        <p:spPr>
          <a:xfrm>
            <a:off x="6194426" y="1838326"/>
            <a:ext cx="792163" cy="792163"/>
          </a:xfrm>
          <a:prstGeom prst="cube">
            <a:avLst/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Krychle 11">
            <a:extLst>
              <a:ext uri="{FF2B5EF4-FFF2-40B4-BE49-F238E27FC236}">
                <a16:creationId xmlns:a16="http://schemas.microsoft.com/office/drawing/2014/main" id="{986D486A-2901-E70A-F106-7C1BA77D8119}"/>
              </a:ext>
            </a:extLst>
          </p:cNvPr>
          <p:cNvSpPr/>
          <p:nvPr/>
        </p:nvSpPr>
        <p:spPr>
          <a:xfrm>
            <a:off x="5988051" y="2038351"/>
            <a:ext cx="792163" cy="792163"/>
          </a:xfrm>
          <a:prstGeom prst="cub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8D9FAE97-8009-8688-6A74-18B91915C1C3}"/>
              </a:ext>
            </a:extLst>
          </p:cNvPr>
          <p:cNvSpPr/>
          <p:nvPr/>
        </p:nvSpPr>
        <p:spPr>
          <a:xfrm>
            <a:off x="6124575" y="2555875"/>
            <a:ext cx="107950" cy="10795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EDFF3E2-1E34-88B5-6FC7-ED7AE3AAFB2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43150" y="4365104"/>
            <a:ext cx="8257306" cy="1716432"/>
          </a:xfrm>
          <a:prstGeom prst="rect">
            <a:avLst/>
          </a:prstGeom>
          <a:blipFill>
            <a:blip r:embed="rId3"/>
            <a:stretch>
              <a:fillRect l="-665" t="-1773" r="-74" b="-4610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5" name="Krychle 14">
            <a:extLst>
              <a:ext uri="{FF2B5EF4-FFF2-40B4-BE49-F238E27FC236}">
                <a16:creationId xmlns:a16="http://schemas.microsoft.com/office/drawing/2014/main" id="{252B2577-E4A7-0C82-AAE5-DBB9E30EF29D}"/>
              </a:ext>
            </a:extLst>
          </p:cNvPr>
          <p:cNvSpPr/>
          <p:nvPr/>
        </p:nvSpPr>
        <p:spPr>
          <a:xfrm>
            <a:off x="7680326" y="2352676"/>
            <a:ext cx="792163" cy="792163"/>
          </a:xfrm>
          <a:prstGeom prst="cube">
            <a:avLst/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Krychle 16">
            <a:extLst>
              <a:ext uri="{FF2B5EF4-FFF2-40B4-BE49-F238E27FC236}">
                <a16:creationId xmlns:a16="http://schemas.microsoft.com/office/drawing/2014/main" id="{0BD40338-009E-9DCA-76A1-E5769468E13B}"/>
              </a:ext>
            </a:extLst>
          </p:cNvPr>
          <p:cNvSpPr/>
          <p:nvPr/>
        </p:nvSpPr>
        <p:spPr>
          <a:xfrm>
            <a:off x="8278813" y="2352676"/>
            <a:ext cx="792162" cy="792163"/>
          </a:xfrm>
          <a:prstGeom prst="cub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BEAB198F-9BC8-F7D4-88EF-11B87BF8AEA8}"/>
              </a:ext>
            </a:extLst>
          </p:cNvPr>
          <p:cNvSpPr/>
          <p:nvPr/>
        </p:nvSpPr>
        <p:spPr>
          <a:xfrm>
            <a:off x="8315325" y="2678113"/>
            <a:ext cx="107950" cy="10795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186" name="TextovéPole 18">
            <a:extLst>
              <a:ext uri="{FF2B5EF4-FFF2-40B4-BE49-F238E27FC236}">
                <a16:creationId xmlns:a16="http://schemas.microsoft.com/office/drawing/2014/main" id="{14C5BF0F-7FA4-4966-62E6-C2571C9598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7000" y="3551238"/>
            <a:ext cx="2051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sz="1200"/>
              <a:t>Atom ve vrcholu krychle je sdílen osmi okolními krychlemi</a:t>
            </a:r>
          </a:p>
        </p:txBody>
      </p:sp>
      <p:sp>
        <p:nvSpPr>
          <p:cNvPr id="7187" name="TextovéPole 19">
            <a:extLst>
              <a:ext uri="{FF2B5EF4-FFF2-40B4-BE49-F238E27FC236}">
                <a16:creationId xmlns:a16="http://schemas.microsoft.com/office/drawing/2014/main" id="{DB05CE82-1D4B-403B-00FC-B44E3F552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6963" y="3605213"/>
            <a:ext cx="2051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sz="1200"/>
              <a:t>Atom ve středu stěny krychle je sdílen dvěma krychlemi</a:t>
            </a:r>
          </a:p>
        </p:txBody>
      </p:sp>
      <p:sp>
        <p:nvSpPr>
          <p:cNvPr id="2" name="Ovál 1">
            <a:hlinkClick r:id="rId4" action="ppaction://hlinksldjump"/>
            <a:extLst>
              <a:ext uri="{FF2B5EF4-FFF2-40B4-BE49-F238E27FC236}">
                <a16:creationId xmlns:a16="http://schemas.microsoft.com/office/drawing/2014/main" id="{1BBCA45A-4219-697C-D7EC-FB516C9CA195}"/>
              </a:ext>
            </a:extLst>
          </p:cNvPr>
          <p:cNvSpPr/>
          <p:nvPr/>
        </p:nvSpPr>
        <p:spPr>
          <a:xfrm>
            <a:off x="11280616" y="5710705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ovéPole 1">
            <a:extLst>
              <a:ext uri="{FF2B5EF4-FFF2-40B4-BE49-F238E27FC236}">
                <a16:creationId xmlns:a16="http://schemas.microsoft.com/office/drawing/2014/main" id="{49C89B50-8B6E-8B74-F628-EF0976926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333375"/>
            <a:ext cx="10810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/>
              <a:t>Příklad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C0DF778-7D53-9CDB-2E90-2FEB8E25A1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11524" y="653300"/>
            <a:ext cx="8424936" cy="1600438"/>
          </a:xfrm>
          <a:prstGeom prst="rect">
            <a:avLst/>
          </a:prstGeom>
          <a:blipFill>
            <a:blip r:embed="rId2"/>
            <a:stretch>
              <a:fillRect l="-579" t="-1901" r="-1158" b="-228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5221AE2-456C-D0B4-2C53-BB4C51B3699B}"/>
              </a:ext>
            </a:extLst>
          </p:cNvPr>
          <p:cNvCxnSpPr/>
          <p:nvPr/>
        </p:nvCxnSpPr>
        <p:spPr>
          <a:xfrm>
            <a:off x="1847851" y="2276475"/>
            <a:ext cx="84248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E7BBF570-5E93-21E1-38C3-E322EACA7FD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47528" y="2871365"/>
            <a:ext cx="8352928" cy="1569660"/>
          </a:xfrm>
          <a:prstGeom prst="rect">
            <a:avLst/>
          </a:prstGeom>
          <a:blipFill>
            <a:blip r:embed="rId3"/>
            <a:stretch>
              <a:fillRect l="-584" t="-1938" b="-5039"/>
            </a:stretch>
          </a:blipFill>
        </p:spPr>
        <p:txBody>
          <a:bodyPr/>
          <a:lstStyle/>
          <a:p>
            <a:pPr>
              <a:defRPr/>
            </a:pPr>
            <a:r>
              <a:rPr lang="cs-CZ" dirty="0">
                <a:noFill/>
              </a:rPr>
              <a:t> 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6161355-5951-F947-570F-87EC066DA3A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47528" y="2347191"/>
            <a:ext cx="8136904" cy="461473"/>
          </a:xfrm>
          <a:prstGeom prst="rect">
            <a:avLst/>
          </a:prstGeom>
          <a:blipFill>
            <a:blip r:embed="rId4"/>
            <a:stretch>
              <a:fillRect l="-599" b="-7895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6BF02C3-5039-87D6-B3ED-671EC4C4162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47528" y="4523522"/>
            <a:ext cx="8280920" cy="769441"/>
          </a:xfrm>
          <a:prstGeom prst="rect">
            <a:avLst/>
          </a:prstGeom>
          <a:blipFill>
            <a:blip r:embed="rId5"/>
            <a:stretch>
              <a:fillRect l="-589" t="-3968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E2943F8-4172-74DF-BD14-B190A1C6039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75520" y="5292963"/>
            <a:ext cx="8064896" cy="1477649"/>
          </a:xfrm>
          <a:prstGeom prst="rect">
            <a:avLst/>
          </a:prstGeom>
          <a:blipFill>
            <a:blip r:embed="rId6"/>
            <a:stretch>
              <a:fillRect l="-605" t="-2058" b="-576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" name="Ovál 1">
            <a:hlinkClick r:id="rId7" action="ppaction://hlinksldjump"/>
            <a:extLst>
              <a:ext uri="{FF2B5EF4-FFF2-40B4-BE49-F238E27FC236}">
                <a16:creationId xmlns:a16="http://schemas.microsoft.com/office/drawing/2014/main" id="{C4A10452-2B49-7F9D-8249-ED205DA88FB3}"/>
              </a:ext>
            </a:extLst>
          </p:cNvPr>
          <p:cNvSpPr/>
          <p:nvPr/>
        </p:nvSpPr>
        <p:spPr>
          <a:xfrm>
            <a:off x="10654748" y="3429000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>
            <a:extLst>
              <a:ext uri="{FF2B5EF4-FFF2-40B4-BE49-F238E27FC236}">
                <a16:creationId xmlns:a16="http://schemas.microsoft.com/office/drawing/2014/main" id="{0C1ABC6B-1DEC-48BA-A119-B22C4AA6B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333375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/>
              <a:t>Poruchy krystalové mřížky</a:t>
            </a:r>
          </a:p>
        </p:txBody>
      </p:sp>
      <p:sp>
        <p:nvSpPr>
          <p:cNvPr id="9219" name="TextovéPole 2">
            <a:extLst>
              <a:ext uri="{FF2B5EF4-FFF2-40B4-BE49-F238E27FC236}">
                <a16:creationId xmlns:a16="http://schemas.microsoft.com/office/drawing/2014/main" id="{10EF6B3E-3990-33CB-82E3-B024565DD5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396" y="709614"/>
            <a:ext cx="1098122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Skutečné krystaly se od ideálního krystalu liší tím, že se v něm vyskytují určité odchylky od pravidelného uspořádání – tzv. </a:t>
            </a:r>
            <a:r>
              <a:rPr lang="cs-CZ" altLang="cs-CZ" b="1" dirty="0"/>
              <a:t>poruchy</a:t>
            </a:r>
            <a:r>
              <a:rPr lang="cs-CZ" altLang="cs-CZ" dirty="0"/>
              <a:t>.</a:t>
            </a:r>
          </a:p>
          <a:p>
            <a:pPr eaLnBrk="1" hangingPunct="1"/>
            <a:r>
              <a:rPr lang="cs-CZ" altLang="cs-CZ" dirty="0"/>
              <a:t>Poruchy krystalu mohou být </a:t>
            </a:r>
            <a:r>
              <a:rPr lang="cs-CZ" altLang="cs-CZ" b="1" dirty="0"/>
              <a:t>bodové </a:t>
            </a:r>
            <a:r>
              <a:rPr lang="cs-CZ" altLang="cs-CZ" dirty="0"/>
              <a:t> a </a:t>
            </a:r>
            <a:r>
              <a:rPr lang="cs-CZ" altLang="cs-CZ" b="1" dirty="0"/>
              <a:t> čárové </a:t>
            </a:r>
            <a:r>
              <a:rPr lang="cs-CZ" altLang="cs-CZ" dirty="0"/>
              <a:t>(dislokace).</a:t>
            </a:r>
          </a:p>
        </p:txBody>
      </p:sp>
      <p:pic>
        <p:nvPicPr>
          <p:cNvPr id="9220" name="Obrázek 4">
            <a:extLst>
              <a:ext uri="{FF2B5EF4-FFF2-40B4-BE49-F238E27FC236}">
                <a16:creationId xmlns:a16="http://schemas.microsoft.com/office/drawing/2014/main" id="{6A18569B-F06E-8F6E-4646-5C8C287E2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728" y="1840112"/>
            <a:ext cx="4535487" cy="189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ovéPole 5">
            <a:extLst>
              <a:ext uri="{FF2B5EF4-FFF2-40B4-BE49-F238E27FC236}">
                <a16:creationId xmlns:a16="http://schemas.microsoft.com/office/drawing/2014/main" id="{B7DCED22-C9ED-4CF3-081C-D29BB3E64D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396" y="3931800"/>
            <a:ext cx="10873208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AutoNum type="alphaLcParenR"/>
            </a:pPr>
            <a:r>
              <a:rPr lang="cs-CZ" altLang="cs-CZ" b="1" dirty="0" err="1"/>
              <a:t>Vakance</a:t>
            </a:r>
            <a:r>
              <a:rPr lang="cs-CZ" altLang="cs-CZ" dirty="0"/>
              <a:t> je porucha vzniklá neobsazením rovnovážné polohy částice. Příčinou může být např. tepelný kmitavý pohyb částic, který způsobí, že se některým částicím podaří uniknout ze svého místa.</a:t>
            </a:r>
          </a:p>
          <a:p>
            <a:pPr marL="0" indent="0" eaLnBrk="1" hangingPunct="1"/>
            <a:endParaRPr lang="cs-CZ" altLang="cs-CZ" dirty="0"/>
          </a:p>
          <a:p>
            <a:pPr eaLnBrk="1" hangingPunct="1">
              <a:buFontTx/>
              <a:buAutoNum type="alphaLcParenR"/>
            </a:pPr>
            <a:r>
              <a:rPr lang="cs-CZ" altLang="cs-CZ" b="1" dirty="0"/>
              <a:t>Intersticiální</a:t>
            </a:r>
            <a:r>
              <a:rPr lang="cs-CZ" altLang="cs-CZ" dirty="0"/>
              <a:t> poloha částic se projevuje tím, že částice je v místě mimo pravidelný bod v krystalové mřížce. Tato porucha souvisí s </a:t>
            </a:r>
            <a:r>
              <a:rPr lang="cs-CZ" altLang="cs-CZ" dirty="0" err="1"/>
              <a:t>vakancí</a:t>
            </a:r>
            <a:r>
              <a:rPr lang="cs-CZ" altLang="cs-CZ" dirty="0"/>
              <a:t>, kdy uvolněná částice zůstane uvnitř krystalu v intersticiální poloze.</a:t>
            </a:r>
          </a:p>
          <a:p>
            <a:pPr marL="0" indent="0" eaLnBrk="1" hangingPunct="1"/>
            <a:endParaRPr lang="cs-CZ" altLang="cs-CZ" dirty="0"/>
          </a:p>
          <a:p>
            <a:pPr eaLnBrk="1" hangingPunct="1">
              <a:buFontTx/>
              <a:buAutoNum type="alphaLcParenR"/>
            </a:pPr>
            <a:r>
              <a:rPr lang="cs-CZ" altLang="cs-CZ" b="1" dirty="0"/>
              <a:t>Příměsi</a:t>
            </a:r>
            <a:r>
              <a:rPr lang="cs-CZ" altLang="cs-CZ" dirty="0"/>
              <a:t> jsou cizí částice, které se vyskytují v krystalu. Příměsová částice se může vyskytovat v intersticiální poloze nebo může nahradit vlastní částici mřížky. Příměsi ovlivňují fyzikální vlastnosti, například elektrickou vodivost u krystalů křemíku či </a:t>
            </a:r>
            <a:r>
              <a:rPr lang="cs-CZ" altLang="cs-CZ" dirty="0" err="1"/>
              <a:t>germánia</a:t>
            </a:r>
            <a:r>
              <a:rPr lang="cs-CZ" altLang="cs-CZ" dirty="0"/>
              <a:t>. </a:t>
            </a:r>
            <a:endParaRPr lang="cs-CZ" alt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1">
            <a:extLst>
              <a:ext uri="{FF2B5EF4-FFF2-40B4-BE49-F238E27FC236}">
                <a16:creationId xmlns:a16="http://schemas.microsoft.com/office/drawing/2014/main" id="{9894B966-A072-D0B9-DDD5-376B65E5B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625" y="369889"/>
            <a:ext cx="3168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/>
              <a:t>Deformace pevného tělesa</a:t>
            </a:r>
          </a:p>
        </p:txBody>
      </p:sp>
      <p:sp>
        <p:nvSpPr>
          <p:cNvPr id="10243" name="TextovéPole 2">
            <a:extLst>
              <a:ext uri="{FF2B5EF4-FFF2-40B4-BE49-F238E27FC236}">
                <a16:creationId xmlns:a16="http://schemas.microsoft.com/office/drawing/2014/main" id="{E2E7B371-612D-3E26-07E0-FD9EDE574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765176"/>
            <a:ext cx="871378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Pevná tělesa si zachovávají tvar díky vazbám mezi částicemi. Ke změně tvaru je třeba vynaložit práci vnějších sil. Působením vnějších sil se částice v pevném tělesa mohou od sebe oddálit, přiblížit, mohou se pootočit a mohou se od sebe odtrhnout. Deformací pevného tělesa nemusí dojít pouze ke změně tvaru, ale i ke změně rozměrů a tím i ke změně objemu (tepelná roztažnost látek).</a:t>
            </a:r>
          </a:p>
        </p:txBody>
      </p:sp>
      <p:sp>
        <p:nvSpPr>
          <p:cNvPr id="10244" name="TextovéPole 3">
            <a:extLst>
              <a:ext uri="{FF2B5EF4-FFF2-40B4-BE49-F238E27FC236}">
                <a16:creationId xmlns:a16="http://schemas.microsoft.com/office/drawing/2014/main" id="{8ED35D48-64EA-D79C-6D0D-00046830A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625" y="2349501"/>
            <a:ext cx="8713788" cy="646113"/>
          </a:xfrm>
          <a:prstGeom prst="rect">
            <a:avLst/>
          </a:prstGeom>
          <a:noFill/>
          <a:ln w="19050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Deformace pevného tělesa je změna rozměrů, tvaru nebo objemu tohoto tělesa způsobená vnějšími silami.</a:t>
            </a:r>
          </a:p>
        </p:txBody>
      </p:sp>
      <p:sp>
        <p:nvSpPr>
          <p:cNvPr id="10245" name="TextovéPole 4">
            <a:extLst>
              <a:ext uri="{FF2B5EF4-FFF2-40B4-BE49-F238E27FC236}">
                <a16:creationId xmlns:a16="http://schemas.microsoft.com/office/drawing/2014/main" id="{FE09D05E-F848-BB4B-8D03-1D58FDACC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626" y="3101976"/>
            <a:ext cx="86455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Pružná deformace </a:t>
            </a:r>
            <a:r>
              <a:rPr lang="cs-CZ" altLang="cs-CZ" dirty="0"/>
              <a:t>je deformace, která vymizí (těleso nabyde původní tvar a rozměry), přestanou-li vnější síly na těleso působit. Tato deformace se také nazývá </a:t>
            </a:r>
            <a:r>
              <a:rPr lang="cs-CZ" altLang="cs-CZ" b="1" dirty="0"/>
              <a:t>elastická</a:t>
            </a:r>
            <a:r>
              <a:rPr lang="cs-CZ" altLang="cs-CZ" dirty="0"/>
              <a:t>.</a:t>
            </a:r>
          </a:p>
          <a:p>
            <a:pPr eaLnBrk="1" hangingPunct="1"/>
            <a:endParaRPr lang="cs-CZ" altLang="cs-CZ" sz="800" dirty="0"/>
          </a:p>
          <a:p>
            <a:pPr eaLnBrk="1" hangingPunct="1"/>
            <a:r>
              <a:rPr lang="cs-CZ" altLang="cs-CZ" b="1" dirty="0"/>
              <a:t>Tvárná deformace </a:t>
            </a:r>
            <a:r>
              <a:rPr lang="cs-CZ" altLang="cs-CZ" dirty="0"/>
              <a:t>je deformace která přetrvá, přestanou-li deformující síly působit. Tato deformace se také nazývá </a:t>
            </a:r>
            <a:r>
              <a:rPr lang="cs-CZ" altLang="cs-CZ" b="1" dirty="0"/>
              <a:t>plastická</a:t>
            </a:r>
            <a:r>
              <a:rPr lang="cs-CZ" altLang="cs-CZ" dirty="0"/>
              <a:t>.</a:t>
            </a:r>
          </a:p>
        </p:txBody>
      </p:sp>
      <p:sp>
        <p:nvSpPr>
          <p:cNvPr id="10246" name="TextovéPole 5">
            <a:extLst>
              <a:ext uri="{FF2B5EF4-FFF2-40B4-BE49-F238E27FC236}">
                <a16:creationId xmlns:a16="http://schemas.microsoft.com/office/drawing/2014/main" id="{9009E04F-FCB0-C87E-F537-E1FA1CF5E5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500" y="4443413"/>
            <a:ext cx="85677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Podle toho, jakým způsobem působí na pevné těleso deformující síly, rozeznáváme pět jednoduchých deformací:</a:t>
            </a:r>
          </a:p>
        </p:txBody>
      </p:sp>
      <p:sp>
        <p:nvSpPr>
          <p:cNvPr id="10247" name="TextovéPole 6">
            <a:extLst>
              <a:ext uri="{FF2B5EF4-FFF2-40B4-BE49-F238E27FC236}">
                <a16:creationId xmlns:a16="http://schemas.microsoft.com/office/drawing/2014/main" id="{F4C60507-B0B9-72A9-B55B-F410C9C61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7638" y="5106989"/>
            <a:ext cx="16557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cs-CZ" altLang="cs-CZ" dirty="0"/>
              <a:t>Tahem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Tlakem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Ohybem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Smykem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Kroucením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>
            <a:extLst>
              <a:ext uri="{FF2B5EF4-FFF2-40B4-BE49-F238E27FC236}">
                <a16:creationId xmlns:a16="http://schemas.microsoft.com/office/drawing/2014/main" id="{9161148C-2E80-69EB-8D66-C8ABE57CD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388" y="392948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tahem a tlakem</a:t>
            </a:r>
          </a:p>
        </p:txBody>
      </p:sp>
      <p:pic>
        <p:nvPicPr>
          <p:cNvPr id="11267" name="Obrázek 3">
            <a:extLst>
              <a:ext uri="{FF2B5EF4-FFF2-40B4-BE49-F238E27FC236}">
                <a16:creationId xmlns:a16="http://schemas.microsoft.com/office/drawing/2014/main" id="{07BDA7A2-14AA-FC86-D16E-53F7964AC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2" y="1006588"/>
            <a:ext cx="703897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6B0294A-A5A1-B649-638F-2E255764DC8A}"/>
                  </a:ext>
                </a:extLst>
              </p:cNvPr>
              <p:cNvSpPr txBox="1"/>
              <p:nvPr/>
            </p:nvSpPr>
            <p:spPr>
              <a:xfrm>
                <a:off x="587388" y="2636912"/>
                <a:ext cx="11017224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dvě stejně velké síly opačné orientace ve směru ven z tělesa, vniká </a:t>
                </a:r>
                <a:r>
                  <a:rPr lang="cs-CZ" b="1" dirty="0"/>
                  <a:t>deformace tahem</a:t>
                </a:r>
                <a:r>
                  <a:rPr lang="cs-CZ" dirty="0"/>
                  <a:t>. Při této deformaci se objem tělesa zvětšuje.</a:t>
                </a:r>
              </a:p>
              <a:p>
                <a:endParaRPr lang="cs-CZ" dirty="0"/>
              </a:p>
              <a:p>
                <a:r>
                  <a:rPr lang="cs-CZ" dirty="0"/>
                  <a:t>Působí-li na těleso dvě stejně velké síly opačné orientace ve směru dovnitř tělesa, vzniká </a:t>
                </a:r>
                <a:r>
                  <a:rPr lang="cs-CZ" b="1" dirty="0"/>
                  <a:t>deformace tlakem</a:t>
                </a:r>
                <a:r>
                  <a:rPr lang="cs-CZ" dirty="0"/>
                  <a:t>. Při této deformaci se objem tělesa zmenšuje.</a:t>
                </a:r>
              </a:p>
              <a:p>
                <a:endParaRPr lang="cs-CZ" dirty="0"/>
              </a:p>
              <a:p>
                <a:r>
                  <a:rPr lang="cs-CZ" dirty="0"/>
                  <a:t>Síly působí na stejné nositelce – </a:t>
                </a:r>
                <a:r>
                  <a:rPr lang="cs-CZ" b="1" dirty="0"/>
                  <a:t>vektorové přímce. </a:t>
                </a:r>
                <a:r>
                  <a:rPr lang="cs-CZ" dirty="0"/>
                  <a:t>Označíme-li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pak pro ně platí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6B0294A-A5A1-B649-638F-2E255764DC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388" y="2636912"/>
                <a:ext cx="11017224" cy="3139321"/>
              </a:xfrm>
              <a:prstGeom prst="rect">
                <a:avLst/>
              </a:prstGeom>
              <a:blipFill>
                <a:blip r:embed="rId3"/>
                <a:stretch>
                  <a:fillRect l="-442" t="-11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>
            <a:extLst>
              <a:ext uri="{FF2B5EF4-FFF2-40B4-BE49-F238E27FC236}">
                <a16:creationId xmlns:a16="http://schemas.microsoft.com/office/drawing/2014/main" id="{5F7E216D-9160-E9CA-9C23-8B025B5AD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313011"/>
            <a:ext cx="216024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ohybem</a:t>
            </a:r>
          </a:p>
        </p:txBody>
      </p:sp>
      <p:pic>
        <p:nvPicPr>
          <p:cNvPr id="12291" name="Obrázek 3">
            <a:extLst>
              <a:ext uri="{FF2B5EF4-FFF2-40B4-BE49-F238E27FC236}">
                <a16:creationId xmlns:a16="http://schemas.microsoft.com/office/drawing/2014/main" id="{FFE0366C-0765-D244-D605-4BE67F247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44"/>
          <a:stretch>
            <a:fillRect/>
          </a:stretch>
        </p:blipFill>
        <p:spPr bwMode="auto">
          <a:xfrm>
            <a:off x="2927648" y="1224409"/>
            <a:ext cx="5302250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ovéPole 4">
            <a:extLst>
              <a:ext uri="{FF2B5EF4-FFF2-40B4-BE49-F238E27FC236}">
                <a16:creationId xmlns:a16="http://schemas.microsoft.com/office/drawing/2014/main" id="{61A84B5E-F7D1-DCD5-B559-1BC4CB90C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4102734"/>
            <a:ext cx="1116124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Deformace ohybem nastává například u tyče podepřené na obou koncích. Působí-li na ní síla kolmá k podélné ose.</a:t>
            </a:r>
          </a:p>
          <a:p>
            <a:pPr eaLnBrk="1" hangingPunct="1"/>
            <a:endParaRPr lang="cs-CZ" altLang="cs-CZ" dirty="0"/>
          </a:p>
          <a:p>
            <a:pPr eaLnBrk="1" hangingPunct="1"/>
            <a:r>
              <a:rPr lang="cs-CZ" altLang="cs-CZ" dirty="0"/>
              <a:t>Horní vrstva materiálu tyče je namáhána tlakem, proto se zkracuje a spodní vrstva je namáhána tahem a proto se natahuje. </a:t>
            </a:r>
          </a:p>
          <a:p>
            <a:pPr eaLnBrk="1" hangingPunct="1"/>
            <a:r>
              <a:rPr lang="cs-CZ" altLang="cs-CZ" dirty="0"/>
              <a:t>Střední (též neutrální) vrstva ležící mezi horní a dolní vrstvou nemění svou délku a není namáhána působící silou.</a:t>
            </a:r>
          </a:p>
        </p:txBody>
      </p:sp>
      <p:sp>
        <p:nvSpPr>
          <p:cNvPr id="12293" name="TextovéPole 5">
            <a:extLst>
              <a:ext uri="{FF2B5EF4-FFF2-40B4-BE49-F238E27FC236}">
                <a16:creationId xmlns:a16="http://schemas.microsoft.com/office/drawing/2014/main" id="{361D5C72-EAE7-118A-1EC2-12A856A70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8" y="1120299"/>
            <a:ext cx="1439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/>
              <a:t>Horní vrstva</a:t>
            </a:r>
          </a:p>
        </p:txBody>
      </p:sp>
      <p:sp>
        <p:nvSpPr>
          <p:cNvPr id="12294" name="TextovéPole 6">
            <a:extLst>
              <a:ext uri="{FF2B5EF4-FFF2-40B4-BE49-F238E27FC236}">
                <a16:creationId xmlns:a16="http://schemas.microsoft.com/office/drawing/2014/main" id="{3673C669-B94C-63DC-8CE8-B95DD4C4A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2988" y="2704624"/>
            <a:ext cx="1439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/>
              <a:t>Spodní vrstva</a:t>
            </a:r>
          </a:p>
        </p:txBody>
      </p:sp>
      <p:sp>
        <p:nvSpPr>
          <p:cNvPr id="12295" name="TextovéPole 7">
            <a:extLst>
              <a:ext uri="{FF2B5EF4-FFF2-40B4-BE49-F238E27FC236}">
                <a16:creationId xmlns:a16="http://schemas.microsoft.com/office/drawing/2014/main" id="{977F4187-03FC-4C81-0970-4F214E3FD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1" y="2704624"/>
            <a:ext cx="180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/>
              <a:t>Neutrální vrstva</a:t>
            </a:r>
          </a:p>
        </p:txBody>
      </p: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7D36EB09-550A-4788-E271-F964CE64649C}"/>
              </a:ext>
            </a:extLst>
          </p:cNvPr>
          <p:cNvCxnSpPr>
            <a:cxnSpLocks/>
          </p:cNvCxnSpPr>
          <p:nvPr/>
        </p:nvCxnSpPr>
        <p:spPr>
          <a:xfrm flipH="1">
            <a:off x="5448301" y="1490187"/>
            <a:ext cx="576263" cy="495300"/>
          </a:xfrm>
          <a:prstGeom prst="straightConnector1">
            <a:avLst/>
          </a:prstGeom>
          <a:ln w="3810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EB59936A-407F-3A0D-86F3-E6D498A4B9E1}"/>
              </a:ext>
            </a:extLst>
          </p:cNvPr>
          <p:cNvCxnSpPr/>
          <p:nvPr/>
        </p:nvCxnSpPr>
        <p:spPr>
          <a:xfrm flipV="1">
            <a:off x="4295776" y="2201388"/>
            <a:ext cx="504825" cy="503237"/>
          </a:xfrm>
          <a:prstGeom prst="straightConnector1">
            <a:avLst/>
          </a:prstGeom>
          <a:ln w="3810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A55717BF-A9F3-05D6-ED13-E4A3CA0D62F6}"/>
              </a:ext>
            </a:extLst>
          </p:cNvPr>
          <p:cNvCxnSpPr>
            <a:stCxn id="12295" idx="0"/>
          </p:cNvCxnSpPr>
          <p:nvPr/>
        </p:nvCxnSpPr>
        <p:spPr>
          <a:xfrm flipH="1" flipV="1">
            <a:off x="6527801" y="2128362"/>
            <a:ext cx="468313" cy="576262"/>
          </a:xfrm>
          <a:prstGeom prst="straightConnector1">
            <a:avLst/>
          </a:prstGeom>
          <a:ln w="38100"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1">
            <a:extLst>
              <a:ext uri="{FF2B5EF4-FFF2-40B4-BE49-F238E27FC236}">
                <a16:creationId xmlns:a16="http://schemas.microsoft.com/office/drawing/2014/main" id="{EA078CFB-9C2A-6F0D-9E30-7843F3B45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356866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smykem</a:t>
            </a:r>
          </a:p>
        </p:txBody>
      </p:sp>
      <p:pic>
        <p:nvPicPr>
          <p:cNvPr id="13315" name="Obrázek 3">
            <a:extLst>
              <a:ext uri="{FF2B5EF4-FFF2-40B4-BE49-F238E27FC236}">
                <a16:creationId xmlns:a16="http://schemas.microsoft.com/office/drawing/2014/main" id="{28C1F46D-3475-4BEF-2D20-8836E76FF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981076"/>
            <a:ext cx="44005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Obrázek 5">
            <a:extLst>
              <a:ext uri="{FF2B5EF4-FFF2-40B4-BE49-F238E27FC236}">
                <a16:creationId xmlns:a16="http://schemas.microsoft.com/office/drawing/2014/main" id="{CCBF6E42-ED2B-B141-E24F-FE1F18E9C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6" y="765176"/>
            <a:ext cx="362267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D576B74-930C-65D2-DEA7-6C0578F15A86}"/>
                  </a:ext>
                </a:extLst>
              </p:cNvPr>
              <p:cNvSpPr txBox="1"/>
              <p:nvPr/>
            </p:nvSpPr>
            <p:spPr>
              <a:xfrm>
                <a:off x="648354" y="2938333"/>
                <a:ext cx="1094521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Deformace smykem nastává, působí-li na horní a dolní podstavu deformovaného hranolu tečné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–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v rovinách těchto podstav.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–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nepůsobí na stejné nositelce sil.</a:t>
                </a:r>
              </a:p>
              <a:p>
                <a:endParaRPr lang="cs-CZ" dirty="0"/>
              </a:p>
              <a:p>
                <a:r>
                  <a:rPr lang="cs-CZ" dirty="0"/>
                  <a:t>Tečné síly způsobují vzájemné posunutí jednotlivých vrstev, přičemž se vzájemná vertikální vzdálenost těchto sil nemění, nevzniká tahové a tlakové namáhání tělesa.</a:t>
                </a:r>
              </a:p>
              <a:p>
                <a:endParaRPr lang="cs-CZ" dirty="0"/>
              </a:p>
              <a:p>
                <a:r>
                  <a:rPr lang="cs-CZ" dirty="0"/>
                  <a:t>Smykem je namáhán například nýt.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D576B74-930C-65D2-DEA7-6C0578F15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354" y="2938333"/>
                <a:ext cx="10945216" cy="2031325"/>
              </a:xfrm>
              <a:prstGeom prst="rect">
                <a:avLst/>
              </a:prstGeom>
              <a:blipFill>
                <a:blip r:embed="rId4"/>
                <a:stretch>
                  <a:fillRect l="-445" t="-1502" b="-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ovéPole 1">
            <a:extLst>
              <a:ext uri="{FF2B5EF4-FFF2-40B4-BE49-F238E27FC236}">
                <a16:creationId xmlns:a16="http://schemas.microsoft.com/office/drawing/2014/main" id="{6F05F890-B735-234E-9B82-467ADA1BA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476672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kroucením</a:t>
            </a:r>
          </a:p>
        </p:txBody>
      </p:sp>
      <p:pic>
        <p:nvPicPr>
          <p:cNvPr id="14339" name="Obrázek 3">
            <a:extLst>
              <a:ext uri="{FF2B5EF4-FFF2-40B4-BE49-F238E27FC236}">
                <a16:creationId xmlns:a16="http://schemas.microsoft.com/office/drawing/2014/main" id="{CF967A1F-92F2-E2F7-C1DE-EA4A0475E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4" y="1628800"/>
            <a:ext cx="2843213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ovéPole 4">
            <a:extLst>
              <a:ext uri="{FF2B5EF4-FFF2-40B4-BE49-F238E27FC236}">
                <a16:creationId xmlns:a16="http://schemas.microsoft.com/office/drawing/2014/main" id="{4E844FE6-A0F9-1251-ECCC-0EB5D8434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2890" y="2690336"/>
            <a:ext cx="604887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Působí-li na obou koncích tyče dvě dvojice sil jejichž momenty jsou opačné orientace, uplatňuje se deformace kroucením. </a:t>
            </a:r>
          </a:p>
          <a:p>
            <a:pPr eaLnBrk="1" hangingPunct="1"/>
            <a:endParaRPr lang="cs-CZ" altLang="cs-CZ" dirty="0"/>
          </a:p>
          <a:p>
            <a:pPr eaLnBrk="1" hangingPunct="1"/>
            <a:r>
              <a:rPr lang="cs-CZ" altLang="cs-CZ" dirty="0"/>
              <a:t>Kroucením jsou namáhány hřídele strojů, vrtáky, šrouby při utahování šroubového spoje apod.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ovéPole 1">
            <a:extLst>
              <a:ext uri="{FF2B5EF4-FFF2-40B4-BE49-F238E27FC236}">
                <a16:creationId xmlns:a16="http://schemas.microsoft.com/office/drawing/2014/main" id="{E1AB0287-384F-A3E2-851D-9CEAEF080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333375"/>
            <a:ext cx="6048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/>
              <a:t>Síla pružnosti, normálové napětí z pohledu molekulové fyziky</a:t>
            </a:r>
          </a:p>
        </p:txBody>
      </p:sp>
      <p:pic>
        <p:nvPicPr>
          <p:cNvPr id="15363" name="Obrázek 3">
            <a:extLst>
              <a:ext uri="{FF2B5EF4-FFF2-40B4-BE49-F238E27FC236}">
                <a16:creationId xmlns:a16="http://schemas.microsoft.com/office/drawing/2014/main" id="{93C10D7D-18F0-B17F-577C-7F33AD4FB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119" y="4373217"/>
            <a:ext cx="5663762" cy="188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4" name="Skupina 1">
            <a:extLst>
              <a:ext uri="{FF2B5EF4-FFF2-40B4-BE49-F238E27FC236}">
                <a16:creationId xmlns:a16="http://schemas.microsoft.com/office/drawing/2014/main" id="{8584A3AE-CDCB-6F02-5220-D1DA3E64763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46850" y="855663"/>
            <a:ext cx="2552009" cy="2102222"/>
            <a:chOff x="535257" y="3969611"/>
            <a:chExt cx="2776007" cy="2285567"/>
          </a:xfrm>
        </p:grpSpPr>
        <p:pic>
          <p:nvPicPr>
            <p:cNvPr id="15368" name="Picture 2">
              <a:extLst>
                <a:ext uri="{FF2B5EF4-FFF2-40B4-BE49-F238E27FC236}">
                  <a16:creationId xmlns:a16="http://schemas.microsoft.com/office/drawing/2014/main" id="{F10D9CB8-F180-AFA7-FE34-D04AB60C96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98" r="40015" b="14851"/>
            <a:stretch>
              <a:fillRect/>
            </a:stretch>
          </p:blipFill>
          <p:spPr bwMode="auto">
            <a:xfrm>
              <a:off x="535257" y="3969611"/>
              <a:ext cx="2776007" cy="2285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D50B197F-B060-B91A-05CA-8BCB4C8BCAE2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482811" y="4098780"/>
              <a:ext cx="1816528" cy="341915"/>
            </a:xfrm>
            <a:prstGeom prst="rect">
              <a:avLst/>
            </a:pr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>
                <a:defRPr/>
              </a:pPr>
              <a:r>
                <a:rPr lang="cs-CZ">
                  <a:noFill/>
                </a:rPr>
                <a:t> </a:t>
              </a:r>
            </a:p>
          </p:txBody>
        </p:sp>
        <p:cxnSp>
          <p:nvCxnSpPr>
            <p:cNvPr id="5" name="Přímá spojnice se šipkou 4">
              <a:extLst>
                <a:ext uri="{FF2B5EF4-FFF2-40B4-BE49-F238E27FC236}">
                  <a16:creationId xmlns:a16="http://schemas.microsoft.com/office/drawing/2014/main" id="{BBD128C6-BD12-5AF6-5E6B-4E6D62D43892}"/>
                </a:ext>
              </a:extLst>
            </p:cNvPr>
            <p:cNvCxnSpPr>
              <a:cxnSpLocks/>
              <a:stCxn id="4" idx="2"/>
            </p:cNvCxnSpPr>
            <p:nvPr/>
          </p:nvCxnSpPr>
          <p:spPr>
            <a:xfrm flipH="1">
              <a:off x="1242907" y="4439737"/>
              <a:ext cx="1148621" cy="65062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365" name="TextovéPole 5">
            <a:extLst>
              <a:ext uri="{FF2B5EF4-FFF2-40B4-BE49-F238E27FC236}">
                <a16:creationId xmlns:a16="http://schemas.microsoft.com/office/drawing/2014/main" id="{69C74830-FC9C-F63B-E928-AD79697F1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8859" y="781051"/>
            <a:ext cx="889750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/>
              <a:t>Z pohledu molekulové fyziky je nutné vzít v úvahu nejen působení deformujících vnějších sil, ale také působení sil mezi částicemi pevného tělesa – viz obrázek. </a:t>
            </a:r>
          </a:p>
          <a:p>
            <a:endParaRPr lang="cs-CZ" altLang="cs-CZ" sz="800" dirty="0"/>
          </a:p>
          <a:p>
            <a:r>
              <a:rPr lang="cs-CZ" altLang="cs-CZ" dirty="0"/>
              <a:t>Při pružné deformaci tahem nebo tlakem se působením vnějších deformujících sil vzdálenosti mezi částicemi zvětšují při namáhání tahem nebo zmenšují při namáhání tlakem. </a:t>
            </a:r>
          </a:p>
        </p:txBody>
      </p:sp>
      <p:sp>
        <p:nvSpPr>
          <p:cNvPr id="15366" name="TextovéPole 11">
            <a:extLst>
              <a:ext uri="{FF2B5EF4-FFF2-40B4-BE49-F238E27FC236}">
                <a16:creationId xmlns:a16="http://schemas.microsoft.com/office/drawing/2014/main" id="{A407D639-7EB4-39CC-42B9-5B1D11844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8859" y="2150759"/>
            <a:ext cx="889750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/>
              <a:t>Při zvětšování vzdálenosti mezi částicemi převládají přitažlivé síly při zmenšování vzdálenosti převládají odpudivé síly. Vzájemném silovém působení mezi částicemi způsobí, že při pružné deformaci tahem nebo tlakem vznikají v tělese </a:t>
            </a:r>
            <a:r>
              <a:rPr lang="cs-CZ" altLang="cs-CZ" b="1" dirty="0"/>
              <a:t>síly pružnosti</a:t>
            </a:r>
            <a:r>
              <a:rPr lang="cs-CZ" altLang="cs-CZ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9E33621-69EA-5359-7D46-6E7749BC4816}"/>
                  </a:ext>
                </a:extLst>
              </p:cNvPr>
              <p:cNvSpPr txBox="1"/>
              <p:nvPr/>
            </p:nvSpPr>
            <p:spPr>
              <a:xfrm>
                <a:off x="246850" y="3157029"/>
                <a:ext cx="11440116" cy="9447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Rozdělíme-li těleso (kvádr) myšleným řezem na dvě části A </a:t>
                </a:r>
                <a:r>
                  <a:rPr lang="cs-CZ" dirty="0" err="1"/>
                  <a:t>a</a:t>
                </a:r>
                <a:r>
                  <a:rPr lang="cs-CZ" dirty="0"/>
                  <a:t> B, pak působením sil F a –F dochází ke zvětšování vzdáleností mezi částicemi ležícími na pravé straně části A </a:t>
                </a:r>
                <a:r>
                  <a:rPr lang="cs-CZ" dirty="0" err="1"/>
                  <a:t>a</a:t>
                </a:r>
                <a:r>
                  <a:rPr lang="cs-CZ" dirty="0"/>
                  <a:t> levé straně části B. Proto na pravou stěnu části A začne působit výsledná síla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vyvolaná působením částic na levé stěně části B.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9E33621-69EA-5359-7D46-6E7749BC48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50" y="3157029"/>
                <a:ext cx="11440116" cy="944746"/>
              </a:xfrm>
              <a:prstGeom prst="rect">
                <a:avLst/>
              </a:prstGeom>
              <a:blipFill>
                <a:blip r:embed="rId5"/>
                <a:stretch>
                  <a:fillRect l="-426" t="-3871" r="-799" b="-77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ovéPole 1">
            <a:extLst>
              <a:ext uri="{FF2B5EF4-FFF2-40B4-BE49-F238E27FC236}">
                <a16:creationId xmlns:a16="http://schemas.microsoft.com/office/drawing/2014/main" id="{D4C84C8A-E378-1F77-7276-7C3016FFB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169" y="378144"/>
            <a:ext cx="35280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Síla pružnosti a normálové napětí</a:t>
            </a:r>
          </a:p>
        </p:txBody>
      </p:sp>
      <p:pic>
        <p:nvPicPr>
          <p:cNvPr id="16387" name="Obrázek 3">
            <a:extLst>
              <a:ext uri="{FF2B5EF4-FFF2-40B4-BE49-F238E27FC236}">
                <a16:creationId xmlns:a16="http://schemas.microsoft.com/office/drawing/2014/main" id="{922CD09F-E885-CFC6-1583-2BC8C6043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87" y="739498"/>
            <a:ext cx="3959225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ovéPole 3">
            <a:extLst>
              <a:ext uri="{FF2B5EF4-FFF2-40B4-BE49-F238E27FC236}">
                <a16:creationId xmlns:a16="http://schemas.microsoft.com/office/drawing/2014/main" id="{A15F16BC-12A1-BE00-48AF-4F2A3ECC8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169" y="2174390"/>
            <a:ext cx="113596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/>
              <a:t>Podle zákona </a:t>
            </a:r>
            <a:r>
              <a:rPr lang="cs-CZ" altLang="cs-CZ" b="1" dirty="0"/>
              <a:t>akce a reakce</a:t>
            </a:r>
            <a:r>
              <a:rPr lang="cs-CZ" altLang="cs-CZ" dirty="0"/>
              <a:t> stejně velkou silou opačného směru působí část A na část B.  Vzniklé síly pružnosti zabraňují, aby se kvádr neustále prodlužoval a od určitého okamžiku jsou části  A </a:t>
            </a:r>
            <a:r>
              <a:rPr lang="cs-CZ" altLang="cs-CZ" dirty="0" err="1"/>
              <a:t>a</a:t>
            </a:r>
            <a:r>
              <a:rPr lang="cs-CZ" altLang="cs-CZ" dirty="0"/>
              <a:t> B v klidu, kvádr je v rovnovážném stavu.</a:t>
            </a:r>
          </a:p>
          <a:p>
            <a:endParaRPr lang="cs-CZ" altLang="cs-CZ" sz="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A7CB9B2-FBF9-06FF-AE0A-78141843E682}"/>
                  </a:ext>
                </a:extLst>
              </p:cNvPr>
              <p:cNvSpPr txBox="1"/>
              <p:nvPr/>
            </p:nvSpPr>
            <p:spPr>
              <a:xfrm>
                <a:off x="416169" y="3084882"/>
                <a:ext cx="11359662" cy="9859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 pružně deformovaného pevného tělesa působí na libovolný příčný řez z obou stran síly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. Je-li pevné těleso deformováno tahem silami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je tato vnější  deformační síla v rovnovážném stavu se silami pružnosti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A7CB9B2-FBF9-06FF-AE0A-78141843E6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69" y="3084882"/>
                <a:ext cx="11359662" cy="985911"/>
              </a:xfrm>
              <a:prstGeom prst="rect">
                <a:avLst/>
              </a:prstGeom>
              <a:blipFill>
                <a:blip r:embed="rId3"/>
                <a:stretch>
                  <a:fillRect l="-429" t="-2469" r="-6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0919800-FE4E-E856-319F-8613A1C078BF}"/>
                  </a:ext>
                </a:extLst>
              </p:cNvPr>
              <p:cNvSpPr txBox="1"/>
              <p:nvPr/>
            </p:nvSpPr>
            <p:spPr>
              <a:xfrm>
                <a:off x="416169" y="4463472"/>
                <a:ext cx="11359662" cy="1747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libovolném příčném řezu tělesa vzniká při deformaci stav napjatosti – </a:t>
                </a:r>
                <a:r>
                  <a:rPr lang="cs-CZ" b="1" dirty="0"/>
                  <a:t>normálové napětí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(sigma s indexem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cs-CZ" dirty="0"/>
                  <a:t>), které je definováno vztahem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je velikost síly pružnosti působící kolmo na příčný řez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Jednotkou normálového napětí je pascal (Pa)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0919800-FE4E-E856-319F-8613A1C07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69" y="4463472"/>
                <a:ext cx="11359662" cy="1747401"/>
              </a:xfrm>
              <a:prstGeom prst="rect">
                <a:avLst/>
              </a:prstGeom>
              <a:blipFill>
                <a:blip r:embed="rId4"/>
                <a:stretch>
                  <a:fillRect l="-429" t="-1742" r="-215" b="-45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ovéPole 1">
            <a:extLst>
              <a:ext uri="{FF2B5EF4-FFF2-40B4-BE49-F238E27FC236}">
                <a16:creationId xmlns:a16="http://schemas.microsoft.com/office/drawing/2014/main" id="{97323957-AB17-E3B8-C895-4D0DB6500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333375"/>
            <a:ext cx="4826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/>
              <a:t>Mez pružnosti, mez pevnosti a dovolené napětí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2BC0821-2C09-E4B8-2A86-88E13BBCCB6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75520" y="908720"/>
            <a:ext cx="8352928" cy="1502142"/>
          </a:xfrm>
          <a:prstGeom prst="rect">
            <a:avLst/>
          </a:prstGeom>
          <a:blipFill>
            <a:blip r:embed="rId2"/>
            <a:stretch>
              <a:fillRect l="-584" t="-2033" b="-5691"/>
            </a:stretch>
          </a:blipFill>
        </p:spPr>
        <p:txBody>
          <a:bodyPr/>
          <a:lstStyle/>
          <a:p>
            <a:pPr>
              <a:defRPr/>
            </a:pPr>
            <a:r>
              <a:rPr lang="cs-CZ" dirty="0">
                <a:noFill/>
              </a:rPr>
              <a:t> 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86962F4-67B3-BFC2-FCB4-27FF530B500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47528" y="2420889"/>
            <a:ext cx="8568952" cy="1548309"/>
          </a:xfrm>
          <a:prstGeom prst="rect">
            <a:avLst/>
          </a:prstGeom>
          <a:blipFill>
            <a:blip r:embed="rId3"/>
            <a:stretch>
              <a:fillRect l="-569" t="-1575" b="-433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82EDF58-004F-5D22-1A87-A60B858E6A0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67563" y="4077073"/>
            <a:ext cx="8280920" cy="1200329"/>
          </a:xfrm>
          <a:prstGeom prst="rect">
            <a:avLst/>
          </a:prstGeom>
          <a:blipFill>
            <a:blip r:embed="rId4"/>
            <a:stretch>
              <a:fillRect l="-589" t="-3046" r="-294" b="-7107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74904" y="384048"/>
                <a:ext cx="1153058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Jaký průměr musí mít lano jeřábu, aby při rovnoměrném, přímočarém zvedání břemene o hmotnosti 2,5 t nepřekročilo normálové napětí v libovolném příčném řezu hodnotu 60 </a:t>
                </a:r>
                <a:r>
                  <a:rPr lang="cs-CZ" dirty="0" err="1"/>
                  <a:t>Mpa</a:t>
                </a:r>
                <a:r>
                  <a:rPr lang="cs-CZ" dirty="0"/>
                  <a:t>? Hmotnost lana zanedbejte.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t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=2500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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6 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904" y="384048"/>
                <a:ext cx="11530584" cy="1200329"/>
              </a:xfrm>
              <a:prstGeom prst="rect">
                <a:avLst/>
              </a:prstGeom>
              <a:blipFill>
                <a:blip r:embed="rId2"/>
                <a:stretch>
                  <a:fillRect l="-476" t="-2538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 flipV="1">
            <a:off x="310896" y="1609344"/>
            <a:ext cx="116677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374904" y="85044"/>
            <a:ext cx="987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10896" y="1764344"/>
                <a:ext cx="7295249" cy="46002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Lano je deformováno jen tíhovou silou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která se rovná síle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působící na libovolný příčný řez o obsahu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Podle vztahu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. </m:t>
                              </m:r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Odtud, vyjádříme vztah pro výpočet průměru lana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 . 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. </m:t>
                            </m:r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2500 . 10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3,14 . 60 . </m:t>
                            </m:r>
                            <m:sSup>
                              <m:sSup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≈2,4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896" y="1764344"/>
                <a:ext cx="7295249" cy="4600234"/>
              </a:xfrm>
              <a:prstGeom prst="rect">
                <a:avLst/>
              </a:prstGeom>
              <a:blipFill>
                <a:blip r:embed="rId3"/>
                <a:stretch>
                  <a:fillRect l="-668" t="-6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310896" y="6364578"/>
            <a:ext cx="4064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Závěsné lano musí mít průměr asi 2,4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558784" y="1826123"/>
                <a:ext cx="3346704" cy="447667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Podrobně: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4 . 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π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4 . 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8784" y="1826123"/>
                <a:ext cx="3346704" cy="4476675"/>
              </a:xfrm>
              <a:prstGeom prst="rect">
                <a:avLst/>
              </a:prstGeom>
              <a:blipFill>
                <a:blip r:embed="rId4"/>
                <a:stretch>
                  <a:fillRect l="-1268" t="-678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se šipkou 10"/>
          <p:cNvCxnSpPr/>
          <p:nvPr/>
        </p:nvCxnSpPr>
        <p:spPr>
          <a:xfrm flipV="1">
            <a:off x="5440680" y="2331720"/>
            <a:ext cx="3026664" cy="293522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5823586E-56F9-D482-F9C6-A8279556B419}"/>
              </a:ext>
            </a:extLst>
          </p:cNvPr>
          <p:cNvSpPr txBox="1"/>
          <p:nvPr/>
        </p:nvSpPr>
        <p:spPr>
          <a:xfrm>
            <a:off x="407368" y="47667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Otázky a úlohy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FA1FBFB3-5284-7253-0F53-D8F4FCEC5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62" y="1193561"/>
            <a:ext cx="8586475" cy="4846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66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346BC69-57EF-B37B-8971-56A99167BA5F}"/>
                  </a:ext>
                </a:extLst>
              </p:cNvPr>
              <p:cNvSpPr txBox="1"/>
              <p:nvPr/>
            </p:nvSpPr>
            <p:spPr>
              <a:xfrm>
                <a:off x="282269" y="99172"/>
                <a:ext cx="1150553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Stav deformovaného tělesa tahem můžeme popsat normálovým napětím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. Působením deformujících sil se uvažované těleso, například drát, tyč apod. současně prodlouží z původní délky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na délku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346BC69-57EF-B37B-8971-56A99167BA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69" y="99172"/>
                <a:ext cx="11505537" cy="646331"/>
              </a:xfrm>
              <a:prstGeom prst="rect">
                <a:avLst/>
              </a:prstGeom>
              <a:blipFill>
                <a:blip r:embed="rId2"/>
                <a:stretch>
                  <a:fillRect l="-42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DF74CFE5-08DA-79CD-FAC4-4D62733C7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69" y="861371"/>
            <a:ext cx="3980206" cy="18844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26080D5-20E6-CFCC-7F45-3B248131C9E7}"/>
                  </a:ext>
                </a:extLst>
              </p:cNvPr>
              <p:cNvSpPr txBox="1"/>
              <p:nvPr/>
            </p:nvSpPr>
            <p:spPr>
              <a:xfrm>
                <a:off x="4707171" y="861371"/>
                <a:ext cx="6694998" cy="20177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Veličinu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nazýváme </a:t>
                </a:r>
                <a:r>
                  <a:rPr lang="cs-CZ" b="1" dirty="0"/>
                  <a:t>prodloužení</a:t>
                </a:r>
                <a:r>
                  <a:rPr lang="cs-CZ" dirty="0"/>
                  <a:t>. Prodloužení je závislé na počáteční délce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tělesa. Proto je zavedena veličina </a:t>
                </a:r>
                <a:r>
                  <a:rPr lang="cs-CZ" b="1" dirty="0"/>
                  <a:t>relativní (poměrné) prodloužení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𝜺</m:t>
                    </m:r>
                  </m:oMath>
                </a14:m>
                <a:r>
                  <a:rPr lang="cs-CZ" dirty="0"/>
                  <a:t> (epsilon), která je definována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Relativní prodloužení je bezrozměrná veličina.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26080D5-20E6-CFCC-7F45-3B248131C9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171" y="861371"/>
                <a:ext cx="6694998" cy="2017796"/>
              </a:xfrm>
              <a:prstGeom prst="rect">
                <a:avLst/>
              </a:prstGeom>
              <a:blipFill>
                <a:blip r:embed="rId4"/>
                <a:stretch>
                  <a:fillRect l="-729" t="-1511" b="-39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D06C3A36-F08C-7702-82FE-2E16F13E3B22}"/>
              </a:ext>
            </a:extLst>
          </p:cNvPr>
          <p:cNvCxnSpPr>
            <a:cxnSpLocks/>
          </p:cNvCxnSpPr>
          <p:nvPr/>
        </p:nvCxnSpPr>
        <p:spPr>
          <a:xfrm>
            <a:off x="247815" y="2879167"/>
            <a:ext cx="116963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Obrázek 11">
            <a:extLst>
              <a:ext uri="{FF2B5EF4-FFF2-40B4-BE49-F238E27FC236}">
                <a16:creationId xmlns:a16="http://schemas.microsoft.com/office/drawing/2014/main" id="{0DECF117-FA0A-2351-35D0-2FD2AEC1E7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89" y="3574110"/>
            <a:ext cx="3592825" cy="18273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9623F99-3DC8-8ABA-B15B-15F54B7B46C1}"/>
                  </a:ext>
                </a:extLst>
              </p:cNvPr>
              <p:cNvSpPr txBox="1"/>
              <p:nvPr/>
            </p:nvSpPr>
            <p:spPr>
              <a:xfrm>
                <a:off x="4647535" y="2967335"/>
                <a:ext cx="714027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Zvětšujeme-li postupně velikost sil, které deformují zkoumané těleso tahem, můžeme experimentálně sledovat závislost normálového napětí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na relativním prodloužení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cs-CZ" dirty="0"/>
                  <a:t>. Z pokusu bychom zjistili, že: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9623F99-3DC8-8ABA-B15B-15F54B7B46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535" y="2967335"/>
                <a:ext cx="7140271" cy="923330"/>
              </a:xfrm>
              <a:prstGeom prst="rect">
                <a:avLst/>
              </a:prstGeom>
              <a:blipFill>
                <a:blip r:embed="rId6"/>
                <a:stretch>
                  <a:fillRect l="-683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7381CF0-91B1-DE87-E2E1-1FE83F503F01}"/>
                  </a:ext>
                </a:extLst>
              </p:cNvPr>
              <p:cNvSpPr txBox="1"/>
              <p:nvPr/>
            </p:nvSpPr>
            <p:spPr>
              <a:xfrm>
                <a:off x="4707171" y="3978832"/>
                <a:ext cx="7021001" cy="129266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pružné deformaci tahem je normálové napětí přímo úměrné relativnímu prodloužení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</m:oMath>
                  </m:oMathPara>
                </a14:m>
                <a:endParaRPr lang="cs-CZ" sz="2400" dirty="0"/>
              </a:p>
              <a:p>
                <a:r>
                  <a:rPr lang="cs-CZ" dirty="0"/>
                  <a:t>kde konstanta úměrnosti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cs-CZ" dirty="0"/>
                  <a:t> je </a:t>
                </a:r>
                <a:r>
                  <a:rPr lang="cs-CZ" b="1" dirty="0"/>
                  <a:t>modul pružnosti v tahu</a:t>
                </a:r>
                <a:r>
                  <a:rPr lang="cs-CZ" dirty="0"/>
                  <a:t>.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d>
                  </m:oMath>
                </a14:m>
                <a:r>
                  <a:rPr lang="cs-CZ" dirty="0"/>
                  <a:t>=Pa (pascal)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7381CF0-91B1-DE87-E2E1-1FE83F503F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171" y="3978832"/>
                <a:ext cx="7021001" cy="1292662"/>
              </a:xfrm>
              <a:prstGeom prst="rect">
                <a:avLst/>
              </a:prstGeom>
              <a:blipFill>
                <a:blip r:embed="rId7"/>
                <a:stretch>
                  <a:fillRect l="-606" t="-2326" b="-5581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>
            <a:extLst>
              <a:ext uri="{FF2B5EF4-FFF2-40B4-BE49-F238E27FC236}">
                <a16:creationId xmlns:a16="http://schemas.microsoft.com/office/drawing/2014/main" id="{9468E896-CD1A-E84F-718D-0BAFD0454517}"/>
              </a:ext>
            </a:extLst>
          </p:cNvPr>
          <p:cNvSpPr txBox="1"/>
          <p:nvPr/>
        </p:nvSpPr>
        <p:spPr>
          <a:xfrm>
            <a:off x="4707171" y="5478449"/>
            <a:ext cx="7080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Tento poznatek objevil v roce 1676 anglický fyzik ROBERT HOOK  (</a:t>
            </a:r>
            <a:r>
              <a:rPr lang="cs-CZ" dirty="0" err="1"/>
              <a:t>húk</a:t>
            </a:r>
            <a:r>
              <a:rPr lang="cs-CZ" dirty="0"/>
              <a:t>), který žil v letech 1635 – 1702, a nazývá se </a:t>
            </a:r>
            <a:r>
              <a:rPr lang="cs-CZ" b="1" dirty="0"/>
              <a:t>HOOKŮV ZÁKON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162FFE80-0174-E68D-F361-656ACAD0DE0B}"/>
                  </a:ext>
                </a:extLst>
              </p:cNvPr>
              <p:cNvSpPr txBox="1"/>
              <p:nvPr/>
            </p:nvSpPr>
            <p:spPr>
              <a:xfrm>
                <a:off x="373048" y="5401503"/>
                <a:ext cx="3889427" cy="400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Drát vedený přes kladku je zatěžován, a tím je změněna velikost deformující síly. Prodloužení </a:t>
                </a:r>
                <a14:m>
                  <m:oMath xmlns:m="http://schemas.openxmlformats.org/officeDocument/2006/math">
                    <m:r>
                      <a:rPr lang="cs-CZ" sz="1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sz="1000" dirty="0"/>
                  <a:t> se měří indikátorovými hodinkami H.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162FFE80-0174-E68D-F361-656ACAD0DE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48" y="5401503"/>
                <a:ext cx="3889427" cy="400103"/>
              </a:xfrm>
              <a:prstGeom prst="rect">
                <a:avLst/>
              </a:prstGeom>
              <a:blipFill>
                <a:blip r:embed="rId8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674B6D61-1FD0-0B65-4968-609890149D4A}"/>
              </a:ext>
            </a:extLst>
          </p:cNvPr>
          <p:cNvSpPr txBox="1"/>
          <p:nvPr/>
        </p:nvSpPr>
        <p:spPr>
          <a:xfrm>
            <a:off x="513389" y="3029447"/>
            <a:ext cx="165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Hookův zákon</a:t>
            </a:r>
          </a:p>
        </p:txBody>
      </p:sp>
    </p:spTree>
    <p:extLst>
      <p:ext uri="{BB962C8B-B14F-4D97-AF65-F5344CB8AC3E}">
        <p14:creationId xmlns:p14="http://schemas.microsoft.com/office/powerpoint/2010/main" val="2184231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DC327E4-B1C1-D5BE-3732-EC292BC82852}"/>
                  </a:ext>
                </a:extLst>
              </p:cNvPr>
              <p:cNvSpPr txBox="1"/>
              <p:nvPr/>
            </p:nvSpPr>
            <p:spPr>
              <a:xfrm>
                <a:off x="310101" y="405517"/>
                <a:ext cx="11330609" cy="2612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cs-CZ" sz="1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sz="1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800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sz="1800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cs-CZ" dirty="0"/>
                  <a:t> platí také pro pružnou deformaci </a:t>
                </a:r>
                <a:r>
                  <a:rPr lang="cs-CZ" b="1" dirty="0"/>
                  <a:t>tlakem</a:t>
                </a:r>
                <a:r>
                  <a:rPr lang="cs-CZ" dirty="0"/>
                  <a:t>. V tomto případě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je </a:t>
                </a:r>
                <a:r>
                  <a:rPr lang="cs-CZ" b="1" dirty="0"/>
                  <a:t>relativní zkrácení</a:t>
                </a:r>
                <a:r>
                  <a:rPr lang="cs-CZ" dirty="0"/>
                  <a:t> a veličina E se nazývá </a:t>
                </a:r>
                <a:r>
                  <a:rPr lang="cs-CZ" b="1" dirty="0"/>
                  <a:t>modul pružnosti v tlaku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Pro většinu látek jsou moduly pružnosti v tlaku a tahu stejné.</a:t>
                </a:r>
              </a:p>
              <a:p>
                <a:endParaRPr lang="cs-CZ" dirty="0"/>
              </a:p>
              <a:p>
                <a:r>
                  <a:rPr lang="cs-CZ" dirty="0"/>
                  <a:t>Některé důležité látky ve stavebnictví, například beton, litina, žula, se však </a:t>
                </a:r>
                <a:r>
                  <a:rPr lang="cs-CZ" dirty="0" err="1"/>
                  <a:t>Hookeovým</a:t>
                </a:r>
                <a:r>
                  <a:rPr lang="cs-CZ" dirty="0"/>
                  <a:t> zákonem neřídí.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DC327E4-B1C1-D5BE-3732-EC292BC828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01" y="405517"/>
                <a:ext cx="11330609" cy="2612125"/>
              </a:xfrm>
              <a:prstGeom prst="rect">
                <a:avLst/>
              </a:prstGeom>
              <a:blipFill>
                <a:blip r:embed="rId2"/>
                <a:stretch>
                  <a:fillRect l="-484" t="-1402" b="-28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F3B45DE9-6A2A-6D9E-7E7A-8361C40393A2}"/>
              </a:ext>
            </a:extLst>
          </p:cNvPr>
          <p:cNvSpPr txBox="1"/>
          <p:nvPr/>
        </p:nvSpPr>
        <p:spPr>
          <a:xfrm>
            <a:off x="310101" y="3299791"/>
            <a:ext cx="114896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Hookeův zákon umožňuje vypočítat k změřenému relativnímu prodloužení normálové napětí, známe-li modul pružnosti v tahu (tlaku) materiálu, z něhož je deformované těleso. Jestliže zjistíme, že i při dosti velkém relativním prodloužení je vyvolané normálové napětí menší než </a:t>
            </a:r>
            <a:r>
              <a:rPr lang="cs-CZ" b="1" dirty="0"/>
              <a:t>mez pružnosti</a:t>
            </a:r>
            <a:r>
              <a:rPr lang="cs-CZ" dirty="0"/>
              <a:t>, je příslušný materiál </a:t>
            </a:r>
            <a:r>
              <a:rPr lang="cs-CZ" b="1" dirty="0"/>
              <a:t>pružný</a:t>
            </a:r>
            <a:r>
              <a:rPr lang="cs-CZ" dirty="0"/>
              <a:t>. </a:t>
            </a:r>
          </a:p>
          <a:p>
            <a:r>
              <a:rPr lang="cs-CZ" dirty="0"/>
              <a:t>Například ocel je pružná do relativního prodloužení 0,0015 (0,15 %). Při větším relativním prodloužení se ocel deformuje plasticky (Hookeův zákon přestává platit) až do okamžiku, než je dosaženo meze pevnosti. Po překročení meze pevnosti dojde k porušení materiálu.</a:t>
            </a:r>
          </a:p>
          <a:p>
            <a:r>
              <a:rPr lang="cs-CZ" dirty="0"/>
              <a:t>Hodnoty meze pružnosti a meze pevnosti jsou u oceli od sebe dosti vzdáleny. Naopak </a:t>
            </a:r>
            <a:r>
              <a:rPr lang="cs-CZ" b="1" dirty="0"/>
              <a:t>látky křehké</a:t>
            </a:r>
            <a:r>
              <a:rPr lang="cs-CZ" dirty="0"/>
              <a:t> (například sklo, litina, porcelán, mramor) mají mez pružnosti a mez pevnosti blízko sebe.</a:t>
            </a:r>
          </a:p>
        </p:txBody>
      </p:sp>
    </p:spTree>
    <p:extLst>
      <p:ext uri="{BB962C8B-B14F-4D97-AF65-F5344CB8AC3E}">
        <p14:creationId xmlns:p14="http://schemas.microsoft.com/office/powerpoint/2010/main" val="31557026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0DB1A09-E3F7-F07B-7B0C-FAF80FA6B2F9}"/>
              </a:ext>
            </a:extLst>
          </p:cNvPr>
          <p:cNvSpPr txBox="1"/>
          <p:nvPr/>
        </p:nvSpPr>
        <p:spPr>
          <a:xfrm>
            <a:off x="357809" y="270344"/>
            <a:ext cx="1653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Otázky a úlohy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39AFA30-1A59-C755-68FF-91585DE7D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67" y="667923"/>
            <a:ext cx="6265666" cy="558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4691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Skupina 1">
            <a:extLst>
              <a:ext uri="{FF2B5EF4-FFF2-40B4-BE49-F238E27FC236}">
                <a16:creationId xmlns:a16="http://schemas.microsoft.com/office/drawing/2014/main" id="{D4857BD3-5033-FEBA-4AF0-DD836F703AB4}"/>
              </a:ext>
            </a:extLst>
          </p:cNvPr>
          <p:cNvGrpSpPr>
            <a:grpSpLocks/>
          </p:cNvGrpSpPr>
          <p:nvPr/>
        </p:nvGrpSpPr>
        <p:grpSpPr bwMode="auto">
          <a:xfrm>
            <a:off x="3614738" y="1923001"/>
            <a:ext cx="5148262" cy="1417637"/>
            <a:chOff x="1384300" y="1892300"/>
            <a:chExt cx="5148263" cy="1417638"/>
          </a:xfrm>
        </p:grpSpPr>
        <p:sp>
          <p:nvSpPr>
            <p:cNvPr id="4195" name="Freeform 14">
              <a:extLst>
                <a:ext uri="{FF2B5EF4-FFF2-40B4-BE49-F238E27FC236}">
                  <a16:creationId xmlns:a16="http://schemas.microsoft.com/office/drawing/2014/main" id="{1482781B-E717-DCDB-5667-A3B215575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892300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196" name="Rectangle 15">
              <a:extLst>
                <a:ext uri="{FF2B5EF4-FFF2-40B4-BE49-F238E27FC236}">
                  <a16:creationId xmlns:a16="http://schemas.microsoft.com/office/drawing/2014/main" id="{C1C9DC79-F22C-703E-B221-01F025C37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897063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60" name="Rectangle 16">
              <a:extLst>
                <a:ext uri="{FF2B5EF4-FFF2-40B4-BE49-F238E27FC236}">
                  <a16:creationId xmlns:a16="http://schemas.microsoft.com/office/drawing/2014/main" id="{B88DFA1E-6335-7731-8A49-7133BE6DA7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7475" y="2295525"/>
              <a:ext cx="4633913" cy="1011238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61" name="Freeform 17">
              <a:extLst>
                <a:ext uri="{FF2B5EF4-FFF2-40B4-BE49-F238E27FC236}">
                  <a16:creationId xmlns:a16="http://schemas.microsoft.com/office/drawing/2014/main" id="{61A62705-A5B4-0944-8D36-75FCB886F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388" y="1900237"/>
              <a:ext cx="511175" cy="1409701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5162" name="Freeform 18">
              <a:extLst>
                <a:ext uri="{FF2B5EF4-FFF2-40B4-BE49-F238E27FC236}">
                  <a16:creationId xmlns:a16="http://schemas.microsoft.com/office/drawing/2014/main" id="{1A5760B7-3F59-8FA9-81C0-5BC2E7261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2237" y="1898650"/>
              <a:ext cx="5132389" cy="401637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grpSp>
        <p:nvGrpSpPr>
          <p:cNvPr id="4099" name="Skupina 1">
            <a:extLst>
              <a:ext uri="{FF2B5EF4-FFF2-40B4-BE49-F238E27FC236}">
                <a16:creationId xmlns:a16="http://schemas.microsoft.com/office/drawing/2014/main" id="{524289BF-A9D1-8906-C5F9-9C8DAB82060F}"/>
              </a:ext>
            </a:extLst>
          </p:cNvPr>
          <p:cNvGrpSpPr>
            <a:grpSpLocks/>
          </p:cNvGrpSpPr>
          <p:nvPr/>
        </p:nvGrpSpPr>
        <p:grpSpPr bwMode="auto">
          <a:xfrm>
            <a:off x="3614738" y="3641213"/>
            <a:ext cx="5732462" cy="2160587"/>
            <a:chOff x="1252697" y="3865212"/>
            <a:chExt cx="6169987" cy="2160588"/>
          </a:xfrm>
        </p:grpSpPr>
        <p:sp>
          <p:nvSpPr>
            <p:cNvPr id="4105" name="Oval 156">
              <a:extLst>
                <a:ext uri="{FF2B5EF4-FFF2-40B4-BE49-F238E27FC236}">
                  <a16:creationId xmlns:a16="http://schemas.microsoft.com/office/drawing/2014/main" id="{CD1EDA8D-9747-01D4-2FAC-0F90071F7D6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52697" y="4587525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06" name="Oval 157">
              <a:extLst>
                <a:ext uri="{FF2B5EF4-FFF2-40B4-BE49-F238E27FC236}">
                  <a16:creationId xmlns:a16="http://schemas.microsoft.com/office/drawing/2014/main" id="{0DB71C1F-0AE6-FEB7-E718-225B9863CD9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70247" y="4587525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07" name="Oval 158">
              <a:extLst>
                <a:ext uri="{FF2B5EF4-FFF2-40B4-BE49-F238E27FC236}">
                  <a16:creationId xmlns:a16="http://schemas.microsoft.com/office/drawing/2014/main" id="{DD6EF374-EE46-40BF-FD60-FAE11CD1333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94147" y="4590700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08" name="Oval 159">
              <a:extLst>
                <a:ext uri="{FF2B5EF4-FFF2-40B4-BE49-F238E27FC236}">
                  <a16:creationId xmlns:a16="http://schemas.microsoft.com/office/drawing/2014/main" id="{FA9C1F90-8E80-A1D2-0689-CF846859991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11697" y="4590700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09" name="Oval 160">
              <a:extLst>
                <a:ext uri="{FF2B5EF4-FFF2-40B4-BE49-F238E27FC236}">
                  <a16:creationId xmlns:a16="http://schemas.microsoft.com/office/drawing/2014/main" id="{477A028C-C36B-4794-3320-DEC372A7971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130834" y="4589112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0" name="Oval 161">
              <a:extLst>
                <a:ext uri="{FF2B5EF4-FFF2-40B4-BE49-F238E27FC236}">
                  <a16:creationId xmlns:a16="http://schemas.microsoft.com/office/drawing/2014/main" id="{0810B0B4-94C5-4E3D-98B5-8D5A6AA7A91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848384" y="4589112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1" name="Oval 162">
              <a:extLst>
                <a:ext uri="{FF2B5EF4-FFF2-40B4-BE49-F238E27FC236}">
                  <a16:creationId xmlns:a16="http://schemas.microsoft.com/office/drawing/2014/main" id="{C68B0D92-CD0D-B957-3085-6659C39C95B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572284" y="4592287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2" name="Oval 165">
              <a:extLst>
                <a:ext uri="{FF2B5EF4-FFF2-40B4-BE49-F238E27FC236}">
                  <a16:creationId xmlns:a16="http://schemas.microsoft.com/office/drawing/2014/main" id="{C3A2B946-FA03-4117-D42C-57DEB18BF8D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52697" y="5301900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3" name="Oval 166">
              <a:extLst>
                <a:ext uri="{FF2B5EF4-FFF2-40B4-BE49-F238E27FC236}">
                  <a16:creationId xmlns:a16="http://schemas.microsoft.com/office/drawing/2014/main" id="{C0D7E819-93B3-9120-151C-30038E21475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70247" y="5301900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4" name="Oval 167">
              <a:extLst>
                <a:ext uri="{FF2B5EF4-FFF2-40B4-BE49-F238E27FC236}">
                  <a16:creationId xmlns:a16="http://schemas.microsoft.com/office/drawing/2014/main" id="{7A19D4AF-1C2F-7505-3CAA-564AC574761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94147" y="5305075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5" name="Oval 168">
              <a:extLst>
                <a:ext uri="{FF2B5EF4-FFF2-40B4-BE49-F238E27FC236}">
                  <a16:creationId xmlns:a16="http://schemas.microsoft.com/office/drawing/2014/main" id="{3BC9287B-7B5F-DF40-8407-FF9D55A4B21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11697" y="5305075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6" name="Oval 169">
              <a:extLst>
                <a:ext uri="{FF2B5EF4-FFF2-40B4-BE49-F238E27FC236}">
                  <a16:creationId xmlns:a16="http://schemas.microsoft.com/office/drawing/2014/main" id="{65721854-4C14-B892-84F0-E09D4145E01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130834" y="5303487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7" name="Oval 170">
              <a:extLst>
                <a:ext uri="{FF2B5EF4-FFF2-40B4-BE49-F238E27FC236}">
                  <a16:creationId xmlns:a16="http://schemas.microsoft.com/office/drawing/2014/main" id="{A56FA5CA-F19E-8582-0776-61957120493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848384" y="5303487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8" name="Oval 171">
              <a:extLst>
                <a:ext uri="{FF2B5EF4-FFF2-40B4-BE49-F238E27FC236}">
                  <a16:creationId xmlns:a16="http://schemas.microsoft.com/office/drawing/2014/main" id="{6BD44384-CB17-FE8D-CEAB-AB71A4067FA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572284" y="5306662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19" name="Oval 147">
              <a:extLst>
                <a:ext uri="{FF2B5EF4-FFF2-40B4-BE49-F238E27FC236}">
                  <a16:creationId xmlns:a16="http://schemas.microsoft.com/office/drawing/2014/main" id="{7C4CAF8E-E0EA-94A2-9985-E45185DF064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54284" y="3865212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20" name="Oval 148">
              <a:extLst>
                <a:ext uri="{FF2B5EF4-FFF2-40B4-BE49-F238E27FC236}">
                  <a16:creationId xmlns:a16="http://schemas.microsoft.com/office/drawing/2014/main" id="{054F81AD-B760-35D3-F812-605C67C6518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71834" y="3865212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21" name="Oval 149">
              <a:extLst>
                <a:ext uri="{FF2B5EF4-FFF2-40B4-BE49-F238E27FC236}">
                  <a16:creationId xmlns:a16="http://schemas.microsoft.com/office/drawing/2014/main" id="{906E6231-2F02-519C-2F21-B8EF9B4ACAF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95734" y="3868387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22" name="Oval 150">
              <a:extLst>
                <a:ext uri="{FF2B5EF4-FFF2-40B4-BE49-F238E27FC236}">
                  <a16:creationId xmlns:a16="http://schemas.microsoft.com/office/drawing/2014/main" id="{2DD2ABED-6E30-1592-5285-49731A5A305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13284" y="3868387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23" name="Oval 151">
              <a:extLst>
                <a:ext uri="{FF2B5EF4-FFF2-40B4-BE49-F238E27FC236}">
                  <a16:creationId xmlns:a16="http://schemas.microsoft.com/office/drawing/2014/main" id="{4DEADC53-A270-D33F-854D-9E8CD11E24D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132422" y="3866800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24" name="Oval 152">
              <a:extLst>
                <a:ext uri="{FF2B5EF4-FFF2-40B4-BE49-F238E27FC236}">
                  <a16:creationId xmlns:a16="http://schemas.microsoft.com/office/drawing/2014/main" id="{AFE52888-E9D3-D369-5EB6-FD2C7C93B9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849972" y="3866800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25" name="Oval 153">
              <a:extLst>
                <a:ext uri="{FF2B5EF4-FFF2-40B4-BE49-F238E27FC236}">
                  <a16:creationId xmlns:a16="http://schemas.microsoft.com/office/drawing/2014/main" id="{B40A17E4-15DF-A2B2-234D-6AC4A3E2765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573872" y="3869975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126" name="Group 28">
              <a:extLst>
                <a:ext uri="{FF2B5EF4-FFF2-40B4-BE49-F238E27FC236}">
                  <a16:creationId xmlns:a16="http://schemas.microsoft.com/office/drawing/2014/main" id="{630FCB68-823B-B97D-2697-AE68F47852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48059" y="4139850"/>
              <a:ext cx="179388" cy="179387"/>
              <a:chOff x="429" y="2250"/>
              <a:chExt cx="99" cy="99"/>
            </a:xfrm>
          </p:grpSpPr>
          <p:sp>
            <p:nvSpPr>
              <p:cNvPr id="4193" name="Oval 29">
                <a:extLst>
                  <a:ext uri="{FF2B5EF4-FFF2-40B4-BE49-F238E27FC236}">
                    <a16:creationId xmlns:a16="http://schemas.microsoft.com/office/drawing/2014/main" id="{1FC1CDAE-8276-F57B-2D55-068648F88F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4" name="Freeform 30">
                <a:extLst>
                  <a:ext uri="{FF2B5EF4-FFF2-40B4-BE49-F238E27FC236}">
                    <a16:creationId xmlns:a16="http://schemas.microsoft.com/office/drawing/2014/main" id="{D20B58FD-AB94-05B8-3580-03AAF0F395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27" name="Group 31">
              <a:extLst>
                <a:ext uri="{FF2B5EF4-FFF2-40B4-BE49-F238E27FC236}">
                  <a16:creationId xmlns:a16="http://schemas.microsoft.com/office/drawing/2014/main" id="{F0F483D7-A579-0E56-4D89-CFE73743D9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68784" y="4139850"/>
              <a:ext cx="179388" cy="179387"/>
              <a:chOff x="429" y="2250"/>
              <a:chExt cx="99" cy="99"/>
            </a:xfrm>
          </p:grpSpPr>
          <p:sp>
            <p:nvSpPr>
              <p:cNvPr id="4191" name="Oval 32">
                <a:extLst>
                  <a:ext uri="{FF2B5EF4-FFF2-40B4-BE49-F238E27FC236}">
                    <a16:creationId xmlns:a16="http://schemas.microsoft.com/office/drawing/2014/main" id="{806F6E86-93B7-0326-FE6B-92F931AC14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2" name="Freeform 33">
                <a:extLst>
                  <a:ext uri="{FF2B5EF4-FFF2-40B4-BE49-F238E27FC236}">
                    <a16:creationId xmlns:a16="http://schemas.microsoft.com/office/drawing/2014/main" id="{503F839E-AEE0-44B8-2124-CAE5CE402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28" name="Group 34">
              <a:extLst>
                <a:ext uri="{FF2B5EF4-FFF2-40B4-BE49-F238E27FC236}">
                  <a16:creationId xmlns:a16="http://schemas.microsoft.com/office/drawing/2014/main" id="{08C6CFE7-227A-5FB9-BCE4-E8EA5B2791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27334" y="4139850"/>
              <a:ext cx="179388" cy="179387"/>
              <a:chOff x="429" y="2250"/>
              <a:chExt cx="99" cy="99"/>
            </a:xfrm>
          </p:grpSpPr>
          <p:sp>
            <p:nvSpPr>
              <p:cNvPr id="4189" name="Oval 35">
                <a:extLst>
                  <a:ext uri="{FF2B5EF4-FFF2-40B4-BE49-F238E27FC236}">
                    <a16:creationId xmlns:a16="http://schemas.microsoft.com/office/drawing/2014/main" id="{22BCC3A8-FC55-8D7B-F1DC-94983C762C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0" name="Freeform 36">
                <a:extLst>
                  <a:ext uri="{FF2B5EF4-FFF2-40B4-BE49-F238E27FC236}">
                    <a16:creationId xmlns:a16="http://schemas.microsoft.com/office/drawing/2014/main" id="{329B87C8-5CBB-2369-7112-991AE1C056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29" name="Group 37">
              <a:extLst>
                <a:ext uri="{FF2B5EF4-FFF2-40B4-BE49-F238E27FC236}">
                  <a16:creationId xmlns:a16="http://schemas.microsoft.com/office/drawing/2014/main" id="{910770AA-7662-C289-2B95-73482E0A90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87922" y="4139850"/>
              <a:ext cx="179387" cy="179387"/>
              <a:chOff x="429" y="2250"/>
              <a:chExt cx="99" cy="99"/>
            </a:xfrm>
          </p:grpSpPr>
          <p:sp>
            <p:nvSpPr>
              <p:cNvPr id="4187" name="Oval 38">
                <a:extLst>
                  <a:ext uri="{FF2B5EF4-FFF2-40B4-BE49-F238E27FC236}">
                    <a16:creationId xmlns:a16="http://schemas.microsoft.com/office/drawing/2014/main" id="{475FB93F-783F-14F3-C6B8-F3EE177626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8" name="Freeform 39">
                <a:extLst>
                  <a:ext uri="{FF2B5EF4-FFF2-40B4-BE49-F238E27FC236}">
                    <a16:creationId xmlns:a16="http://schemas.microsoft.com/office/drawing/2014/main" id="{B1B4DAA9-A0FA-EFAA-B86B-0B9F8486A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0" name="Group 41">
              <a:extLst>
                <a:ext uri="{FF2B5EF4-FFF2-40B4-BE49-F238E27FC236}">
                  <a16:creationId xmlns:a16="http://schemas.microsoft.com/office/drawing/2014/main" id="{F2DCAF1F-EA54-2BC2-1076-E97761B430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48059" y="4858987"/>
              <a:ext cx="179388" cy="179388"/>
              <a:chOff x="429" y="2250"/>
              <a:chExt cx="99" cy="99"/>
            </a:xfrm>
          </p:grpSpPr>
          <p:sp>
            <p:nvSpPr>
              <p:cNvPr id="4185" name="Oval 42">
                <a:extLst>
                  <a:ext uri="{FF2B5EF4-FFF2-40B4-BE49-F238E27FC236}">
                    <a16:creationId xmlns:a16="http://schemas.microsoft.com/office/drawing/2014/main" id="{E315CA5F-4A29-2F29-A8DA-2502C7E454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6" name="Freeform 43">
                <a:extLst>
                  <a:ext uri="{FF2B5EF4-FFF2-40B4-BE49-F238E27FC236}">
                    <a16:creationId xmlns:a16="http://schemas.microsoft.com/office/drawing/2014/main" id="{0FA5E3F5-8156-A408-175E-17738115FC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1" name="Group 44">
              <a:extLst>
                <a:ext uri="{FF2B5EF4-FFF2-40B4-BE49-F238E27FC236}">
                  <a16:creationId xmlns:a16="http://schemas.microsoft.com/office/drawing/2014/main" id="{86A42F5A-572F-9C6D-0E73-6540AD1DE33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68784" y="4858987"/>
              <a:ext cx="179388" cy="179388"/>
              <a:chOff x="429" y="2250"/>
              <a:chExt cx="99" cy="99"/>
            </a:xfrm>
          </p:grpSpPr>
          <p:sp>
            <p:nvSpPr>
              <p:cNvPr id="4183" name="Oval 45">
                <a:extLst>
                  <a:ext uri="{FF2B5EF4-FFF2-40B4-BE49-F238E27FC236}">
                    <a16:creationId xmlns:a16="http://schemas.microsoft.com/office/drawing/2014/main" id="{92D67D69-8911-6DAE-D468-9FF5BBFBF1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4" name="Freeform 46">
                <a:extLst>
                  <a:ext uri="{FF2B5EF4-FFF2-40B4-BE49-F238E27FC236}">
                    <a16:creationId xmlns:a16="http://schemas.microsoft.com/office/drawing/2014/main" id="{6E48E3EB-BC6A-BC8B-AB18-BF19BA54ED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2" name="Group 47">
              <a:extLst>
                <a:ext uri="{FF2B5EF4-FFF2-40B4-BE49-F238E27FC236}">
                  <a16:creationId xmlns:a16="http://schemas.microsoft.com/office/drawing/2014/main" id="{6D37B876-D9A5-44DC-DEDD-B98BEF03EEC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27334" y="4858987"/>
              <a:ext cx="179388" cy="179388"/>
              <a:chOff x="429" y="2250"/>
              <a:chExt cx="99" cy="99"/>
            </a:xfrm>
          </p:grpSpPr>
          <p:sp>
            <p:nvSpPr>
              <p:cNvPr id="4181" name="Oval 48">
                <a:extLst>
                  <a:ext uri="{FF2B5EF4-FFF2-40B4-BE49-F238E27FC236}">
                    <a16:creationId xmlns:a16="http://schemas.microsoft.com/office/drawing/2014/main" id="{D075DB0C-09AB-ACAD-B963-8120FA8109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2" name="Freeform 49">
                <a:extLst>
                  <a:ext uri="{FF2B5EF4-FFF2-40B4-BE49-F238E27FC236}">
                    <a16:creationId xmlns:a16="http://schemas.microsoft.com/office/drawing/2014/main" id="{05E37BCB-0D4C-2138-428A-46263E461D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3" name="Group 50">
              <a:extLst>
                <a:ext uri="{FF2B5EF4-FFF2-40B4-BE49-F238E27FC236}">
                  <a16:creationId xmlns:a16="http://schemas.microsoft.com/office/drawing/2014/main" id="{DF85F6C1-B915-3142-E884-72308CF987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87922" y="4858987"/>
              <a:ext cx="179387" cy="179388"/>
              <a:chOff x="429" y="2250"/>
              <a:chExt cx="99" cy="99"/>
            </a:xfrm>
          </p:grpSpPr>
          <p:sp>
            <p:nvSpPr>
              <p:cNvPr id="4179" name="Oval 51">
                <a:extLst>
                  <a:ext uri="{FF2B5EF4-FFF2-40B4-BE49-F238E27FC236}">
                    <a16:creationId xmlns:a16="http://schemas.microsoft.com/office/drawing/2014/main" id="{D57F2391-56C1-2A69-018D-1D9AB76AB6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0" name="Freeform 52">
                <a:extLst>
                  <a:ext uri="{FF2B5EF4-FFF2-40B4-BE49-F238E27FC236}">
                    <a16:creationId xmlns:a16="http://schemas.microsoft.com/office/drawing/2014/main" id="{61E93187-B88A-E85E-BC53-D3CB5C6728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4" name="Group 54">
              <a:extLst>
                <a:ext uri="{FF2B5EF4-FFF2-40B4-BE49-F238E27FC236}">
                  <a16:creationId xmlns:a16="http://schemas.microsoft.com/office/drawing/2014/main" id="{9FA24F6A-3101-746F-AE63-D5697B62D2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48059" y="5579712"/>
              <a:ext cx="179388" cy="179388"/>
              <a:chOff x="429" y="2250"/>
              <a:chExt cx="99" cy="99"/>
            </a:xfrm>
          </p:grpSpPr>
          <p:sp>
            <p:nvSpPr>
              <p:cNvPr id="4177" name="Oval 55">
                <a:extLst>
                  <a:ext uri="{FF2B5EF4-FFF2-40B4-BE49-F238E27FC236}">
                    <a16:creationId xmlns:a16="http://schemas.microsoft.com/office/drawing/2014/main" id="{D785D2D2-D358-8E00-FD5E-6C9D98BC29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8" name="Freeform 56">
                <a:extLst>
                  <a:ext uri="{FF2B5EF4-FFF2-40B4-BE49-F238E27FC236}">
                    <a16:creationId xmlns:a16="http://schemas.microsoft.com/office/drawing/2014/main" id="{14BD25D5-FC80-4A53-E837-C3BE1CD83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5" name="Group 57">
              <a:extLst>
                <a:ext uri="{FF2B5EF4-FFF2-40B4-BE49-F238E27FC236}">
                  <a16:creationId xmlns:a16="http://schemas.microsoft.com/office/drawing/2014/main" id="{2F2B4689-E0ED-D409-0890-C1301FB74D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68784" y="5579712"/>
              <a:ext cx="179388" cy="179388"/>
              <a:chOff x="429" y="2250"/>
              <a:chExt cx="99" cy="99"/>
            </a:xfrm>
          </p:grpSpPr>
          <p:sp>
            <p:nvSpPr>
              <p:cNvPr id="4175" name="Oval 58">
                <a:extLst>
                  <a:ext uri="{FF2B5EF4-FFF2-40B4-BE49-F238E27FC236}">
                    <a16:creationId xmlns:a16="http://schemas.microsoft.com/office/drawing/2014/main" id="{76E78B2A-0D01-A1A0-3503-51B3D2011A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6" name="Freeform 59">
                <a:extLst>
                  <a:ext uri="{FF2B5EF4-FFF2-40B4-BE49-F238E27FC236}">
                    <a16:creationId xmlns:a16="http://schemas.microsoft.com/office/drawing/2014/main" id="{59E5DC02-348A-3884-330C-6A16491C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6" name="Group 60">
              <a:extLst>
                <a:ext uri="{FF2B5EF4-FFF2-40B4-BE49-F238E27FC236}">
                  <a16:creationId xmlns:a16="http://schemas.microsoft.com/office/drawing/2014/main" id="{2489BCBD-5066-A46E-25FE-13E99EFD33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27334" y="5579712"/>
              <a:ext cx="179388" cy="179388"/>
              <a:chOff x="429" y="2250"/>
              <a:chExt cx="99" cy="99"/>
            </a:xfrm>
          </p:grpSpPr>
          <p:sp>
            <p:nvSpPr>
              <p:cNvPr id="4173" name="Oval 61">
                <a:extLst>
                  <a:ext uri="{FF2B5EF4-FFF2-40B4-BE49-F238E27FC236}">
                    <a16:creationId xmlns:a16="http://schemas.microsoft.com/office/drawing/2014/main" id="{7F3624EB-4F43-65F1-45C4-775BA07FA4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4" name="Freeform 62">
                <a:extLst>
                  <a:ext uri="{FF2B5EF4-FFF2-40B4-BE49-F238E27FC236}">
                    <a16:creationId xmlns:a16="http://schemas.microsoft.com/office/drawing/2014/main" id="{75493340-A534-011A-5646-4443A0B5F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7" name="Group 63">
              <a:extLst>
                <a:ext uri="{FF2B5EF4-FFF2-40B4-BE49-F238E27FC236}">
                  <a16:creationId xmlns:a16="http://schemas.microsoft.com/office/drawing/2014/main" id="{B8B4D0CC-F6D4-A8F2-BF2F-7BB7E1B1E6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87922" y="5579712"/>
              <a:ext cx="179387" cy="179388"/>
              <a:chOff x="429" y="2250"/>
              <a:chExt cx="99" cy="99"/>
            </a:xfrm>
          </p:grpSpPr>
          <p:sp>
            <p:nvSpPr>
              <p:cNvPr id="4171" name="Oval 64">
                <a:extLst>
                  <a:ext uri="{FF2B5EF4-FFF2-40B4-BE49-F238E27FC236}">
                    <a16:creationId xmlns:a16="http://schemas.microsoft.com/office/drawing/2014/main" id="{8BE82C6C-11D0-F418-C845-FBE1E98E43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2" name="Freeform 65">
                <a:extLst>
                  <a:ext uri="{FF2B5EF4-FFF2-40B4-BE49-F238E27FC236}">
                    <a16:creationId xmlns:a16="http://schemas.microsoft.com/office/drawing/2014/main" id="{0A50ECB2-D6F8-962B-1155-1E1EBC1927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8" name="Group 84">
              <a:extLst>
                <a:ext uri="{FF2B5EF4-FFF2-40B4-BE49-F238E27FC236}">
                  <a16:creationId xmlns:a16="http://schemas.microsoft.com/office/drawing/2014/main" id="{F7B02162-6C1A-3256-710F-7C45929126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26197" y="4141437"/>
              <a:ext cx="179387" cy="179388"/>
              <a:chOff x="429" y="2250"/>
              <a:chExt cx="99" cy="99"/>
            </a:xfrm>
          </p:grpSpPr>
          <p:sp>
            <p:nvSpPr>
              <p:cNvPr id="4169" name="Oval 85">
                <a:extLst>
                  <a:ext uri="{FF2B5EF4-FFF2-40B4-BE49-F238E27FC236}">
                    <a16:creationId xmlns:a16="http://schemas.microsoft.com/office/drawing/2014/main" id="{6CB3AEA9-632C-FFF7-14AB-75930DC508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0" name="Freeform 86">
                <a:extLst>
                  <a:ext uri="{FF2B5EF4-FFF2-40B4-BE49-F238E27FC236}">
                    <a16:creationId xmlns:a16="http://schemas.microsoft.com/office/drawing/2014/main" id="{5EEE195C-CF02-88DB-D230-77E02F1CC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39" name="Group 87">
              <a:extLst>
                <a:ext uri="{FF2B5EF4-FFF2-40B4-BE49-F238E27FC236}">
                  <a16:creationId xmlns:a16="http://schemas.microsoft.com/office/drawing/2014/main" id="{567C4913-9A5A-8C9A-DEEE-DB4CB3FCDB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922" y="4141437"/>
              <a:ext cx="179387" cy="179388"/>
              <a:chOff x="429" y="2250"/>
              <a:chExt cx="99" cy="99"/>
            </a:xfrm>
          </p:grpSpPr>
          <p:sp>
            <p:nvSpPr>
              <p:cNvPr id="4167" name="Oval 88">
                <a:extLst>
                  <a:ext uri="{FF2B5EF4-FFF2-40B4-BE49-F238E27FC236}">
                    <a16:creationId xmlns:a16="http://schemas.microsoft.com/office/drawing/2014/main" id="{5471BE5B-A807-8477-44F2-6C25766B21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8" name="Freeform 89">
                <a:extLst>
                  <a:ext uri="{FF2B5EF4-FFF2-40B4-BE49-F238E27FC236}">
                    <a16:creationId xmlns:a16="http://schemas.microsoft.com/office/drawing/2014/main" id="{DA63032C-894D-11B8-A87C-6595683868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140" name="Freeform 92">
              <a:extLst>
                <a:ext uri="{FF2B5EF4-FFF2-40B4-BE49-F238E27FC236}">
                  <a16:creationId xmlns:a16="http://schemas.microsoft.com/office/drawing/2014/main" id="{F7A47770-2251-FA8A-F8C3-415259F799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8471" y="4181301"/>
              <a:ext cx="43488" cy="41676"/>
            </a:xfrm>
            <a:custGeom>
              <a:avLst/>
              <a:gdLst>
                <a:gd name="T0" fmla="*/ 0 w 24"/>
                <a:gd name="T1" fmla="*/ 42683472 h 23"/>
                <a:gd name="T2" fmla="*/ 49250160 w 24"/>
                <a:gd name="T3" fmla="*/ 75516912 h 23"/>
                <a:gd name="T4" fmla="*/ 75516912 w 24"/>
                <a:gd name="T5" fmla="*/ 65666880 h 23"/>
                <a:gd name="T6" fmla="*/ 59100192 w 24"/>
                <a:gd name="T7" fmla="*/ 22983408 h 23"/>
                <a:gd name="T8" fmla="*/ 16416720 w 24"/>
                <a:gd name="T9" fmla="*/ 6566688 h 23"/>
                <a:gd name="T10" fmla="*/ 0 w 24"/>
                <a:gd name="T11" fmla="*/ 4268347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41" name="Freeform 95">
              <a:extLst>
                <a:ext uri="{FF2B5EF4-FFF2-40B4-BE49-F238E27FC236}">
                  <a16:creationId xmlns:a16="http://schemas.microsoft.com/office/drawing/2014/main" id="{95B7A60C-7992-DBD0-AF8C-DCFE4BB6F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9196" y="4181301"/>
              <a:ext cx="43488" cy="41676"/>
            </a:xfrm>
            <a:custGeom>
              <a:avLst/>
              <a:gdLst>
                <a:gd name="T0" fmla="*/ 0 w 24"/>
                <a:gd name="T1" fmla="*/ 42683472 h 23"/>
                <a:gd name="T2" fmla="*/ 49250160 w 24"/>
                <a:gd name="T3" fmla="*/ 75516912 h 23"/>
                <a:gd name="T4" fmla="*/ 75516912 w 24"/>
                <a:gd name="T5" fmla="*/ 65666880 h 23"/>
                <a:gd name="T6" fmla="*/ 59100192 w 24"/>
                <a:gd name="T7" fmla="*/ 22983408 h 23"/>
                <a:gd name="T8" fmla="*/ 16416720 w 24"/>
                <a:gd name="T9" fmla="*/ 6566688 h 23"/>
                <a:gd name="T10" fmla="*/ 0 w 24"/>
                <a:gd name="T11" fmla="*/ 4268347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4142" name="Group 96">
              <a:extLst>
                <a:ext uri="{FF2B5EF4-FFF2-40B4-BE49-F238E27FC236}">
                  <a16:creationId xmlns:a16="http://schemas.microsoft.com/office/drawing/2014/main" id="{DC45A89E-B188-5C22-EE8F-3C67353DBCD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26197" y="4860575"/>
              <a:ext cx="179387" cy="179387"/>
              <a:chOff x="429" y="2250"/>
              <a:chExt cx="99" cy="99"/>
            </a:xfrm>
          </p:grpSpPr>
          <p:sp>
            <p:nvSpPr>
              <p:cNvPr id="4165" name="Oval 97">
                <a:extLst>
                  <a:ext uri="{FF2B5EF4-FFF2-40B4-BE49-F238E27FC236}">
                    <a16:creationId xmlns:a16="http://schemas.microsoft.com/office/drawing/2014/main" id="{E7BC9B5C-160D-D29F-5E45-D4483D2096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6" name="Freeform 98">
                <a:extLst>
                  <a:ext uri="{FF2B5EF4-FFF2-40B4-BE49-F238E27FC236}">
                    <a16:creationId xmlns:a16="http://schemas.microsoft.com/office/drawing/2014/main" id="{648FBDE3-01DE-DED1-19C5-A9DBE6759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43" name="Group 99">
              <a:extLst>
                <a:ext uri="{FF2B5EF4-FFF2-40B4-BE49-F238E27FC236}">
                  <a16:creationId xmlns:a16="http://schemas.microsoft.com/office/drawing/2014/main" id="{246E2938-BD69-079D-EB55-31C452FFBE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922" y="4860575"/>
              <a:ext cx="179387" cy="179387"/>
              <a:chOff x="429" y="2250"/>
              <a:chExt cx="99" cy="99"/>
            </a:xfrm>
          </p:grpSpPr>
          <p:sp>
            <p:nvSpPr>
              <p:cNvPr id="4163" name="Oval 100">
                <a:extLst>
                  <a:ext uri="{FF2B5EF4-FFF2-40B4-BE49-F238E27FC236}">
                    <a16:creationId xmlns:a16="http://schemas.microsoft.com/office/drawing/2014/main" id="{234DC6C5-2AB2-52FB-04CE-16910D426C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4" name="Freeform 101">
                <a:extLst>
                  <a:ext uri="{FF2B5EF4-FFF2-40B4-BE49-F238E27FC236}">
                    <a16:creationId xmlns:a16="http://schemas.microsoft.com/office/drawing/2014/main" id="{89F8645E-6B0B-C0F7-5A58-E9013A367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144" name="Freeform 104">
              <a:extLst>
                <a:ext uri="{FF2B5EF4-FFF2-40B4-BE49-F238E27FC236}">
                  <a16:creationId xmlns:a16="http://schemas.microsoft.com/office/drawing/2014/main" id="{69753BA8-CA02-F338-F1B1-89B101701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8471" y="4900462"/>
              <a:ext cx="43488" cy="41676"/>
            </a:xfrm>
            <a:custGeom>
              <a:avLst/>
              <a:gdLst>
                <a:gd name="T0" fmla="*/ 0 w 24"/>
                <a:gd name="T1" fmla="*/ 42683472 h 23"/>
                <a:gd name="T2" fmla="*/ 49250160 w 24"/>
                <a:gd name="T3" fmla="*/ 75516912 h 23"/>
                <a:gd name="T4" fmla="*/ 75516912 w 24"/>
                <a:gd name="T5" fmla="*/ 65666880 h 23"/>
                <a:gd name="T6" fmla="*/ 59100192 w 24"/>
                <a:gd name="T7" fmla="*/ 22983408 h 23"/>
                <a:gd name="T8" fmla="*/ 16416720 w 24"/>
                <a:gd name="T9" fmla="*/ 6566688 h 23"/>
                <a:gd name="T10" fmla="*/ 0 w 24"/>
                <a:gd name="T11" fmla="*/ 4268347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45" name="Freeform 107">
              <a:extLst>
                <a:ext uri="{FF2B5EF4-FFF2-40B4-BE49-F238E27FC236}">
                  <a16:creationId xmlns:a16="http://schemas.microsoft.com/office/drawing/2014/main" id="{DFF41FF5-C6F1-033D-1600-219311C4C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9196" y="4900462"/>
              <a:ext cx="43488" cy="41676"/>
            </a:xfrm>
            <a:custGeom>
              <a:avLst/>
              <a:gdLst>
                <a:gd name="T0" fmla="*/ 0 w 24"/>
                <a:gd name="T1" fmla="*/ 42683472 h 23"/>
                <a:gd name="T2" fmla="*/ 49250160 w 24"/>
                <a:gd name="T3" fmla="*/ 75516912 h 23"/>
                <a:gd name="T4" fmla="*/ 75516912 w 24"/>
                <a:gd name="T5" fmla="*/ 65666880 h 23"/>
                <a:gd name="T6" fmla="*/ 59100192 w 24"/>
                <a:gd name="T7" fmla="*/ 22983408 h 23"/>
                <a:gd name="T8" fmla="*/ 16416720 w 24"/>
                <a:gd name="T9" fmla="*/ 6566688 h 23"/>
                <a:gd name="T10" fmla="*/ 0 w 24"/>
                <a:gd name="T11" fmla="*/ 4268347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4146" name="Group 108">
              <a:extLst>
                <a:ext uri="{FF2B5EF4-FFF2-40B4-BE49-F238E27FC236}">
                  <a16:creationId xmlns:a16="http://schemas.microsoft.com/office/drawing/2014/main" id="{37C64D49-A672-9ABE-A7AF-27CA8AE137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26197" y="5581300"/>
              <a:ext cx="179387" cy="179387"/>
              <a:chOff x="429" y="2250"/>
              <a:chExt cx="99" cy="99"/>
            </a:xfrm>
          </p:grpSpPr>
          <p:sp>
            <p:nvSpPr>
              <p:cNvPr id="4161" name="Oval 109">
                <a:extLst>
                  <a:ext uri="{FF2B5EF4-FFF2-40B4-BE49-F238E27FC236}">
                    <a16:creationId xmlns:a16="http://schemas.microsoft.com/office/drawing/2014/main" id="{8394A024-53DA-04F1-CDE4-999E51A892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2" name="Freeform 110">
                <a:extLst>
                  <a:ext uri="{FF2B5EF4-FFF2-40B4-BE49-F238E27FC236}">
                    <a16:creationId xmlns:a16="http://schemas.microsoft.com/office/drawing/2014/main" id="{60D6305A-FFC6-0E2A-6C67-34AA8E2E7D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47" name="Group 111">
              <a:extLst>
                <a:ext uri="{FF2B5EF4-FFF2-40B4-BE49-F238E27FC236}">
                  <a16:creationId xmlns:a16="http://schemas.microsoft.com/office/drawing/2014/main" id="{070234F9-621D-E0A1-6596-4DBE48D944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46922" y="5581300"/>
              <a:ext cx="179387" cy="179387"/>
              <a:chOff x="429" y="2250"/>
              <a:chExt cx="99" cy="99"/>
            </a:xfrm>
          </p:grpSpPr>
          <p:sp>
            <p:nvSpPr>
              <p:cNvPr id="4159" name="Oval 112">
                <a:extLst>
                  <a:ext uri="{FF2B5EF4-FFF2-40B4-BE49-F238E27FC236}">
                    <a16:creationId xmlns:a16="http://schemas.microsoft.com/office/drawing/2014/main" id="{C5206FB4-0140-DA68-438B-52087EF150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0" name="Freeform 113">
                <a:extLst>
                  <a:ext uri="{FF2B5EF4-FFF2-40B4-BE49-F238E27FC236}">
                    <a16:creationId xmlns:a16="http://schemas.microsoft.com/office/drawing/2014/main" id="{7C885E20-4408-4582-0097-CE055E15A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148" name="Freeform 116">
              <a:extLst>
                <a:ext uri="{FF2B5EF4-FFF2-40B4-BE49-F238E27FC236}">
                  <a16:creationId xmlns:a16="http://schemas.microsoft.com/office/drawing/2014/main" id="{1EDEBB20-77ED-D6CD-FE73-A57C1AFC32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8471" y="5621187"/>
              <a:ext cx="43488" cy="41676"/>
            </a:xfrm>
            <a:custGeom>
              <a:avLst/>
              <a:gdLst>
                <a:gd name="T0" fmla="*/ 0 w 24"/>
                <a:gd name="T1" fmla="*/ 42683472 h 23"/>
                <a:gd name="T2" fmla="*/ 49250160 w 24"/>
                <a:gd name="T3" fmla="*/ 75516912 h 23"/>
                <a:gd name="T4" fmla="*/ 75516912 w 24"/>
                <a:gd name="T5" fmla="*/ 65666880 h 23"/>
                <a:gd name="T6" fmla="*/ 59100192 w 24"/>
                <a:gd name="T7" fmla="*/ 22983408 h 23"/>
                <a:gd name="T8" fmla="*/ 16416720 w 24"/>
                <a:gd name="T9" fmla="*/ 6566688 h 23"/>
                <a:gd name="T10" fmla="*/ 0 w 24"/>
                <a:gd name="T11" fmla="*/ 4268347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49" name="Freeform 119">
              <a:extLst>
                <a:ext uri="{FF2B5EF4-FFF2-40B4-BE49-F238E27FC236}">
                  <a16:creationId xmlns:a16="http://schemas.microsoft.com/office/drawing/2014/main" id="{FD3A3500-3861-147A-BE3B-A2B9259F2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9196" y="5621187"/>
              <a:ext cx="43488" cy="41676"/>
            </a:xfrm>
            <a:custGeom>
              <a:avLst/>
              <a:gdLst>
                <a:gd name="T0" fmla="*/ 0 w 24"/>
                <a:gd name="T1" fmla="*/ 42683472 h 23"/>
                <a:gd name="T2" fmla="*/ 49250160 w 24"/>
                <a:gd name="T3" fmla="*/ 75516912 h 23"/>
                <a:gd name="T4" fmla="*/ 75516912 w 24"/>
                <a:gd name="T5" fmla="*/ 65666880 h 23"/>
                <a:gd name="T6" fmla="*/ 59100192 w 24"/>
                <a:gd name="T7" fmla="*/ 22983408 h 23"/>
                <a:gd name="T8" fmla="*/ 16416720 w 24"/>
                <a:gd name="T9" fmla="*/ 6566688 h 23"/>
                <a:gd name="T10" fmla="*/ 0 w 24"/>
                <a:gd name="T11" fmla="*/ 42683472 h 2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" h="23">
                  <a:moveTo>
                    <a:pt x="0" y="13"/>
                  </a:moveTo>
                  <a:lnTo>
                    <a:pt x="15" y="23"/>
                  </a:lnTo>
                  <a:lnTo>
                    <a:pt x="23" y="20"/>
                  </a:lnTo>
                  <a:cubicBezTo>
                    <a:pt x="24" y="17"/>
                    <a:pt x="21" y="10"/>
                    <a:pt x="18" y="7"/>
                  </a:cubicBezTo>
                  <a:cubicBezTo>
                    <a:pt x="15" y="4"/>
                    <a:pt x="9" y="0"/>
                    <a:pt x="5" y="2"/>
                  </a:cubicBezTo>
                  <a:lnTo>
                    <a:pt x="0" y="13"/>
                  </a:lnTo>
                  <a:close/>
                </a:path>
              </a:pathLst>
            </a:custGeom>
            <a:solidFill>
              <a:srgbClr val="FFFF66"/>
            </a:solidFill>
            <a:ln w="9525">
              <a:solidFill>
                <a:srgbClr val="FFFF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4150" name="Group 132">
              <a:extLst>
                <a:ext uri="{FF2B5EF4-FFF2-40B4-BE49-F238E27FC236}">
                  <a16:creationId xmlns:a16="http://schemas.microsoft.com/office/drawing/2014/main" id="{CEDEBA09-261F-5E39-C42A-E5AB2479700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08647" y="4139850"/>
              <a:ext cx="179387" cy="179387"/>
              <a:chOff x="429" y="2250"/>
              <a:chExt cx="99" cy="99"/>
            </a:xfrm>
          </p:grpSpPr>
          <p:sp>
            <p:nvSpPr>
              <p:cNvPr id="4157" name="Oval 133">
                <a:extLst>
                  <a:ext uri="{FF2B5EF4-FFF2-40B4-BE49-F238E27FC236}">
                    <a16:creationId xmlns:a16="http://schemas.microsoft.com/office/drawing/2014/main" id="{C1730EBF-154B-F1E0-9BA7-DF28ADFCD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8" name="Freeform 134">
                <a:extLst>
                  <a:ext uri="{FF2B5EF4-FFF2-40B4-BE49-F238E27FC236}">
                    <a16:creationId xmlns:a16="http://schemas.microsoft.com/office/drawing/2014/main" id="{FB0C9CEB-F5A1-1344-4854-259E089F6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51" name="Group 135">
              <a:extLst>
                <a:ext uri="{FF2B5EF4-FFF2-40B4-BE49-F238E27FC236}">
                  <a16:creationId xmlns:a16="http://schemas.microsoft.com/office/drawing/2014/main" id="{C1E8CCD1-E8BE-E6E6-897C-C53ED4E86B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08647" y="4858987"/>
              <a:ext cx="179387" cy="179388"/>
              <a:chOff x="429" y="2250"/>
              <a:chExt cx="99" cy="99"/>
            </a:xfrm>
          </p:grpSpPr>
          <p:sp>
            <p:nvSpPr>
              <p:cNvPr id="4155" name="Oval 136">
                <a:extLst>
                  <a:ext uri="{FF2B5EF4-FFF2-40B4-BE49-F238E27FC236}">
                    <a16:creationId xmlns:a16="http://schemas.microsoft.com/office/drawing/2014/main" id="{7CDCB61B-2236-E0BA-C0D6-FCAD287B29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6" name="Freeform 137">
                <a:extLst>
                  <a:ext uri="{FF2B5EF4-FFF2-40B4-BE49-F238E27FC236}">
                    <a16:creationId xmlns:a16="http://schemas.microsoft.com/office/drawing/2014/main" id="{19D5E0D7-12E9-DC8E-34F0-1DE10DEB4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4152" name="Group 138">
              <a:extLst>
                <a:ext uri="{FF2B5EF4-FFF2-40B4-BE49-F238E27FC236}">
                  <a16:creationId xmlns:a16="http://schemas.microsoft.com/office/drawing/2014/main" id="{A77A9850-0D68-EF54-A8F8-30C042419C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08647" y="5579712"/>
              <a:ext cx="179387" cy="179388"/>
              <a:chOff x="429" y="2250"/>
              <a:chExt cx="99" cy="99"/>
            </a:xfrm>
          </p:grpSpPr>
          <p:sp>
            <p:nvSpPr>
              <p:cNvPr id="4153" name="Oval 139">
                <a:extLst>
                  <a:ext uri="{FF2B5EF4-FFF2-40B4-BE49-F238E27FC236}">
                    <a16:creationId xmlns:a16="http://schemas.microsoft.com/office/drawing/2014/main" id="{AA35BF60-710B-23B7-A1BE-B39062EA1D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4" name="Freeform 140">
                <a:extLst>
                  <a:ext uri="{FF2B5EF4-FFF2-40B4-BE49-F238E27FC236}">
                    <a16:creationId xmlns:a16="http://schemas.microsoft.com/office/drawing/2014/main" id="{8C4937CD-AF8E-EE53-F506-A139FA457C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4100" name="Text Box 183">
            <a:extLst>
              <a:ext uri="{FF2B5EF4-FFF2-40B4-BE49-F238E27FC236}">
                <a16:creationId xmlns:a16="http://schemas.microsoft.com/office/drawing/2014/main" id="{49B7D349-4D27-5E58-5E75-5DE63935E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236" y="380487"/>
            <a:ext cx="8371267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Opakování:</a:t>
            </a:r>
            <a:r>
              <a:rPr lang="cs-CZ" altLang="cs-CZ" sz="1800" i="1" dirty="0">
                <a:latin typeface="Arial" panose="020B0604020202020204" pitchFamily="34" charset="0"/>
                <a:cs typeface="Arial" panose="020B0604020202020204" pitchFamily="34" charset="0"/>
              </a:rPr>
              <a:t> Částice v pevných látkách jsou pevně vázány v rovnovážných polohách. V této poloze jsou přitažlivé a odpudivé síly vyrovnány; pokud se částice k sobě přiblíží, převládnou síly odpudivé, pokud se vzdálí, převládnou síly přitažlivé. Z toho důvodu vykonávají kolem rovnovážných poloh kmitavý pohyb. </a:t>
            </a:r>
          </a:p>
        </p:txBody>
      </p:sp>
      <p:sp>
        <p:nvSpPr>
          <p:cNvPr id="2" name="Levá složená závorka 1">
            <a:extLst>
              <a:ext uri="{FF2B5EF4-FFF2-40B4-BE49-F238E27FC236}">
                <a16:creationId xmlns:a16="http://schemas.microsoft.com/office/drawing/2014/main" id="{ED0B0917-E60E-9753-EE8E-E0D4DE27D464}"/>
              </a:ext>
            </a:extLst>
          </p:cNvPr>
          <p:cNvSpPr/>
          <p:nvPr/>
        </p:nvSpPr>
        <p:spPr>
          <a:xfrm rot="16200000">
            <a:off x="5788819" y="3708144"/>
            <a:ext cx="296863" cy="4629150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C171938-6662-2EB1-9992-EB0768DCDDE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45628" y="6176725"/>
            <a:ext cx="915824" cy="36933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BDAE8DED-7A2F-A321-83E7-39AAD8880D35}"/>
              </a:ext>
            </a:extLst>
          </p:cNvPr>
          <p:cNvCxnSpPr/>
          <p:nvPr/>
        </p:nvCxnSpPr>
        <p:spPr>
          <a:xfrm>
            <a:off x="3636963" y="3340638"/>
            <a:ext cx="0" cy="2417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33F22EE8-6E25-EFD9-85BB-184A2E252C0C}"/>
              </a:ext>
            </a:extLst>
          </p:cNvPr>
          <p:cNvCxnSpPr/>
          <p:nvPr/>
        </p:nvCxnSpPr>
        <p:spPr>
          <a:xfrm>
            <a:off x="8251825" y="3283488"/>
            <a:ext cx="0" cy="2417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Skupina 2">
            <a:extLst>
              <a:ext uri="{FF2B5EF4-FFF2-40B4-BE49-F238E27FC236}">
                <a16:creationId xmlns:a16="http://schemas.microsoft.com/office/drawing/2014/main" id="{2E356C84-7104-D02C-F4CA-77B12C2F2C9C}"/>
              </a:ext>
            </a:extLst>
          </p:cNvPr>
          <p:cNvGrpSpPr>
            <a:grpSpLocks/>
          </p:cNvGrpSpPr>
          <p:nvPr/>
        </p:nvGrpSpPr>
        <p:grpSpPr bwMode="auto">
          <a:xfrm>
            <a:off x="2094048" y="1904434"/>
            <a:ext cx="2979738" cy="695325"/>
            <a:chOff x="1384300" y="1450975"/>
            <a:chExt cx="5148263" cy="1417638"/>
          </a:xfrm>
        </p:grpSpPr>
        <p:sp>
          <p:nvSpPr>
            <p:cNvPr id="5275" name="Freeform 12">
              <a:extLst>
                <a:ext uri="{FF2B5EF4-FFF2-40B4-BE49-F238E27FC236}">
                  <a16:creationId xmlns:a16="http://schemas.microsoft.com/office/drawing/2014/main" id="{5063F0AC-2E13-D1AB-1E49-11B547B6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450975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276" name="Rectangle 13">
              <a:extLst>
                <a:ext uri="{FF2B5EF4-FFF2-40B4-BE49-F238E27FC236}">
                  <a16:creationId xmlns:a16="http://schemas.microsoft.com/office/drawing/2014/main" id="{9B805D93-6E69-E7AA-5D3C-1F6A8145A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455738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84" name="Rectangle 14">
              <a:extLst>
                <a:ext uri="{FF2B5EF4-FFF2-40B4-BE49-F238E27FC236}">
                  <a16:creationId xmlns:a16="http://schemas.microsoft.com/office/drawing/2014/main" id="{18E0167A-3895-5B1C-B3EE-F126E0BA28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6880" y="1853738"/>
              <a:ext cx="4634728" cy="1012600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85" name="Freeform 15">
              <a:extLst>
                <a:ext uri="{FF2B5EF4-FFF2-40B4-BE49-F238E27FC236}">
                  <a16:creationId xmlns:a16="http://schemas.microsoft.com/office/drawing/2014/main" id="{F0317DB9-6E92-6868-1C22-C35AC64F5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607" y="1457801"/>
              <a:ext cx="510956" cy="1410812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6186" name="Freeform 16">
              <a:extLst>
                <a:ext uri="{FF2B5EF4-FFF2-40B4-BE49-F238E27FC236}">
                  <a16:creationId xmlns:a16="http://schemas.microsoft.com/office/drawing/2014/main" id="{AD36550C-9CEC-22FC-07B7-439E5C8BF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2041" y="1457801"/>
              <a:ext cx="5132781" cy="400489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grpSp>
        <p:nvGrpSpPr>
          <p:cNvPr id="5123" name="Skupina 3">
            <a:extLst>
              <a:ext uri="{FF2B5EF4-FFF2-40B4-BE49-F238E27FC236}">
                <a16:creationId xmlns:a16="http://schemas.microsoft.com/office/drawing/2014/main" id="{01BED7E9-991F-6EAC-211C-25FF2AAA4DFC}"/>
              </a:ext>
            </a:extLst>
          </p:cNvPr>
          <p:cNvGrpSpPr>
            <a:grpSpLocks/>
          </p:cNvGrpSpPr>
          <p:nvPr/>
        </p:nvGrpSpPr>
        <p:grpSpPr bwMode="auto">
          <a:xfrm>
            <a:off x="2152393" y="3299549"/>
            <a:ext cx="2647492" cy="1623081"/>
            <a:chOff x="1330325" y="4130675"/>
            <a:chExt cx="3598862" cy="2159000"/>
          </a:xfrm>
        </p:grpSpPr>
        <p:sp>
          <p:nvSpPr>
            <p:cNvPr id="5215" name="Oval 145">
              <a:extLst>
                <a:ext uri="{FF2B5EF4-FFF2-40B4-BE49-F238E27FC236}">
                  <a16:creationId xmlns:a16="http://schemas.microsoft.com/office/drawing/2014/main" id="{1DF3D94C-0709-6509-8236-4D8178A5BF8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30325" y="485298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6" name="Oval 146">
              <a:extLst>
                <a:ext uri="{FF2B5EF4-FFF2-40B4-BE49-F238E27FC236}">
                  <a16:creationId xmlns:a16="http://schemas.microsoft.com/office/drawing/2014/main" id="{143EE7C4-4AF6-3E97-DCBD-2830694915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47875" y="485298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7" name="Oval 147">
              <a:extLst>
                <a:ext uri="{FF2B5EF4-FFF2-40B4-BE49-F238E27FC236}">
                  <a16:creationId xmlns:a16="http://schemas.microsoft.com/office/drawing/2014/main" id="{863F3523-6AF5-4C4D-8DD1-CAA84835A76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71775" y="48561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8" name="Oval 148">
              <a:extLst>
                <a:ext uri="{FF2B5EF4-FFF2-40B4-BE49-F238E27FC236}">
                  <a16:creationId xmlns:a16="http://schemas.microsoft.com/office/drawing/2014/main" id="{07F287F3-4ED5-B47D-1B01-11DD7D4483F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89325" y="48561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9" name="Oval 149">
              <a:extLst>
                <a:ext uri="{FF2B5EF4-FFF2-40B4-BE49-F238E27FC236}">
                  <a16:creationId xmlns:a16="http://schemas.microsoft.com/office/drawing/2014/main" id="{E5AFE7C2-C62E-4620-287E-DE3F6210CB2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08462" y="4854575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0" name="Oval 154">
              <a:extLst>
                <a:ext uri="{FF2B5EF4-FFF2-40B4-BE49-F238E27FC236}">
                  <a16:creationId xmlns:a16="http://schemas.microsoft.com/office/drawing/2014/main" id="{81C30EB3-CCC5-FDC5-B58D-2CB526C8471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30325" y="55673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1" name="Oval 155">
              <a:extLst>
                <a:ext uri="{FF2B5EF4-FFF2-40B4-BE49-F238E27FC236}">
                  <a16:creationId xmlns:a16="http://schemas.microsoft.com/office/drawing/2014/main" id="{AAD56EA0-C5E4-BF02-6A2C-548D2EC461C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47875" y="55673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2" name="Oval 156">
              <a:extLst>
                <a:ext uri="{FF2B5EF4-FFF2-40B4-BE49-F238E27FC236}">
                  <a16:creationId xmlns:a16="http://schemas.microsoft.com/office/drawing/2014/main" id="{CD7B0F8A-113C-1FF9-726D-2D1B871D656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71775" y="557053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3" name="Oval 157">
              <a:extLst>
                <a:ext uri="{FF2B5EF4-FFF2-40B4-BE49-F238E27FC236}">
                  <a16:creationId xmlns:a16="http://schemas.microsoft.com/office/drawing/2014/main" id="{A4E4271B-2BB6-C4C5-85BF-E04C491EDB7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89325" y="557053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4" name="Oval 158">
              <a:extLst>
                <a:ext uri="{FF2B5EF4-FFF2-40B4-BE49-F238E27FC236}">
                  <a16:creationId xmlns:a16="http://schemas.microsoft.com/office/drawing/2014/main" id="{E40EF00F-052D-24C9-E50E-ACDA17BF412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08462" y="5568950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5" name="Oval 2">
              <a:extLst>
                <a:ext uri="{FF2B5EF4-FFF2-40B4-BE49-F238E27FC236}">
                  <a16:creationId xmlns:a16="http://schemas.microsoft.com/office/drawing/2014/main" id="{68196D1D-0171-C3BE-72F3-54F95F2302A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31912" y="4130675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6" name="Oval 3">
              <a:extLst>
                <a:ext uri="{FF2B5EF4-FFF2-40B4-BE49-F238E27FC236}">
                  <a16:creationId xmlns:a16="http://schemas.microsoft.com/office/drawing/2014/main" id="{103A3821-8B47-FABD-2CE9-823969A696C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49462" y="4130675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7" name="Oval 4">
              <a:extLst>
                <a:ext uri="{FF2B5EF4-FFF2-40B4-BE49-F238E27FC236}">
                  <a16:creationId xmlns:a16="http://schemas.microsoft.com/office/drawing/2014/main" id="{31FAB7CC-B256-5ED6-D1E2-57C8B8B651A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73362" y="4133850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8" name="Oval 5">
              <a:extLst>
                <a:ext uri="{FF2B5EF4-FFF2-40B4-BE49-F238E27FC236}">
                  <a16:creationId xmlns:a16="http://schemas.microsoft.com/office/drawing/2014/main" id="{2F218ED1-E840-F5D3-84B2-4D06CC0865C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90912" y="4133850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29" name="Oval 6">
              <a:extLst>
                <a:ext uri="{FF2B5EF4-FFF2-40B4-BE49-F238E27FC236}">
                  <a16:creationId xmlns:a16="http://schemas.microsoft.com/office/drawing/2014/main" id="{4818469E-78F7-7A96-D4B6-74AABC25FF0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10050" y="41322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230" name="Group 26">
              <a:extLst>
                <a:ext uri="{FF2B5EF4-FFF2-40B4-BE49-F238E27FC236}">
                  <a16:creationId xmlns:a16="http://schemas.microsoft.com/office/drawing/2014/main" id="{7E7C0BA7-2D3E-4166-1C18-79DDA6ED0B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5687" y="4405313"/>
              <a:ext cx="179388" cy="179387"/>
              <a:chOff x="429" y="2250"/>
              <a:chExt cx="99" cy="99"/>
            </a:xfrm>
          </p:grpSpPr>
          <p:sp>
            <p:nvSpPr>
              <p:cNvPr id="5273" name="Oval 27">
                <a:extLst>
                  <a:ext uri="{FF2B5EF4-FFF2-40B4-BE49-F238E27FC236}">
                    <a16:creationId xmlns:a16="http://schemas.microsoft.com/office/drawing/2014/main" id="{8D594B3E-400D-5A83-7DDC-ECC8FF1B4F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74" name="Freeform 28">
                <a:extLst>
                  <a:ext uri="{FF2B5EF4-FFF2-40B4-BE49-F238E27FC236}">
                    <a16:creationId xmlns:a16="http://schemas.microsoft.com/office/drawing/2014/main" id="{3A9818A9-1BBE-3032-7CC2-91441D0967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1" name="Group 29">
              <a:extLst>
                <a:ext uri="{FF2B5EF4-FFF2-40B4-BE49-F238E27FC236}">
                  <a16:creationId xmlns:a16="http://schemas.microsoft.com/office/drawing/2014/main" id="{7806498E-B9D1-865B-A22E-79A6C1A2B4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6412" y="4405313"/>
              <a:ext cx="179388" cy="179387"/>
              <a:chOff x="429" y="2250"/>
              <a:chExt cx="99" cy="99"/>
            </a:xfrm>
          </p:grpSpPr>
          <p:sp>
            <p:nvSpPr>
              <p:cNvPr id="5271" name="Oval 30">
                <a:extLst>
                  <a:ext uri="{FF2B5EF4-FFF2-40B4-BE49-F238E27FC236}">
                    <a16:creationId xmlns:a16="http://schemas.microsoft.com/office/drawing/2014/main" id="{4E5EDF2C-E650-DC04-20E4-17FE4A23C5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72" name="Freeform 31">
                <a:extLst>
                  <a:ext uri="{FF2B5EF4-FFF2-40B4-BE49-F238E27FC236}">
                    <a16:creationId xmlns:a16="http://schemas.microsoft.com/office/drawing/2014/main" id="{6AD44B93-6894-5244-29D8-2BF192481C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2" name="Group 32">
              <a:extLst>
                <a:ext uri="{FF2B5EF4-FFF2-40B4-BE49-F238E27FC236}">
                  <a16:creationId xmlns:a16="http://schemas.microsoft.com/office/drawing/2014/main" id="{1199153B-52F4-3262-3ED2-57BEB5CC22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4962" y="4405313"/>
              <a:ext cx="179388" cy="179387"/>
              <a:chOff x="429" y="2250"/>
              <a:chExt cx="99" cy="99"/>
            </a:xfrm>
          </p:grpSpPr>
          <p:sp>
            <p:nvSpPr>
              <p:cNvPr id="5269" name="Oval 33">
                <a:extLst>
                  <a:ext uri="{FF2B5EF4-FFF2-40B4-BE49-F238E27FC236}">
                    <a16:creationId xmlns:a16="http://schemas.microsoft.com/office/drawing/2014/main" id="{A91100B9-A8C6-E65A-DCDC-B6B0F7D9C5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70" name="Freeform 34">
                <a:extLst>
                  <a:ext uri="{FF2B5EF4-FFF2-40B4-BE49-F238E27FC236}">
                    <a16:creationId xmlns:a16="http://schemas.microsoft.com/office/drawing/2014/main" id="{1F353EAE-B189-E59C-E432-6961BF9121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3" name="Group 35">
              <a:extLst>
                <a:ext uri="{FF2B5EF4-FFF2-40B4-BE49-F238E27FC236}">
                  <a16:creationId xmlns:a16="http://schemas.microsoft.com/office/drawing/2014/main" id="{8327A988-7EBC-6684-2DA0-53F3AAD321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65550" y="4405313"/>
              <a:ext cx="179387" cy="179387"/>
              <a:chOff x="429" y="2250"/>
              <a:chExt cx="99" cy="99"/>
            </a:xfrm>
          </p:grpSpPr>
          <p:sp>
            <p:nvSpPr>
              <p:cNvPr id="5267" name="Oval 36">
                <a:extLst>
                  <a:ext uri="{FF2B5EF4-FFF2-40B4-BE49-F238E27FC236}">
                    <a16:creationId xmlns:a16="http://schemas.microsoft.com/office/drawing/2014/main" id="{5B93C066-0BCE-82BA-7EBF-020917459C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68" name="Freeform 37">
                <a:extLst>
                  <a:ext uri="{FF2B5EF4-FFF2-40B4-BE49-F238E27FC236}">
                    <a16:creationId xmlns:a16="http://schemas.microsoft.com/office/drawing/2014/main" id="{A8C2283B-C45C-812E-1959-33F2FB3980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4" name="Group 39">
              <a:extLst>
                <a:ext uri="{FF2B5EF4-FFF2-40B4-BE49-F238E27FC236}">
                  <a16:creationId xmlns:a16="http://schemas.microsoft.com/office/drawing/2014/main" id="{06609801-84F0-8F30-17E6-0ABED8FEEA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5687" y="5124450"/>
              <a:ext cx="179388" cy="179388"/>
              <a:chOff x="429" y="2250"/>
              <a:chExt cx="99" cy="99"/>
            </a:xfrm>
          </p:grpSpPr>
          <p:sp>
            <p:nvSpPr>
              <p:cNvPr id="5265" name="Oval 40">
                <a:extLst>
                  <a:ext uri="{FF2B5EF4-FFF2-40B4-BE49-F238E27FC236}">
                    <a16:creationId xmlns:a16="http://schemas.microsoft.com/office/drawing/2014/main" id="{425F1EDF-EF24-175C-0C80-574CB0C708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66" name="Freeform 41">
                <a:extLst>
                  <a:ext uri="{FF2B5EF4-FFF2-40B4-BE49-F238E27FC236}">
                    <a16:creationId xmlns:a16="http://schemas.microsoft.com/office/drawing/2014/main" id="{77157B8B-F5EA-ADC0-EDFD-1A1E4D7DC6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5" name="Group 42">
              <a:extLst>
                <a:ext uri="{FF2B5EF4-FFF2-40B4-BE49-F238E27FC236}">
                  <a16:creationId xmlns:a16="http://schemas.microsoft.com/office/drawing/2014/main" id="{94E21E0C-E138-A701-05C3-68100D08B5F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6412" y="5124450"/>
              <a:ext cx="179388" cy="179388"/>
              <a:chOff x="429" y="2250"/>
              <a:chExt cx="99" cy="99"/>
            </a:xfrm>
          </p:grpSpPr>
          <p:sp>
            <p:nvSpPr>
              <p:cNvPr id="5263" name="Oval 43">
                <a:extLst>
                  <a:ext uri="{FF2B5EF4-FFF2-40B4-BE49-F238E27FC236}">
                    <a16:creationId xmlns:a16="http://schemas.microsoft.com/office/drawing/2014/main" id="{008C2893-2B6F-F53E-930A-FEA66E8293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64" name="Freeform 44">
                <a:extLst>
                  <a:ext uri="{FF2B5EF4-FFF2-40B4-BE49-F238E27FC236}">
                    <a16:creationId xmlns:a16="http://schemas.microsoft.com/office/drawing/2014/main" id="{47D98760-2762-7C27-3A17-122BCB6285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6" name="Group 45">
              <a:extLst>
                <a:ext uri="{FF2B5EF4-FFF2-40B4-BE49-F238E27FC236}">
                  <a16:creationId xmlns:a16="http://schemas.microsoft.com/office/drawing/2014/main" id="{D577DD94-1765-B1ED-80CC-E60DDFD57B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4962" y="5124450"/>
              <a:ext cx="179388" cy="179388"/>
              <a:chOff x="429" y="2250"/>
              <a:chExt cx="99" cy="99"/>
            </a:xfrm>
          </p:grpSpPr>
          <p:sp>
            <p:nvSpPr>
              <p:cNvPr id="5261" name="Oval 46">
                <a:extLst>
                  <a:ext uri="{FF2B5EF4-FFF2-40B4-BE49-F238E27FC236}">
                    <a16:creationId xmlns:a16="http://schemas.microsoft.com/office/drawing/2014/main" id="{EEC12144-1916-C548-8D56-00EFCAC7D2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62" name="Freeform 47">
                <a:extLst>
                  <a:ext uri="{FF2B5EF4-FFF2-40B4-BE49-F238E27FC236}">
                    <a16:creationId xmlns:a16="http://schemas.microsoft.com/office/drawing/2014/main" id="{B4D24C08-9371-55BC-C5CD-B7FCB961C8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7" name="Group 48">
              <a:extLst>
                <a:ext uri="{FF2B5EF4-FFF2-40B4-BE49-F238E27FC236}">
                  <a16:creationId xmlns:a16="http://schemas.microsoft.com/office/drawing/2014/main" id="{C12AC00F-B133-9C29-3527-27C03BF6391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65550" y="5124450"/>
              <a:ext cx="179387" cy="179388"/>
              <a:chOff x="429" y="2250"/>
              <a:chExt cx="99" cy="99"/>
            </a:xfrm>
          </p:grpSpPr>
          <p:sp>
            <p:nvSpPr>
              <p:cNvPr id="5259" name="Oval 49">
                <a:extLst>
                  <a:ext uri="{FF2B5EF4-FFF2-40B4-BE49-F238E27FC236}">
                    <a16:creationId xmlns:a16="http://schemas.microsoft.com/office/drawing/2014/main" id="{B6F41657-5527-606D-BCA6-6F16BF4AB1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60" name="Freeform 50">
                <a:extLst>
                  <a:ext uri="{FF2B5EF4-FFF2-40B4-BE49-F238E27FC236}">
                    <a16:creationId xmlns:a16="http://schemas.microsoft.com/office/drawing/2014/main" id="{8158A66B-2525-942F-BB43-A0CDB5BDE7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8" name="Group 52">
              <a:extLst>
                <a:ext uri="{FF2B5EF4-FFF2-40B4-BE49-F238E27FC236}">
                  <a16:creationId xmlns:a16="http://schemas.microsoft.com/office/drawing/2014/main" id="{AFB6161F-A470-F609-6ECF-8820CC6B3B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5687" y="5845175"/>
              <a:ext cx="179388" cy="179388"/>
              <a:chOff x="429" y="2250"/>
              <a:chExt cx="99" cy="99"/>
            </a:xfrm>
          </p:grpSpPr>
          <p:sp>
            <p:nvSpPr>
              <p:cNvPr id="5257" name="Oval 53">
                <a:extLst>
                  <a:ext uri="{FF2B5EF4-FFF2-40B4-BE49-F238E27FC236}">
                    <a16:creationId xmlns:a16="http://schemas.microsoft.com/office/drawing/2014/main" id="{512A2B00-F89F-66F4-A603-B0070479F2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58" name="Freeform 54">
                <a:extLst>
                  <a:ext uri="{FF2B5EF4-FFF2-40B4-BE49-F238E27FC236}">
                    <a16:creationId xmlns:a16="http://schemas.microsoft.com/office/drawing/2014/main" id="{979D2D52-7A66-F589-D236-9B9B90914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39" name="Group 55">
              <a:extLst>
                <a:ext uri="{FF2B5EF4-FFF2-40B4-BE49-F238E27FC236}">
                  <a16:creationId xmlns:a16="http://schemas.microsoft.com/office/drawing/2014/main" id="{7AF81EB6-C5BE-6206-7240-FD43903721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6412" y="5845175"/>
              <a:ext cx="179388" cy="179388"/>
              <a:chOff x="429" y="2250"/>
              <a:chExt cx="99" cy="99"/>
            </a:xfrm>
          </p:grpSpPr>
          <p:sp>
            <p:nvSpPr>
              <p:cNvPr id="5255" name="Oval 56">
                <a:extLst>
                  <a:ext uri="{FF2B5EF4-FFF2-40B4-BE49-F238E27FC236}">
                    <a16:creationId xmlns:a16="http://schemas.microsoft.com/office/drawing/2014/main" id="{4F105ADC-BE9A-617F-6553-DA2C5F322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56" name="Freeform 57">
                <a:extLst>
                  <a:ext uri="{FF2B5EF4-FFF2-40B4-BE49-F238E27FC236}">
                    <a16:creationId xmlns:a16="http://schemas.microsoft.com/office/drawing/2014/main" id="{6C916CAE-1ECC-DEEC-7D73-0DF453EABE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40" name="Group 58">
              <a:extLst>
                <a:ext uri="{FF2B5EF4-FFF2-40B4-BE49-F238E27FC236}">
                  <a16:creationId xmlns:a16="http://schemas.microsoft.com/office/drawing/2014/main" id="{A9102121-DA2A-C5E1-0119-0C4CE59C74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4962" y="5845175"/>
              <a:ext cx="179388" cy="179388"/>
              <a:chOff x="429" y="2250"/>
              <a:chExt cx="99" cy="99"/>
            </a:xfrm>
          </p:grpSpPr>
          <p:sp>
            <p:nvSpPr>
              <p:cNvPr id="5253" name="Oval 59">
                <a:extLst>
                  <a:ext uri="{FF2B5EF4-FFF2-40B4-BE49-F238E27FC236}">
                    <a16:creationId xmlns:a16="http://schemas.microsoft.com/office/drawing/2014/main" id="{5CA9B35A-DCDD-B2FE-9DAC-23E2835CD7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54" name="Freeform 60">
                <a:extLst>
                  <a:ext uri="{FF2B5EF4-FFF2-40B4-BE49-F238E27FC236}">
                    <a16:creationId xmlns:a16="http://schemas.microsoft.com/office/drawing/2014/main" id="{2F1B4192-F644-E894-7924-A8E146013F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41" name="Group 61">
              <a:extLst>
                <a:ext uri="{FF2B5EF4-FFF2-40B4-BE49-F238E27FC236}">
                  <a16:creationId xmlns:a16="http://schemas.microsoft.com/office/drawing/2014/main" id="{69FD208A-6BD2-9082-740A-B3378009EF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65550" y="5845175"/>
              <a:ext cx="179387" cy="179388"/>
              <a:chOff x="429" y="2250"/>
              <a:chExt cx="99" cy="99"/>
            </a:xfrm>
          </p:grpSpPr>
          <p:sp>
            <p:nvSpPr>
              <p:cNvPr id="5251" name="Oval 62">
                <a:extLst>
                  <a:ext uri="{FF2B5EF4-FFF2-40B4-BE49-F238E27FC236}">
                    <a16:creationId xmlns:a16="http://schemas.microsoft.com/office/drawing/2014/main" id="{0DD6B8DC-83C0-3744-6B41-ADCC611912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52" name="Freeform 63">
                <a:extLst>
                  <a:ext uri="{FF2B5EF4-FFF2-40B4-BE49-F238E27FC236}">
                    <a16:creationId xmlns:a16="http://schemas.microsoft.com/office/drawing/2014/main" id="{B2E28D70-6111-34B9-4284-EF4065F26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42" name="Group 130">
              <a:extLst>
                <a:ext uri="{FF2B5EF4-FFF2-40B4-BE49-F238E27FC236}">
                  <a16:creationId xmlns:a16="http://schemas.microsoft.com/office/drawing/2014/main" id="{DA59325B-BE77-F2F8-B5B0-5A0D590712E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6275" y="4405313"/>
              <a:ext cx="179387" cy="179387"/>
              <a:chOff x="429" y="2250"/>
              <a:chExt cx="99" cy="99"/>
            </a:xfrm>
          </p:grpSpPr>
          <p:sp>
            <p:nvSpPr>
              <p:cNvPr id="5249" name="Oval 131">
                <a:extLst>
                  <a:ext uri="{FF2B5EF4-FFF2-40B4-BE49-F238E27FC236}">
                    <a16:creationId xmlns:a16="http://schemas.microsoft.com/office/drawing/2014/main" id="{6B4ABABA-BA67-7E66-6856-A20DAF0319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50" name="Freeform 132">
                <a:extLst>
                  <a:ext uri="{FF2B5EF4-FFF2-40B4-BE49-F238E27FC236}">
                    <a16:creationId xmlns:a16="http://schemas.microsoft.com/office/drawing/2014/main" id="{9278D8B1-3C52-3B03-8279-DC7238E372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43" name="Group 133">
              <a:extLst>
                <a:ext uri="{FF2B5EF4-FFF2-40B4-BE49-F238E27FC236}">
                  <a16:creationId xmlns:a16="http://schemas.microsoft.com/office/drawing/2014/main" id="{2FFF3B04-EAA5-1727-FEEB-B109C1228F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6275" y="5124450"/>
              <a:ext cx="179387" cy="179388"/>
              <a:chOff x="429" y="2250"/>
              <a:chExt cx="99" cy="99"/>
            </a:xfrm>
          </p:grpSpPr>
          <p:sp>
            <p:nvSpPr>
              <p:cNvPr id="5247" name="Oval 134">
                <a:extLst>
                  <a:ext uri="{FF2B5EF4-FFF2-40B4-BE49-F238E27FC236}">
                    <a16:creationId xmlns:a16="http://schemas.microsoft.com/office/drawing/2014/main" id="{F1C5569E-7437-4BB1-DBC0-AA054D05FA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48" name="Freeform 135">
                <a:extLst>
                  <a:ext uri="{FF2B5EF4-FFF2-40B4-BE49-F238E27FC236}">
                    <a16:creationId xmlns:a16="http://schemas.microsoft.com/office/drawing/2014/main" id="{A6DE3714-A218-DBA7-9D6B-AE4CDA5F6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244" name="Group 136">
              <a:extLst>
                <a:ext uri="{FF2B5EF4-FFF2-40B4-BE49-F238E27FC236}">
                  <a16:creationId xmlns:a16="http://schemas.microsoft.com/office/drawing/2014/main" id="{F3572B14-61AA-3A0A-B774-35329C5546C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6275" y="5845175"/>
              <a:ext cx="179387" cy="179388"/>
              <a:chOff x="429" y="2250"/>
              <a:chExt cx="99" cy="99"/>
            </a:xfrm>
          </p:grpSpPr>
          <p:sp>
            <p:nvSpPr>
              <p:cNvPr id="5245" name="Oval 137">
                <a:extLst>
                  <a:ext uri="{FF2B5EF4-FFF2-40B4-BE49-F238E27FC236}">
                    <a16:creationId xmlns:a16="http://schemas.microsoft.com/office/drawing/2014/main" id="{EB2F8498-3930-A0CD-F567-AB997DE691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46" name="Freeform 138">
                <a:extLst>
                  <a:ext uri="{FF2B5EF4-FFF2-40B4-BE49-F238E27FC236}">
                    <a16:creationId xmlns:a16="http://schemas.microsoft.com/office/drawing/2014/main" id="{D13F07A7-9A5E-2F6E-9DE7-CD1D3FDDA7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grpSp>
        <p:nvGrpSpPr>
          <p:cNvPr id="5124" name="Skupina 6212">
            <a:extLst>
              <a:ext uri="{FF2B5EF4-FFF2-40B4-BE49-F238E27FC236}">
                <a16:creationId xmlns:a16="http://schemas.microsoft.com/office/drawing/2014/main" id="{B1E15F38-E554-9ECF-6D15-8EB184C4E60C}"/>
              </a:ext>
            </a:extLst>
          </p:cNvPr>
          <p:cNvGrpSpPr>
            <a:grpSpLocks/>
          </p:cNvGrpSpPr>
          <p:nvPr/>
        </p:nvGrpSpPr>
        <p:grpSpPr bwMode="auto">
          <a:xfrm>
            <a:off x="5239634" y="1483038"/>
            <a:ext cx="212322" cy="1541462"/>
            <a:chOff x="3890072" y="2133148"/>
            <a:chExt cx="314516" cy="1565275"/>
          </a:xfrm>
        </p:grpSpPr>
        <p:sp>
          <p:nvSpPr>
            <p:cNvPr id="5212" name="Rectangle 142">
              <a:extLst>
                <a:ext uri="{FF2B5EF4-FFF2-40B4-BE49-F238E27FC236}">
                  <a16:creationId xmlns:a16="http://schemas.microsoft.com/office/drawing/2014/main" id="{E1A3D41C-751B-5ED5-3808-CCA9CD419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8267" y="2133148"/>
              <a:ext cx="144000" cy="139765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3" name="Oval 143">
              <a:extLst>
                <a:ext uri="{FF2B5EF4-FFF2-40B4-BE49-F238E27FC236}">
                  <a16:creationId xmlns:a16="http://schemas.microsoft.com/office/drawing/2014/main" id="{72E3E7E1-E3D0-2A65-D2BD-DF0AD27EB2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0072" y="3475340"/>
              <a:ext cx="314516" cy="22308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14" name="Rectangle 144">
              <a:extLst>
                <a:ext uri="{FF2B5EF4-FFF2-40B4-BE49-F238E27FC236}">
                  <a16:creationId xmlns:a16="http://schemas.microsoft.com/office/drawing/2014/main" id="{51FC82B4-80C9-1F5F-8806-8D3C9F8F4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8267" y="3363183"/>
              <a:ext cx="158126" cy="16762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126" name="Text Box 174">
            <a:extLst>
              <a:ext uri="{FF2B5EF4-FFF2-40B4-BE49-F238E27FC236}">
                <a16:creationId xmlns:a16="http://schemas.microsoft.com/office/drawing/2014/main" id="{21E3FE69-B78F-DCEC-B1BE-4B9B0A083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2951" y="169863"/>
            <a:ext cx="4740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  <a:cs typeface="Arial" panose="020B0604020202020204" pitchFamily="34" charset="0"/>
              </a:rPr>
              <a:t>Teplotní roztažnost pevného tělesa:</a:t>
            </a: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7" name="Skupina 4">
            <a:extLst>
              <a:ext uri="{FF2B5EF4-FFF2-40B4-BE49-F238E27FC236}">
                <a16:creationId xmlns:a16="http://schemas.microsoft.com/office/drawing/2014/main" id="{DF9D35B5-B24D-1278-AAC2-CDE6410E71DA}"/>
              </a:ext>
            </a:extLst>
          </p:cNvPr>
          <p:cNvGrpSpPr>
            <a:grpSpLocks/>
          </p:cNvGrpSpPr>
          <p:nvPr/>
        </p:nvGrpSpPr>
        <p:grpSpPr bwMode="auto">
          <a:xfrm>
            <a:off x="5892457" y="1974065"/>
            <a:ext cx="3688021" cy="691432"/>
            <a:chOff x="1384300" y="1450975"/>
            <a:chExt cx="5148263" cy="1417638"/>
          </a:xfrm>
        </p:grpSpPr>
        <p:sp>
          <p:nvSpPr>
            <p:cNvPr id="5207" name="Freeform 12">
              <a:extLst>
                <a:ext uri="{FF2B5EF4-FFF2-40B4-BE49-F238E27FC236}">
                  <a16:creationId xmlns:a16="http://schemas.microsoft.com/office/drawing/2014/main" id="{62E77AC6-6C23-031A-C79A-3E2EA8243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300" y="1450975"/>
              <a:ext cx="511175" cy="1409700"/>
            </a:xfrm>
            <a:custGeom>
              <a:avLst/>
              <a:gdLst>
                <a:gd name="T0" fmla="*/ 2147483646 w 322"/>
                <a:gd name="T1" fmla="*/ 2147483646 h 888"/>
                <a:gd name="T2" fmla="*/ 2147483646 w 322"/>
                <a:gd name="T3" fmla="*/ 0 h 888"/>
                <a:gd name="T4" fmla="*/ 2147483646 w 322"/>
                <a:gd name="T5" fmla="*/ 2147483646 h 888"/>
                <a:gd name="T6" fmla="*/ 0 w 322"/>
                <a:gd name="T7" fmla="*/ 2147483646 h 888"/>
                <a:gd name="T8" fmla="*/ 2147483646 w 322"/>
                <a:gd name="T9" fmla="*/ 2147483646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noFill/>
            <a:ln w="1905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208" name="Rectangle 13">
              <a:extLst>
                <a:ext uri="{FF2B5EF4-FFF2-40B4-BE49-F238E27FC236}">
                  <a16:creationId xmlns:a16="http://schemas.microsoft.com/office/drawing/2014/main" id="{76C28197-2D9B-8FF3-D530-FE1B4F11B7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5475" y="1455738"/>
              <a:ext cx="4633913" cy="1011237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>
                      <a:alpha val="70195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14">
              <a:extLst>
                <a:ext uri="{FF2B5EF4-FFF2-40B4-BE49-F238E27FC236}">
                  <a16:creationId xmlns:a16="http://schemas.microsoft.com/office/drawing/2014/main" id="{77C8EFDD-1233-BBF9-6C55-0DD1D8F4E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6562" y="1853738"/>
              <a:ext cx="4635019" cy="1012600"/>
            </a:xfrm>
            <a:prstGeom prst="rect">
              <a:avLst/>
            </a:prstGeom>
            <a:solidFill>
              <a:schemeClr val="accent1">
                <a:lumMod val="75000"/>
                <a:alpha val="70195"/>
              </a:schemeClr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lnSpc>
                  <a:spcPct val="120000"/>
                </a:lnSpc>
                <a:spcBef>
                  <a:spcPts val="10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Rockwell" panose="02060603020205020403" pitchFamily="18" charset="0"/>
                </a:defRPr>
              </a:lvl1pPr>
              <a:lvl2pPr marL="742950" indent="-28575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2pPr>
              <a:lvl3pPr marL="11430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Rockwell" panose="02060603020205020403" pitchFamily="18" charset="0"/>
                </a:defRPr>
              </a:lvl3pPr>
              <a:lvl4pPr marL="16002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Rockwell" panose="02060603020205020403" pitchFamily="18" charset="0"/>
                </a:defRPr>
              </a:lvl4pPr>
              <a:lvl5pPr marL="2057400" indent="-228600">
                <a:lnSpc>
                  <a:spcPct val="120000"/>
                </a:lnSpc>
                <a:spcBef>
                  <a:spcPts val="500"/>
                </a:spcBef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5pPr>
              <a:lvl6pPr marL="25146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6pPr>
              <a:lvl7pPr marL="29718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7pPr>
              <a:lvl8pPr marL="34290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8pPr>
              <a:lvl9pPr marL="3886200" indent="-228600" defTabSz="457200" fontAlgn="base">
                <a:lnSpc>
                  <a:spcPct val="120000"/>
                </a:lnSpc>
                <a:spcBef>
                  <a:spcPts val="500"/>
                </a:spcBef>
                <a:spcAft>
                  <a:spcPct val="0"/>
                </a:spcAft>
                <a:buClr>
                  <a:schemeClr val="accent1"/>
                </a:buClr>
                <a:buSzPct val="100000"/>
                <a:buFont typeface="Arial" panose="020B0604020202020204" pitchFamily="34" charset="0"/>
                <a:buChar char="•"/>
                <a:defRPr sz="1200">
                  <a:solidFill>
                    <a:schemeClr val="tx1"/>
                  </a:solidFill>
                  <a:latin typeface="Rockwell" panose="02060603020205020403" pitchFamily="18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None/>
                <a:defRPr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15">
              <a:extLst>
                <a:ext uri="{FF2B5EF4-FFF2-40B4-BE49-F238E27FC236}">
                  <a16:creationId xmlns:a16="http://schemas.microsoft.com/office/drawing/2014/main" id="{8B52DF0F-2778-FA55-B3F8-D402CA9F2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1580" y="1457801"/>
              <a:ext cx="510983" cy="1410812"/>
            </a:xfrm>
            <a:custGeom>
              <a:avLst/>
              <a:gdLst>
                <a:gd name="T0" fmla="*/ 10080625 w 322"/>
                <a:gd name="T1" fmla="*/ 640119688 h 888"/>
                <a:gd name="T2" fmla="*/ 811490313 w 322"/>
                <a:gd name="T3" fmla="*/ 0 h 888"/>
                <a:gd name="T4" fmla="*/ 811490313 w 322"/>
                <a:gd name="T5" fmla="*/ 1602819375 h 888"/>
                <a:gd name="T6" fmla="*/ 0 w 322"/>
                <a:gd name="T7" fmla="*/ 2147483646 h 888"/>
                <a:gd name="T8" fmla="*/ 10080625 w 322"/>
                <a:gd name="T9" fmla="*/ 640119688 h 8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" h="888">
                  <a:moveTo>
                    <a:pt x="4" y="254"/>
                  </a:moveTo>
                  <a:lnTo>
                    <a:pt x="322" y="0"/>
                  </a:lnTo>
                  <a:lnTo>
                    <a:pt x="322" y="636"/>
                  </a:lnTo>
                  <a:lnTo>
                    <a:pt x="0" y="888"/>
                  </a:lnTo>
                  <a:lnTo>
                    <a:pt x="4" y="254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  <p:sp>
          <p:nvSpPr>
            <p:cNvPr id="10" name="Freeform 16">
              <a:extLst>
                <a:ext uri="{FF2B5EF4-FFF2-40B4-BE49-F238E27FC236}">
                  <a16:creationId xmlns:a16="http://schemas.microsoft.com/office/drawing/2014/main" id="{D6764F14-487B-B239-194E-4B0BCB9E46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1084" y="1457801"/>
              <a:ext cx="5134696" cy="400489"/>
            </a:xfrm>
            <a:custGeom>
              <a:avLst/>
              <a:gdLst>
                <a:gd name="T0" fmla="*/ 0 w 3233"/>
                <a:gd name="T1" fmla="*/ 637601119 h 253"/>
                <a:gd name="T2" fmla="*/ 2147483646 w 3233"/>
                <a:gd name="T3" fmla="*/ 637601119 h 253"/>
                <a:gd name="T4" fmla="*/ 2147483646 w 3233"/>
                <a:gd name="T5" fmla="*/ 0 h 253"/>
                <a:gd name="T6" fmla="*/ 796369297 w 3233"/>
                <a:gd name="T7" fmla="*/ 0 h 253"/>
                <a:gd name="T8" fmla="*/ 0 w 3233"/>
                <a:gd name="T9" fmla="*/ 637601119 h 2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33" h="253">
                  <a:moveTo>
                    <a:pt x="0" y="253"/>
                  </a:moveTo>
                  <a:lnTo>
                    <a:pt x="2916" y="253"/>
                  </a:lnTo>
                  <a:lnTo>
                    <a:pt x="3233" y="0"/>
                  </a:lnTo>
                  <a:lnTo>
                    <a:pt x="316" y="0"/>
                  </a:lnTo>
                  <a:lnTo>
                    <a:pt x="0" y="253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195"/>
              </a:schemeClr>
            </a:solidFill>
            <a:ln w="381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>
                <a:latin typeface="+mn-lt"/>
              </a:endParaRPr>
            </a:p>
          </p:txBody>
        </p:sp>
      </p:grpSp>
      <p:grpSp>
        <p:nvGrpSpPr>
          <p:cNvPr id="5128" name="Skupina 6213">
            <a:extLst>
              <a:ext uri="{FF2B5EF4-FFF2-40B4-BE49-F238E27FC236}">
                <a16:creationId xmlns:a16="http://schemas.microsoft.com/office/drawing/2014/main" id="{D3A43945-C05F-8401-F8A3-913DE74309E1}"/>
              </a:ext>
            </a:extLst>
          </p:cNvPr>
          <p:cNvGrpSpPr>
            <a:grpSpLocks/>
          </p:cNvGrpSpPr>
          <p:nvPr/>
        </p:nvGrpSpPr>
        <p:grpSpPr bwMode="auto">
          <a:xfrm>
            <a:off x="9848850" y="1823471"/>
            <a:ext cx="330200" cy="1573212"/>
            <a:chOff x="8325309" y="2157763"/>
            <a:chExt cx="390430" cy="1572097"/>
          </a:xfrm>
        </p:grpSpPr>
        <p:sp>
          <p:nvSpPr>
            <p:cNvPr id="5204" name="Rectangle 169">
              <a:extLst>
                <a:ext uri="{FF2B5EF4-FFF2-40B4-BE49-F238E27FC236}">
                  <a16:creationId xmlns:a16="http://schemas.microsoft.com/office/drawing/2014/main" id="{976A0D25-81FF-7184-5253-962E9ECB1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22378" y="2157763"/>
              <a:ext cx="180000" cy="140374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05" name="Oval 170">
              <a:extLst>
                <a:ext uri="{FF2B5EF4-FFF2-40B4-BE49-F238E27FC236}">
                  <a16:creationId xmlns:a16="http://schemas.microsoft.com/office/drawing/2014/main" id="{F7635909-63EC-474F-092B-D3FED9D89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25309" y="3505805"/>
              <a:ext cx="390430" cy="22405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06" name="Rectangle 171">
              <a:extLst>
                <a:ext uri="{FF2B5EF4-FFF2-40B4-BE49-F238E27FC236}">
                  <a16:creationId xmlns:a16="http://schemas.microsoft.com/office/drawing/2014/main" id="{4AE74A08-12A9-45FC-34CE-78AEA3A64F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22378" y="2331065"/>
              <a:ext cx="196293" cy="12304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211" name="Levá složená závorka 6210">
            <a:extLst>
              <a:ext uri="{FF2B5EF4-FFF2-40B4-BE49-F238E27FC236}">
                <a16:creationId xmlns:a16="http://schemas.microsoft.com/office/drawing/2014/main" id="{7D8F8A6F-B868-9E91-A947-AB16BB0669A7}"/>
              </a:ext>
            </a:extLst>
          </p:cNvPr>
          <p:cNvSpPr/>
          <p:nvPr/>
        </p:nvSpPr>
        <p:spPr>
          <a:xfrm rot="16200000">
            <a:off x="3305876" y="1499265"/>
            <a:ext cx="296863" cy="2647494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Levá složená závorka 1">
            <a:extLst>
              <a:ext uri="{FF2B5EF4-FFF2-40B4-BE49-F238E27FC236}">
                <a16:creationId xmlns:a16="http://schemas.microsoft.com/office/drawing/2014/main" id="{7CE8E42E-EDBE-BA4A-BC50-76E728F2EC62}"/>
              </a:ext>
            </a:extLst>
          </p:cNvPr>
          <p:cNvSpPr/>
          <p:nvPr/>
        </p:nvSpPr>
        <p:spPr>
          <a:xfrm rot="16200000">
            <a:off x="7424898" y="1220021"/>
            <a:ext cx="296862" cy="3282202"/>
          </a:xfrm>
          <a:prstGeom prst="leftBrace">
            <a:avLst>
              <a:gd name="adj1" fmla="val 8333"/>
              <a:gd name="adj2" fmla="val 5134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5134" name="Skupina 3">
            <a:extLst>
              <a:ext uri="{FF2B5EF4-FFF2-40B4-BE49-F238E27FC236}">
                <a16:creationId xmlns:a16="http://schemas.microsoft.com/office/drawing/2014/main" id="{FA40812C-A512-0B0D-F488-5A6330C484BC}"/>
              </a:ext>
            </a:extLst>
          </p:cNvPr>
          <p:cNvGrpSpPr>
            <a:grpSpLocks/>
          </p:cNvGrpSpPr>
          <p:nvPr/>
        </p:nvGrpSpPr>
        <p:grpSpPr bwMode="auto">
          <a:xfrm>
            <a:off x="5937530" y="3422811"/>
            <a:ext cx="3276896" cy="1888660"/>
            <a:chOff x="1330325" y="4130675"/>
            <a:chExt cx="3598862" cy="2159000"/>
          </a:xfrm>
        </p:grpSpPr>
        <p:sp>
          <p:nvSpPr>
            <p:cNvPr id="5139" name="Oval 145">
              <a:extLst>
                <a:ext uri="{FF2B5EF4-FFF2-40B4-BE49-F238E27FC236}">
                  <a16:creationId xmlns:a16="http://schemas.microsoft.com/office/drawing/2014/main" id="{D308EE22-1C4F-C07B-8B14-C0277963D0C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30325" y="485298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0" name="Oval 146">
              <a:extLst>
                <a:ext uri="{FF2B5EF4-FFF2-40B4-BE49-F238E27FC236}">
                  <a16:creationId xmlns:a16="http://schemas.microsoft.com/office/drawing/2014/main" id="{F3ABB95E-2B32-C695-ECBD-7B695F5CE72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47875" y="485298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1" name="Oval 147">
              <a:extLst>
                <a:ext uri="{FF2B5EF4-FFF2-40B4-BE49-F238E27FC236}">
                  <a16:creationId xmlns:a16="http://schemas.microsoft.com/office/drawing/2014/main" id="{5611CDC7-7A78-B442-0A51-C827ABB2888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71775" y="48561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2" name="Oval 148">
              <a:extLst>
                <a:ext uri="{FF2B5EF4-FFF2-40B4-BE49-F238E27FC236}">
                  <a16:creationId xmlns:a16="http://schemas.microsoft.com/office/drawing/2014/main" id="{CBB4AF97-0C3F-0D79-B33D-B1DB13CD512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89325" y="48561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3" name="Oval 149">
              <a:extLst>
                <a:ext uri="{FF2B5EF4-FFF2-40B4-BE49-F238E27FC236}">
                  <a16:creationId xmlns:a16="http://schemas.microsoft.com/office/drawing/2014/main" id="{1E80180B-94E6-D24B-CB69-C0ECDCAF1C7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08462" y="4854575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4" name="Oval 154">
              <a:extLst>
                <a:ext uri="{FF2B5EF4-FFF2-40B4-BE49-F238E27FC236}">
                  <a16:creationId xmlns:a16="http://schemas.microsoft.com/office/drawing/2014/main" id="{A4706607-897B-DA3E-CB90-5118309D6C7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30325" y="55673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5" name="Oval 155">
              <a:extLst>
                <a:ext uri="{FF2B5EF4-FFF2-40B4-BE49-F238E27FC236}">
                  <a16:creationId xmlns:a16="http://schemas.microsoft.com/office/drawing/2014/main" id="{24C906AD-C888-DBF9-9725-CBAB9B6631F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47875" y="55673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6" name="Oval 156">
              <a:extLst>
                <a:ext uri="{FF2B5EF4-FFF2-40B4-BE49-F238E27FC236}">
                  <a16:creationId xmlns:a16="http://schemas.microsoft.com/office/drawing/2014/main" id="{530F12BC-B7DD-1BA5-319A-69255B4A614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71775" y="557053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7" name="Oval 157">
              <a:extLst>
                <a:ext uri="{FF2B5EF4-FFF2-40B4-BE49-F238E27FC236}">
                  <a16:creationId xmlns:a16="http://schemas.microsoft.com/office/drawing/2014/main" id="{BCB3E490-3936-75B4-F35C-1A8C141A433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89325" y="5570538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8" name="Oval 158">
              <a:extLst>
                <a:ext uri="{FF2B5EF4-FFF2-40B4-BE49-F238E27FC236}">
                  <a16:creationId xmlns:a16="http://schemas.microsoft.com/office/drawing/2014/main" id="{89357BA1-C517-0EF9-DEEE-6E4B735EE93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08462" y="5568950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49" name="Oval 2">
              <a:extLst>
                <a:ext uri="{FF2B5EF4-FFF2-40B4-BE49-F238E27FC236}">
                  <a16:creationId xmlns:a16="http://schemas.microsoft.com/office/drawing/2014/main" id="{17A72DB9-21C0-14FC-3DB4-9374DD43235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31912" y="4130675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0" name="Oval 3">
              <a:extLst>
                <a:ext uri="{FF2B5EF4-FFF2-40B4-BE49-F238E27FC236}">
                  <a16:creationId xmlns:a16="http://schemas.microsoft.com/office/drawing/2014/main" id="{D8ACC636-BCF5-9877-C929-D51BAB8B5A7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49462" y="4130675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1" name="Oval 4">
              <a:extLst>
                <a:ext uri="{FF2B5EF4-FFF2-40B4-BE49-F238E27FC236}">
                  <a16:creationId xmlns:a16="http://schemas.microsoft.com/office/drawing/2014/main" id="{393CD039-975B-E249-67F7-DB0DC13832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773362" y="4133850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2" name="Oval 5">
              <a:extLst>
                <a:ext uri="{FF2B5EF4-FFF2-40B4-BE49-F238E27FC236}">
                  <a16:creationId xmlns:a16="http://schemas.microsoft.com/office/drawing/2014/main" id="{AC669B02-BC04-917C-482A-96E329814E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90912" y="4133850"/>
              <a:ext cx="719138" cy="719138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53" name="Oval 6">
              <a:extLst>
                <a:ext uri="{FF2B5EF4-FFF2-40B4-BE49-F238E27FC236}">
                  <a16:creationId xmlns:a16="http://schemas.microsoft.com/office/drawing/2014/main" id="{5D02DAA1-35D0-97FF-70F1-95E86F2D03E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10050" y="4132263"/>
              <a:ext cx="719137" cy="719137"/>
            </a:xfrm>
            <a:prstGeom prst="ellipse">
              <a:avLst/>
            </a:prstGeom>
            <a:solidFill>
              <a:srgbClr val="BBE0E3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154" name="Group 26">
              <a:extLst>
                <a:ext uri="{FF2B5EF4-FFF2-40B4-BE49-F238E27FC236}">
                  <a16:creationId xmlns:a16="http://schemas.microsoft.com/office/drawing/2014/main" id="{6C19D6B6-DD33-BE5A-DA8B-9141A6D330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5687" y="4405313"/>
              <a:ext cx="179388" cy="179387"/>
              <a:chOff x="429" y="2250"/>
              <a:chExt cx="99" cy="99"/>
            </a:xfrm>
          </p:grpSpPr>
          <p:sp>
            <p:nvSpPr>
              <p:cNvPr id="5197" name="Oval 27">
                <a:extLst>
                  <a:ext uri="{FF2B5EF4-FFF2-40B4-BE49-F238E27FC236}">
                    <a16:creationId xmlns:a16="http://schemas.microsoft.com/office/drawing/2014/main" id="{C3C90397-09AA-9504-3AB1-5971B681E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8" name="Freeform 28">
                <a:extLst>
                  <a:ext uri="{FF2B5EF4-FFF2-40B4-BE49-F238E27FC236}">
                    <a16:creationId xmlns:a16="http://schemas.microsoft.com/office/drawing/2014/main" id="{5D2E96E9-EF85-C910-8D47-5222BC6E5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5" name="Group 29">
              <a:extLst>
                <a:ext uri="{FF2B5EF4-FFF2-40B4-BE49-F238E27FC236}">
                  <a16:creationId xmlns:a16="http://schemas.microsoft.com/office/drawing/2014/main" id="{9EEF4D06-388E-EFC8-825A-1F997FF2F8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6412" y="4405313"/>
              <a:ext cx="179388" cy="179387"/>
              <a:chOff x="429" y="2250"/>
              <a:chExt cx="99" cy="99"/>
            </a:xfrm>
          </p:grpSpPr>
          <p:sp>
            <p:nvSpPr>
              <p:cNvPr id="5195" name="Oval 30">
                <a:extLst>
                  <a:ext uri="{FF2B5EF4-FFF2-40B4-BE49-F238E27FC236}">
                    <a16:creationId xmlns:a16="http://schemas.microsoft.com/office/drawing/2014/main" id="{75BA2C5E-1CDB-25D1-ADA7-E5F907416C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6" name="Freeform 31">
                <a:extLst>
                  <a:ext uri="{FF2B5EF4-FFF2-40B4-BE49-F238E27FC236}">
                    <a16:creationId xmlns:a16="http://schemas.microsoft.com/office/drawing/2014/main" id="{EA09C6F6-6C85-0295-4BA3-BB6BB63B5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6" name="Group 32">
              <a:extLst>
                <a:ext uri="{FF2B5EF4-FFF2-40B4-BE49-F238E27FC236}">
                  <a16:creationId xmlns:a16="http://schemas.microsoft.com/office/drawing/2014/main" id="{41F43FE6-203A-EA8E-280D-BB79ABBB345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4962" y="4405313"/>
              <a:ext cx="179388" cy="179387"/>
              <a:chOff x="429" y="2250"/>
              <a:chExt cx="99" cy="99"/>
            </a:xfrm>
          </p:grpSpPr>
          <p:sp>
            <p:nvSpPr>
              <p:cNvPr id="5193" name="Oval 33">
                <a:extLst>
                  <a:ext uri="{FF2B5EF4-FFF2-40B4-BE49-F238E27FC236}">
                    <a16:creationId xmlns:a16="http://schemas.microsoft.com/office/drawing/2014/main" id="{AF7F48CE-EE60-F62D-D377-1F8341068C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4" name="Freeform 34">
                <a:extLst>
                  <a:ext uri="{FF2B5EF4-FFF2-40B4-BE49-F238E27FC236}">
                    <a16:creationId xmlns:a16="http://schemas.microsoft.com/office/drawing/2014/main" id="{7CDF8FA7-CE1B-3FCB-215C-5DB8C3564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7" name="Group 35">
              <a:extLst>
                <a:ext uri="{FF2B5EF4-FFF2-40B4-BE49-F238E27FC236}">
                  <a16:creationId xmlns:a16="http://schemas.microsoft.com/office/drawing/2014/main" id="{C23F9B69-24FE-383B-4808-940F442E98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65550" y="4405313"/>
              <a:ext cx="179387" cy="179387"/>
              <a:chOff x="429" y="2250"/>
              <a:chExt cx="99" cy="99"/>
            </a:xfrm>
          </p:grpSpPr>
          <p:sp>
            <p:nvSpPr>
              <p:cNvPr id="5191" name="Oval 36">
                <a:extLst>
                  <a:ext uri="{FF2B5EF4-FFF2-40B4-BE49-F238E27FC236}">
                    <a16:creationId xmlns:a16="http://schemas.microsoft.com/office/drawing/2014/main" id="{524AFA34-AF39-777D-5A0B-477EFE506B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2" name="Freeform 37">
                <a:extLst>
                  <a:ext uri="{FF2B5EF4-FFF2-40B4-BE49-F238E27FC236}">
                    <a16:creationId xmlns:a16="http://schemas.microsoft.com/office/drawing/2014/main" id="{CC01C6ED-21A6-9D88-0B23-A540E1901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8" name="Group 39">
              <a:extLst>
                <a:ext uri="{FF2B5EF4-FFF2-40B4-BE49-F238E27FC236}">
                  <a16:creationId xmlns:a16="http://schemas.microsoft.com/office/drawing/2014/main" id="{8C0492E1-523A-7EA7-8905-C8322318FC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5687" y="5124450"/>
              <a:ext cx="179388" cy="179388"/>
              <a:chOff x="429" y="2250"/>
              <a:chExt cx="99" cy="99"/>
            </a:xfrm>
          </p:grpSpPr>
          <p:sp>
            <p:nvSpPr>
              <p:cNvPr id="5189" name="Oval 40">
                <a:extLst>
                  <a:ext uri="{FF2B5EF4-FFF2-40B4-BE49-F238E27FC236}">
                    <a16:creationId xmlns:a16="http://schemas.microsoft.com/office/drawing/2014/main" id="{0F4E38B2-F34D-B057-4540-4AE05EE4F1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90" name="Freeform 41">
                <a:extLst>
                  <a:ext uri="{FF2B5EF4-FFF2-40B4-BE49-F238E27FC236}">
                    <a16:creationId xmlns:a16="http://schemas.microsoft.com/office/drawing/2014/main" id="{5B42D6CF-1F05-A172-78FC-7E6F0A7F6B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59" name="Group 42">
              <a:extLst>
                <a:ext uri="{FF2B5EF4-FFF2-40B4-BE49-F238E27FC236}">
                  <a16:creationId xmlns:a16="http://schemas.microsoft.com/office/drawing/2014/main" id="{2D836F92-300A-A7B8-C534-007F8DB195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6412" y="5124450"/>
              <a:ext cx="179388" cy="179388"/>
              <a:chOff x="429" y="2250"/>
              <a:chExt cx="99" cy="99"/>
            </a:xfrm>
          </p:grpSpPr>
          <p:sp>
            <p:nvSpPr>
              <p:cNvPr id="5187" name="Oval 43">
                <a:extLst>
                  <a:ext uri="{FF2B5EF4-FFF2-40B4-BE49-F238E27FC236}">
                    <a16:creationId xmlns:a16="http://schemas.microsoft.com/office/drawing/2014/main" id="{1EE5871A-32AD-4B8A-839E-BCE86938D1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88" name="Freeform 44">
                <a:extLst>
                  <a:ext uri="{FF2B5EF4-FFF2-40B4-BE49-F238E27FC236}">
                    <a16:creationId xmlns:a16="http://schemas.microsoft.com/office/drawing/2014/main" id="{FF0C216C-4BC1-34F7-27F5-3F84DCFDF6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0" name="Group 45">
              <a:extLst>
                <a:ext uri="{FF2B5EF4-FFF2-40B4-BE49-F238E27FC236}">
                  <a16:creationId xmlns:a16="http://schemas.microsoft.com/office/drawing/2014/main" id="{7AC0BF13-F804-417D-725F-2A6D2E28FD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4962" y="5124450"/>
              <a:ext cx="179388" cy="179388"/>
              <a:chOff x="429" y="2250"/>
              <a:chExt cx="99" cy="99"/>
            </a:xfrm>
          </p:grpSpPr>
          <p:sp>
            <p:nvSpPr>
              <p:cNvPr id="5185" name="Oval 46">
                <a:extLst>
                  <a:ext uri="{FF2B5EF4-FFF2-40B4-BE49-F238E27FC236}">
                    <a16:creationId xmlns:a16="http://schemas.microsoft.com/office/drawing/2014/main" id="{61F1ECB6-738E-099F-72A2-165D8C9808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86" name="Freeform 47">
                <a:extLst>
                  <a:ext uri="{FF2B5EF4-FFF2-40B4-BE49-F238E27FC236}">
                    <a16:creationId xmlns:a16="http://schemas.microsoft.com/office/drawing/2014/main" id="{249E64CC-4BCD-4A6C-E9CC-BA0BAC869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1" name="Group 48">
              <a:extLst>
                <a:ext uri="{FF2B5EF4-FFF2-40B4-BE49-F238E27FC236}">
                  <a16:creationId xmlns:a16="http://schemas.microsoft.com/office/drawing/2014/main" id="{FF281254-B074-961E-7F98-543CC1E957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65550" y="5124450"/>
              <a:ext cx="179387" cy="179388"/>
              <a:chOff x="429" y="2250"/>
              <a:chExt cx="99" cy="99"/>
            </a:xfrm>
          </p:grpSpPr>
          <p:sp>
            <p:nvSpPr>
              <p:cNvPr id="5183" name="Oval 49">
                <a:extLst>
                  <a:ext uri="{FF2B5EF4-FFF2-40B4-BE49-F238E27FC236}">
                    <a16:creationId xmlns:a16="http://schemas.microsoft.com/office/drawing/2014/main" id="{F8BC4143-0924-2AFA-C59C-8464D184DF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84" name="Freeform 50">
                <a:extLst>
                  <a:ext uri="{FF2B5EF4-FFF2-40B4-BE49-F238E27FC236}">
                    <a16:creationId xmlns:a16="http://schemas.microsoft.com/office/drawing/2014/main" id="{0241737A-3878-A36D-7FBA-191FAE72F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2" name="Group 52">
              <a:extLst>
                <a:ext uri="{FF2B5EF4-FFF2-40B4-BE49-F238E27FC236}">
                  <a16:creationId xmlns:a16="http://schemas.microsoft.com/office/drawing/2014/main" id="{E286580C-72BC-FDED-87F3-AE72F334CA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25687" y="5845175"/>
              <a:ext cx="179388" cy="179388"/>
              <a:chOff x="429" y="2250"/>
              <a:chExt cx="99" cy="99"/>
            </a:xfrm>
          </p:grpSpPr>
          <p:sp>
            <p:nvSpPr>
              <p:cNvPr id="5181" name="Oval 53">
                <a:extLst>
                  <a:ext uri="{FF2B5EF4-FFF2-40B4-BE49-F238E27FC236}">
                    <a16:creationId xmlns:a16="http://schemas.microsoft.com/office/drawing/2014/main" id="{E41548C5-2873-19D5-EB22-89A8F96399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82" name="Freeform 54">
                <a:extLst>
                  <a:ext uri="{FF2B5EF4-FFF2-40B4-BE49-F238E27FC236}">
                    <a16:creationId xmlns:a16="http://schemas.microsoft.com/office/drawing/2014/main" id="{1E0E5331-920E-804C-A203-97824161BD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3" name="Group 55">
              <a:extLst>
                <a:ext uri="{FF2B5EF4-FFF2-40B4-BE49-F238E27FC236}">
                  <a16:creationId xmlns:a16="http://schemas.microsoft.com/office/drawing/2014/main" id="{23D9BED1-9C11-7480-CCFB-CB79CC90DD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6412" y="5845175"/>
              <a:ext cx="179388" cy="179388"/>
              <a:chOff x="429" y="2250"/>
              <a:chExt cx="99" cy="99"/>
            </a:xfrm>
          </p:grpSpPr>
          <p:sp>
            <p:nvSpPr>
              <p:cNvPr id="5179" name="Oval 56">
                <a:extLst>
                  <a:ext uri="{FF2B5EF4-FFF2-40B4-BE49-F238E27FC236}">
                    <a16:creationId xmlns:a16="http://schemas.microsoft.com/office/drawing/2014/main" id="{1E79DBD4-3346-7BF7-9F12-DC79B459FA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80" name="Freeform 57">
                <a:extLst>
                  <a:ext uri="{FF2B5EF4-FFF2-40B4-BE49-F238E27FC236}">
                    <a16:creationId xmlns:a16="http://schemas.microsoft.com/office/drawing/2014/main" id="{C1B7946E-8E52-B0C9-5F37-58A1BE7862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4" name="Group 58">
              <a:extLst>
                <a:ext uri="{FF2B5EF4-FFF2-40B4-BE49-F238E27FC236}">
                  <a16:creationId xmlns:a16="http://schemas.microsoft.com/office/drawing/2014/main" id="{272DAABB-AAE9-4A69-6672-FEE0605333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4962" y="5845175"/>
              <a:ext cx="179388" cy="179388"/>
              <a:chOff x="429" y="2250"/>
              <a:chExt cx="99" cy="99"/>
            </a:xfrm>
          </p:grpSpPr>
          <p:sp>
            <p:nvSpPr>
              <p:cNvPr id="5177" name="Oval 59">
                <a:extLst>
                  <a:ext uri="{FF2B5EF4-FFF2-40B4-BE49-F238E27FC236}">
                    <a16:creationId xmlns:a16="http://schemas.microsoft.com/office/drawing/2014/main" id="{2AC86744-7DD1-9786-AF58-D27CFB7CC2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78" name="Freeform 60">
                <a:extLst>
                  <a:ext uri="{FF2B5EF4-FFF2-40B4-BE49-F238E27FC236}">
                    <a16:creationId xmlns:a16="http://schemas.microsoft.com/office/drawing/2014/main" id="{D492AB63-AA8D-DF83-B4D0-49BAA7BD4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5" name="Group 61">
              <a:extLst>
                <a:ext uri="{FF2B5EF4-FFF2-40B4-BE49-F238E27FC236}">
                  <a16:creationId xmlns:a16="http://schemas.microsoft.com/office/drawing/2014/main" id="{5A8BDCC3-21DE-B40F-0D8D-6379579190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65550" y="5845175"/>
              <a:ext cx="179387" cy="179388"/>
              <a:chOff x="429" y="2250"/>
              <a:chExt cx="99" cy="99"/>
            </a:xfrm>
          </p:grpSpPr>
          <p:sp>
            <p:nvSpPr>
              <p:cNvPr id="5175" name="Oval 62">
                <a:extLst>
                  <a:ext uri="{FF2B5EF4-FFF2-40B4-BE49-F238E27FC236}">
                    <a16:creationId xmlns:a16="http://schemas.microsoft.com/office/drawing/2014/main" id="{AE4D4A98-8E19-EB10-9D35-B20C0D10B2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76" name="Freeform 63">
                <a:extLst>
                  <a:ext uri="{FF2B5EF4-FFF2-40B4-BE49-F238E27FC236}">
                    <a16:creationId xmlns:a16="http://schemas.microsoft.com/office/drawing/2014/main" id="{BC20DA11-18CA-3F3D-BC40-DE06715F5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6" name="Group 130">
              <a:extLst>
                <a:ext uri="{FF2B5EF4-FFF2-40B4-BE49-F238E27FC236}">
                  <a16:creationId xmlns:a16="http://schemas.microsoft.com/office/drawing/2014/main" id="{6F585A9A-BF32-957C-18C1-1B9D348B85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6275" y="4405313"/>
              <a:ext cx="179387" cy="179387"/>
              <a:chOff x="429" y="2250"/>
              <a:chExt cx="99" cy="99"/>
            </a:xfrm>
          </p:grpSpPr>
          <p:sp>
            <p:nvSpPr>
              <p:cNvPr id="5173" name="Oval 131">
                <a:extLst>
                  <a:ext uri="{FF2B5EF4-FFF2-40B4-BE49-F238E27FC236}">
                    <a16:creationId xmlns:a16="http://schemas.microsoft.com/office/drawing/2014/main" id="{F67C43F7-5E01-C100-F503-CAD6CEB877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74" name="Freeform 132">
                <a:extLst>
                  <a:ext uri="{FF2B5EF4-FFF2-40B4-BE49-F238E27FC236}">
                    <a16:creationId xmlns:a16="http://schemas.microsoft.com/office/drawing/2014/main" id="{8AA67910-0209-1014-7257-9264BFE42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7" name="Group 133">
              <a:extLst>
                <a:ext uri="{FF2B5EF4-FFF2-40B4-BE49-F238E27FC236}">
                  <a16:creationId xmlns:a16="http://schemas.microsoft.com/office/drawing/2014/main" id="{86CC145F-3BE6-05F5-F449-C4CF7B6046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6275" y="5124450"/>
              <a:ext cx="179387" cy="179388"/>
              <a:chOff x="429" y="2250"/>
              <a:chExt cx="99" cy="99"/>
            </a:xfrm>
          </p:grpSpPr>
          <p:sp>
            <p:nvSpPr>
              <p:cNvPr id="5171" name="Oval 134">
                <a:extLst>
                  <a:ext uri="{FF2B5EF4-FFF2-40B4-BE49-F238E27FC236}">
                    <a16:creationId xmlns:a16="http://schemas.microsoft.com/office/drawing/2014/main" id="{27616A27-B355-F098-A987-7C3E7CB529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72" name="Freeform 135">
                <a:extLst>
                  <a:ext uri="{FF2B5EF4-FFF2-40B4-BE49-F238E27FC236}">
                    <a16:creationId xmlns:a16="http://schemas.microsoft.com/office/drawing/2014/main" id="{8E5CCF4E-DE1D-8C8C-EBF1-1662A4CF9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168" name="Group 136">
              <a:extLst>
                <a:ext uri="{FF2B5EF4-FFF2-40B4-BE49-F238E27FC236}">
                  <a16:creationId xmlns:a16="http://schemas.microsoft.com/office/drawing/2014/main" id="{C2732B3F-F7F6-2ACE-810F-5D23A21A8C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6275" y="5845175"/>
              <a:ext cx="179387" cy="179388"/>
              <a:chOff x="429" y="2250"/>
              <a:chExt cx="99" cy="99"/>
            </a:xfrm>
          </p:grpSpPr>
          <p:sp>
            <p:nvSpPr>
              <p:cNvPr id="5169" name="Oval 137">
                <a:extLst>
                  <a:ext uri="{FF2B5EF4-FFF2-40B4-BE49-F238E27FC236}">
                    <a16:creationId xmlns:a16="http://schemas.microsoft.com/office/drawing/2014/main" id="{E4D41240-D679-E508-9D8C-A98365078A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" y="2250"/>
                <a:ext cx="99" cy="99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rgbClr val="FF9933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cs-CZ" altLang="cs-CZ" sz="18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70" name="Freeform 138">
                <a:extLst>
                  <a:ext uri="{FF2B5EF4-FFF2-40B4-BE49-F238E27FC236}">
                    <a16:creationId xmlns:a16="http://schemas.microsoft.com/office/drawing/2014/main" id="{FF04745E-2B35-C6FC-76F1-67A38017A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" y="2272"/>
                <a:ext cx="24" cy="23"/>
              </a:xfrm>
              <a:custGeom>
                <a:avLst/>
                <a:gdLst>
                  <a:gd name="T0" fmla="*/ 0 w 24"/>
                  <a:gd name="T1" fmla="*/ 13 h 23"/>
                  <a:gd name="T2" fmla="*/ 15 w 24"/>
                  <a:gd name="T3" fmla="*/ 23 h 23"/>
                  <a:gd name="T4" fmla="*/ 23 w 24"/>
                  <a:gd name="T5" fmla="*/ 20 h 23"/>
                  <a:gd name="T6" fmla="*/ 18 w 24"/>
                  <a:gd name="T7" fmla="*/ 7 h 23"/>
                  <a:gd name="T8" fmla="*/ 5 w 24"/>
                  <a:gd name="T9" fmla="*/ 2 h 23"/>
                  <a:gd name="T10" fmla="*/ 0 w 24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3"/>
                    </a:moveTo>
                    <a:lnTo>
                      <a:pt x="15" y="23"/>
                    </a:lnTo>
                    <a:lnTo>
                      <a:pt x="23" y="20"/>
                    </a:lnTo>
                    <a:cubicBezTo>
                      <a:pt x="24" y="17"/>
                      <a:pt x="21" y="10"/>
                      <a:pt x="18" y="7"/>
                    </a:cubicBezTo>
                    <a:cubicBezTo>
                      <a:pt x="15" y="4"/>
                      <a:pt x="9" y="0"/>
                      <a:pt x="5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E5B560A-FE94-E45E-CDD1-146BEAEA08DA}"/>
                  </a:ext>
                </a:extLst>
              </p:cNvPr>
              <p:cNvSpPr txBox="1"/>
              <p:nvPr/>
            </p:nvSpPr>
            <p:spPr>
              <a:xfrm>
                <a:off x="7024567" y="3031516"/>
                <a:ext cx="12489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E5B560A-FE94-E45E-CDD1-146BEAEA08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4567" y="3031516"/>
                <a:ext cx="1248946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55B796D-2D51-1A88-0916-8210D7EF282A}"/>
                  </a:ext>
                </a:extLst>
              </p:cNvPr>
              <p:cNvSpPr txBox="1"/>
              <p:nvPr/>
            </p:nvSpPr>
            <p:spPr>
              <a:xfrm>
                <a:off x="3244850" y="3006913"/>
                <a:ext cx="4641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A55B796D-2D51-1A88-0916-8210D7EF28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850" y="3006913"/>
                <a:ext cx="464172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>
            <a:extLst>
              <a:ext uri="{FF2B5EF4-FFF2-40B4-BE49-F238E27FC236}">
                <a16:creationId xmlns:a16="http://schemas.microsoft.com/office/drawing/2014/main" id="{7A0F9D24-8BC5-99C1-F4A8-F35DF21F9998}"/>
              </a:ext>
            </a:extLst>
          </p:cNvPr>
          <p:cNvSpPr txBox="1"/>
          <p:nvPr/>
        </p:nvSpPr>
        <p:spPr>
          <a:xfrm>
            <a:off x="2024951" y="555551"/>
            <a:ext cx="31623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Při nižších teplotách mají částice menší kinetickou energii. Oblast, v níž kmitá každá částice, je tedy menší. </a:t>
            </a:r>
            <a:endParaRPr lang="cs-CZ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9306F793-CC16-CD27-25C6-AF5B196C3499}"/>
              </a:ext>
            </a:extLst>
          </p:cNvPr>
          <p:cNvSpPr txBox="1"/>
          <p:nvPr/>
        </p:nvSpPr>
        <p:spPr>
          <a:xfrm>
            <a:off x="6094413" y="555551"/>
            <a:ext cx="36052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. Při zvýšení teploty tělesa se zvýší kinetická energie částic a tím i amplituda (rozsah) kmitů částic.</a:t>
            </a:r>
            <a:endParaRPr lang="cs-CZ" dirty="0"/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E2729FC0-BA34-4F20-858A-39A70B676ED5}"/>
              </a:ext>
            </a:extLst>
          </p:cNvPr>
          <p:cNvCxnSpPr>
            <a:cxnSpLocks/>
          </p:cNvCxnSpPr>
          <p:nvPr/>
        </p:nvCxnSpPr>
        <p:spPr>
          <a:xfrm flipH="1">
            <a:off x="8758390" y="1987363"/>
            <a:ext cx="303547" cy="18053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F7830C03-C5E7-E1B9-B5FF-6C2961048A4F}"/>
              </a:ext>
            </a:extLst>
          </p:cNvPr>
          <p:cNvCxnSpPr/>
          <p:nvPr/>
        </p:nvCxnSpPr>
        <p:spPr>
          <a:xfrm>
            <a:off x="8779308" y="2167893"/>
            <a:ext cx="0" cy="493732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C07E5E48-A544-F30C-D1C1-0113499C3718}"/>
              </a:ext>
            </a:extLst>
          </p:cNvPr>
          <p:cNvCxnSpPr>
            <a:stCxn id="2" idx="0"/>
          </p:cNvCxnSpPr>
          <p:nvPr/>
        </p:nvCxnSpPr>
        <p:spPr>
          <a:xfrm>
            <a:off x="5932228" y="2712692"/>
            <a:ext cx="0" cy="268624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0F957C93-DBDF-A8FB-7C71-EA72DC094118}"/>
              </a:ext>
            </a:extLst>
          </p:cNvPr>
          <p:cNvCxnSpPr/>
          <p:nvPr/>
        </p:nvCxnSpPr>
        <p:spPr>
          <a:xfrm>
            <a:off x="9214428" y="2752056"/>
            <a:ext cx="0" cy="2686245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06ECB8A8-957D-77C2-6CF5-D6D5D5A11106}"/>
              </a:ext>
            </a:extLst>
          </p:cNvPr>
          <p:cNvCxnSpPr>
            <a:cxnSpLocks/>
          </p:cNvCxnSpPr>
          <p:nvPr/>
        </p:nvCxnSpPr>
        <p:spPr>
          <a:xfrm>
            <a:off x="2117862" y="2694360"/>
            <a:ext cx="0" cy="224352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06C61986-255F-8653-6302-9ACD1330B3F6}"/>
              </a:ext>
            </a:extLst>
          </p:cNvPr>
          <p:cNvCxnSpPr>
            <a:cxnSpLocks/>
          </p:cNvCxnSpPr>
          <p:nvPr/>
        </p:nvCxnSpPr>
        <p:spPr>
          <a:xfrm>
            <a:off x="4778052" y="2694360"/>
            <a:ext cx="0" cy="224352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7B433E7D-1135-5A77-436F-99D28F519955}"/>
              </a:ext>
            </a:extLst>
          </p:cNvPr>
          <p:cNvSpPr txBox="1"/>
          <p:nvPr/>
        </p:nvSpPr>
        <p:spPr>
          <a:xfrm>
            <a:off x="2178050" y="5893471"/>
            <a:ext cx="783590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Fyzikální jev spočívající ve změně rozměrů tělesa při změně jeho teploty nazýváme </a:t>
            </a:r>
            <a:r>
              <a:rPr lang="cs-CZ" b="1" dirty="0"/>
              <a:t>teplotní roztažnost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>
            <a:extLst>
              <a:ext uri="{FF2B5EF4-FFF2-40B4-BE49-F238E27FC236}">
                <a16:creationId xmlns:a16="http://schemas.microsoft.com/office/drawing/2014/main" id="{989CC095-86E4-BFDD-5883-44B63090C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764797"/>
            <a:ext cx="819539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>
                <a:latin typeface="Arial" panose="020B0604020202020204" pitchFamily="34" charset="0"/>
                <a:cs typeface="Arial" panose="020B0604020202020204" pitchFamily="34" charset="0"/>
              </a:rPr>
              <a:t>U těles, u nichž výrazně převládá jeden rozměr nad ostatními (např. tyče, dráty, trubky atd.) předpokládáme, že se mění pouze tento rozměr, změnu ostatních rozměrů zanedbáváme.</a:t>
            </a:r>
          </a:p>
        </p:txBody>
      </p:sp>
      <p:sp>
        <p:nvSpPr>
          <p:cNvPr id="8195" name="Text Box 4">
            <a:extLst>
              <a:ext uri="{FF2B5EF4-FFF2-40B4-BE49-F238E27FC236}">
                <a16:creationId xmlns:a16="http://schemas.microsoft.com/office/drawing/2014/main" id="{6BCACC29-C0D3-4FF2-CCC7-DEF9670DC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6" y="387351"/>
            <a:ext cx="4740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  <a:cs typeface="Arial" panose="020B0604020202020204" pitchFamily="34" charset="0"/>
              </a:rPr>
              <a:t>Délková teplotní roztažnost</a:t>
            </a: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6" name="Rectangle 5">
            <a:extLst>
              <a:ext uri="{FF2B5EF4-FFF2-40B4-BE49-F238E27FC236}">
                <a16:creationId xmlns:a16="http://schemas.microsoft.com/office/drawing/2014/main" id="{6327F04D-49C3-6292-8828-537CFDF5E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754" y="5374374"/>
            <a:ext cx="6627813" cy="268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7" name="AutoShape 6">
            <a:extLst>
              <a:ext uri="{FF2B5EF4-FFF2-40B4-BE49-F238E27FC236}">
                <a16:creationId xmlns:a16="http://schemas.microsoft.com/office/drawing/2014/main" id="{5D995340-70B5-543C-2F0B-02B28A3008F4}"/>
              </a:ext>
            </a:extLst>
          </p:cNvPr>
          <p:cNvSpPr>
            <a:spLocks/>
          </p:cNvSpPr>
          <p:nvPr/>
        </p:nvSpPr>
        <p:spPr bwMode="auto">
          <a:xfrm rot="-5400000">
            <a:off x="5802098" y="2270018"/>
            <a:ext cx="473075" cy="7227887"/>
          </a:xfrm>
          <a:prstGeom prst="leftBrace">
            <a:avLst>
              <a:gd name="adj1" fmla="val 12732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9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17462" y="6101760"/>
                <a:ext cx="1913537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</m:oMath>
                  </m:oMathPara>
                </a14:m>
                <a:endParaRPr lang="cs-CZ" altLang="cs-CZ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19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17462" y="6101760"/>
                <a:ext cx="1913537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00" name="AutoShape 9">
            <a:extLst>
              <a:ext uri="{FF2B5EF4-FFF2-40B4-BE49-F238E27FC236}">
                <a16:creationId xmlns:a16="http://schemas.microsoft.com/office/drawing/2014/main" id="{8B5D6EB0-F367-A8F6-AC47-E83F44B15641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5498091" y="1826311"/>
            <a:ext cx="473075" cy="6604000"/>
          </a:xfrm>
          <a:prstGeom prst="leftBrace">
            <a:avLst>
              <a:gd name="adj1" fmla="val 11633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2" name="Rectangle 11">
            <a:extLst>
              <a:ext uri="{FF2B5EF4-FFF2-40B4-BE49-F238E27FC236}">
                <a16:creationId xmlns:a16="http://schemas.microsoft.com/office/drawing/2014/main" id="{B060EED3-D0AF-3171-6F88-F8C6167A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9804" y="5372785"/>
            <a:ext cx="614363" cy="26828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04" name="AutoShape 13">
            <a:extLst>
              <a:ext uri="{FF2B5EF4-FFF2-40B4-BE49-F238E27FC236}">
                <a16:creationId xmlns:a16="http://schemas.microsoft.com/office/drawing/2014/main" id="{3A4E9641-D8CD-3607-86E5-ECED7999C9A3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9156485" y="4947437"/>
            <a:ext cx="366713" cy="609600"/>
          </a:xfrm>
          <a:prstGeom prst="leftBrace">
            <a:avLst>
              <a:gd name="adj1" fmla="val 1385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EA015F2-3C4E-0840-C767-2875058B23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7656" y="154029"/>
            <a:ext cx="217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>
                <a:hlinkClick r:id="rId3"/>
              </a:rPr>
              <a:t>Teplotní roztažnost 1</a:t>
            </a:r>
            <a:endParaRPr lang="cs-CZ" alt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0E2E600-963D-6257-7FEC-4CF0F7C0691D}"/>
                  </a:ext>
                </a:extLst>
              </p:cNvPr>
              <p:cNvSpPr txBox="1"/>
              <p:nvPr/>
            </p:nvSpPr>
            <p:spPr>
              <a:xfrm>
                <a:off x="1730159" y="1895329"/>
                <a:ext cx="8616950" cy="231948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Prodloužení tyče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přímo úměrné počáteční délce tyče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přírůstku teploty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𝒍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𝜶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𝒕</m:t>
                      </m:r>
                    </m:oMath>
                  </m:oMathPara>
                </a14:m>
                <a:endParaRPr lang="cs-CZ" b="1" dirty="0"/>
              </a:p>
              <a:p>
                <a:r>
                  <a:rPr lang="cs-CZ" b="1" dirty="0"/>
                  <a:t>Konstanta úměrnosti </a:t>
                </a:r>
                <a14:m>
                  <m:oMath xmlns:m="http://schemas.openxmlformats.org/officeDocument/2006/math">
                    <m:r>
                      <a:rPr lang="cs-CZ" altLang="cs-CZ" b="1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cs-CZ" altLang="cs-CZ" dirty="0"/>
                  <a:t> (řecké písmeno alfa) se nazývá </a:t>
                </a:r>
                <a:r>
                  <a:rPr lang="cs-CZ" altLang="cs-CZ" b="1" dirty="0"/>
                  <a:t>teplotní součinitel délkové roztažnosti</a:t>
                </a:r>
                <a:r>
                  <a:rPr lang="cs-CZ" altLang="cs-CZ" dirty="0"/>
                  <a:t> a udává, o kolik se prodlouží jeden metr tyče při zvýšení její teploty o jeden stupeň.</a:t>
                </a:r>
              </a:p>
              <a:p>
                <a:r>
                  <a:rPr lang="cs-CZ" dirty="0"/>
                  <a:t>Jednotkou je teplotního součinitele délkové roztažnosti je  </a:t>
                </a: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  <m:sub>
                                <m:r>
                                  <a:rPr lang="cs-CZ" i="1" dirty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∙∆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K</m:t>
                            </m:r>
                          </m:den>
                        </m:f>
                        <m:r>
                          <a:rPr lang="cs-CZ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K</m:t>
                            </m:r>
                          </m:e>
                          <m:sup>
                            <m:r>
                              <a:rPr lang="cs-CZ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e>
                    </m:d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0E2E600-963D-6257-7FEC-4CF0F7C069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0159" y="1895329"/>
                <a:ext cx="8616950" cy="2319481"/>
              </a:xfrm>
              <a:prstGeom prst="rect">
                <a:avLst/>
              </a:prstGeom>
              <a:blipFill>
                <a:blip r:embed="rId4"/>
                <a:stretch>
                  <a:fillRect l="-565" t="-1305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5">
            <a:extLst>
              <a:ext uri="{FF2B5EF4-FFF2-40B4-BE49-F238E27FC236}">
                <a16:creationId xmlns:a16="http://schemas.microsoft.com/office/drawing/2014/main" id="{6327F04D-49C3-6292-8828-537CFDF5E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754" y="5374375"/>
            <a:ext cx="6627813" cy="268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AutoShape 6">
            <a:extLst>
              <a:ext uri="{FF2B5EF4-FFF2-40B4-BE49-F238E27FC236}">
                <a16:creationId xmlns:a16="http://schemas.microsoft.com/office/drawing/2014/main" id="{5D995340-70B5-543C-2F0B-02B28A3008F4}"/>
              </a:ext>
            </a:extLst>
          </p:cNvPr>
          <p:cNvSpPr>
            <a:spLocks/>
          </p:cNvSpPr>
          <p:nvPr/>
        </p:nvSpPr>
        <p:spPr bwMode="auto">
          <a:xfrm rot="-5400000">
            <a:off x="5802098" y="2270019"/>
            <a:ext cx="473075" cy="7227887"/>
          </a:xfrm>
          <a:prstGeom prst="leftBrace">
            <a:avLst>
              <a:gd name="adj1" fmla="val 12732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17462" y="6101761"/>
                <a:ext cx="1913537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375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cs-CZ" alt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∆</m:t>
                      </m:r>
                      <m:r>
                        <a:rPr lang="cs-CZ" alt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𝑙</m:t>
                      </m:r>
                    </m:oMath>
                  </m:oMathPara>
                </a14:m>
                <a:endParaRPr lang="cs-CZ" altLang="cs-CZ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Text Box 7">
                <a:extLst>
                  <a:ext uri="{FF2B5EF4-FFF2-40B4-BE49-F238E27FC236}">
                    <a16:creationId xmlns:a16="http://schemas.microsoft.com/office/drawing/2014/main" id="{68BCDAFF-F45F-2D60-309D-8C76321C95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17462" y="6101761"/>
                <a:ext cx="1913537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AutoShape 9">
            <a:extLst>
              <a:ext uri="{FF2B5EF4-FFF2-40B4-BE49-F238E27FC236}">
                <a16:creationId xmlns:a16="http://schemas.microsoft.com/office/drawing/2014/main" id="{8B5D6EB0-F367-A8F6-AC47-E83F44B15641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5498091" y="1826312"/>
            <a:ext cx="473075" cy="6604000"/>
          </a:xfrm>
          <a:prstGeom prst="leftBrace">
            <a:avLst>
              <a:gd name="adj1" fmla="val 116331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Box 10">
            <a:extLst>
              <a:ext uri="{FF2B5EF4-FFF2-40B4-BE49-F238E27FC236}">
                <a16:creationId xmlns:a16="http://schemas.microsoft.com/office/drawing/2014/main" id="{9A9488D5-DC86-4103-1ECB-60E8503EA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7304" y="4337200"/>
            <a:ext cx="403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2800" i="1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cs-CZ" altLang="cs-CZ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0</a:t>
            </a:r>
            <a:endParaRPr lang="cs-CZ" altLang="cs-CZ" sz="2800" i="1" dirty="0">
              <a:solidFill>
                <a:srgbClr val="FF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B060EED3-D0AF-3171-6F88-F8C6167A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9804" y="5372786"/>
            <a:ext cx="614363" cy="26828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AutoShape 13">
            <a:extLst>
              <a:ext uri="{FF2B5EF4-FFF2-40B4-BE49-F238E27FC236}">
                <a16:creationId xmlns:a16="http://schemas.microsoft.com/office/drawing/2014/main" id="{3A4E9641-D8CD-3607-86E5-ECED7999C9A3}"/>
              </a:ext>
            </a:extLst>
          </p:cNvPr>
          <p:cNvSpPr>
            <a:spLocks/>
          </p:cNvSpPr>
          <p:nvPr/>
        </p:nvSpPr>
        <p:spPr bwMode="auto">
          <a:xfrm rot="-5400000" flipH="1" flipV="1">
            <a:off x="9156485" y="4947438"/>
            <a:ext cx="366713" cy="609600"/>
          </a:xfrm>
          <a:prstGeom prst="leftBrace">
            <a:avLst>
              <a:gd name="adj1" fmla="val 1385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cs-CZ" altLang="cs-CZ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Box 14">
            <a:extLst>
              <a:ext uri="{FF2B5EF4-FFF2-40B4-BE49-F238E27FC236}">
                <a16:creationId xmlns:a16="http://schemas.microsoft.com/office/drawing/2014/main" id="{9B58E47C-E302-EBFF-E936-8E1E593D4E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5887" y="4577930"/>
            <a:ext cx="5889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2800" i="1" dirty="0">
                <a:solidFill>
                  <a:srgbClr val="FF0000"/>
                </a:solidFill>
                <a:latin typeface="Symbol" panose="05050102010706020507" pitchFamily="18" charset="2"/>
                <a:cs typeface="Arial" panose="020B0604020202020204" pitchFamily="34" charset="0"/>
              </a:rPr>
              <a:t>D </a:t>
            </a:r>
            <a:r>
              <a:rPr lang="cs-CZ" altLang="cs-CZ" sz="2800" i="1" dirty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6E4E5A0-49AF-6A24-BEE4-AB554B320277}"/>
                  </a:ext>
                </a:extLst>
              </p:cNvPr>
              <p:cNvSpPr txBox="1"/>
              <p:nvPr/>
            </p:nvSpPr>
            <p:spPr>
              <a:xfrm>
                <a:off x="1905662" y="286247"/>
                <a:ext cx="80705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celkové délky tyče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dirty="0"/>
                  <a:t> po zahřátí o teplotu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, je-li délka tyče před zahřátím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6E4E5A0-49AF-6A24-BEE4-AB554B3202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662" y="286247"/>
                <a:ext cx="8070575" cy="369332"/>
              </a:xfrm>
              <a:prstGeom prst="rect">
                <a:avLst/>
              </a:prstGeom>
              <a:blipFill>
                <a:blip r:embed="rId2"/>
                <a:stretch>
                  <a:fillRect l="-680" t="-9836" r="-22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154715D-A78A-1DB2-9E74-5EE470189F62}"/>
                  </a:ext>
                </a:extLst>
              </p:cNvPr>
              <p:cNvSpPr txBox="1"/>
              <p:nvPr/>
            </p:nvSpPr>
            <p:spPr>
              <a:xfrm>
                <a:off x="2024932" y="938254"/>
                <a:ext cx="7800230" cy="21544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Výpočet prodloužení tyče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sz="4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sz="4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</m:t>
                      </m:r>
                      <m:r>
                        <a:rPr lang="cs-CZ" sz="4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sz="4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sSub>
                        <m:sSubPr>
                          <m:ctrlPr>
                            <a:rPr lang="cs-CZ" sz="4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4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4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4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∆</m:t>
                      </m:r>
                      <m:r>
                        <a:rPr lang="cs-CZ" sz="4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sz="44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154715D-A78A-1DB2-9E74-5EE470189F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932" y="938254"/>
                <a:ext cx="7800230" cy="2154436"/>
              </a:xfrm>
              <a:prstGeom prst="rect">
                <a:avLst/>
              </a:prstGeom>
              <a:blipFill>
                <a:blip r:embed="rId3"/>
                <a:stretch>
                  <a:fillRect l="-625" t="-17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 3">
            <a:extLst>
              <a:ext uri="{FF2B5EF4-FFF2-40B4-BE49-F238E27FC236}">
                <a16:creationId xmlns:a16="http://schemas.microsoft.com/office/drawing/2014/main" id="{5DF75FD3-B872-465E-5112-86BFCFBC8D7A}"/>
              </a:ext>
            </a:extLst>
          </p:cNvPr>
          <p:cNvSpPr/>
          <p:nvPr/>
        </p:nvSpPr>
        <p:spPr>
          <a:xfrm>
            <a:off x="5106430" y="2274074"/>
            <a:ext cx="818617" cy="81861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noFill/>
            </a:endParaRPr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CB5B6160-029A-4BE5-39D6-60C41071A97D}"/>
              </a:ext>
            </a:extLst>
          </p:cNvPr>
          <p:cNvSpPr/>
          <p:nvPr/>
        </p:nvSpPr>
        <p:spPr>
          <a:xfrm>
            <a:off x="5006670" y="2098960"/>
            <a:ext cx="1868557" cy="116884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FF00"/>
                </a:solidFill>
              </a:ln>
            </a:endParaRPr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FBFE826A-E261-0B96-4A32-631A1B081C08}"/>
              </a:ext>
            </a:extLst>
          </p:cNvPr>
          <p:cNvSpPr/>
          <p:nvPr/>
        </p:nvSpPr>
        <p:spPr>
          <a:xfrm>
            <a:off x="4931500" y="1892227"/>
            <a:ext cx="3335206" cy="1582309"/>
          </a:xfrm>
          <a:prstGeom prst="ellipse">
            <a:avLst/>
          </a:prstGeom>
          <a:noFill/>
          <a:ln>
            <a:solidFill>
              <a:srgbClr val="FF99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CB9FCA3A-B1FB-C763-C547-5803C5F34725}"/>
              </a:ext>
            </a:extLst>
          </p:cNvPr>
          <p:cNvSpPr txBox="1"/>
          <p:nvPr/>
        </p:nvSpPr>
        <p:spPr>
          <a:xfrm>
            <a:off x="3702841" y="3584997"/>
            <a:ext cx="1812897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Prodloužení tyče dlouhé 1 m při zahřátí o jeden K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CD08346A-47D9-C36B-B9DD-DB50B58E9650}"/>
              </a:ext>
            </a:extLst>
          </p:cNvPr>
          <p:cNvCxnSpPr>
            <a:stCxn id="4" idx="2"/>
            <a:endCxn id="7" idx="0"/>
          </p:cNvCxnSpPr>
          <p:nvPr/>
        </p:nvCxnSpPr>
        <p:spPr>
          <a:xfrm flipH="1">
            <a:off x="4609289" y="2683383"/>
            <a:ext cx="497140" cy="9016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5F6711A-D9D9-415D-F517-ABB9FCBBD0D3}"/>
                  </a:ext>
                </a:extLst>
              </p:cNvPr>
              <p:cNvSpPr txBox="1"/>
              <p:nvPr/>
            </p:nvSpPr>
            <p:spPr>
              <a:xfrm>
                <a:off x="5692655" y="3584997"/>
                <a:ext cx="1812897" cy="923330"/>
              </a:xfrm>
              <a:prstGeom prst="rect">
                <a:avLst/>
              </a:prstGeom>
              <a:noFill/>
              <a:ln w="19050">
                <a:solidFill>
                  <a:srgbClr val="9900CC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Prodloužení tyče dlouhé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m při zahřátí o jeden K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5F6711A-D9D9-415D-F517-ABB9FCBBD0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2655" y="3584997"/>
                <a:ext cx="1812897" cy="923330"/>
              </a:xfrm>
              <a:prstGeom prst="rect">
                <a:avLst/>
              </a:prstGeom>
              <a:blipFill>
                <a:blip r:embed="rId4"/>
                <a:stretch>
                  <a:fillRect l="-2667" t="-2581" b="-7742"/>
                </a:stretch>
              </a:blipFill>
              <a:ln w="19050">
                <a:solidFill>
                  <a:srgbClr val="9900CC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15DD9280-6AE8-AD26-5FC8-9D39D43DAE16}"/>
              </a:ext>
            </a:extLst>
          </p:cNvPr>
          <p:cNvCxnSpPr>
            <a:stCxn id="5" idx="4"/>
          </p:cNvCxnSpPr>
          <p:nvPr/>
        </p:nvCxnSpPr>
        <p:spPr>
          <a:xfrm flipH="1">
            <a:off x="5940948" y="3267803"/>
            <a:ext cx="1" cy="317195"/>
          </a:xfrm>
          <a:prstGeom prst="straightConnector1">
            <a:avLst/>
          </a:prstGeom>
          <a:ln>
            <a:solidFill>
              <a:srgbClr val="99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66979945-4533-F779-6218-D46DFD44C62D}"/>
                  </a:ext>
                </a:extLst>
              </p:cNvPr>
              <p:cNvSpPr txBox="1"/>
              <p:nvPr/>
            </p:nvSpPr>
            <p:spPr>
              <a:xfrm>
                <a:off x="7690787" y="3584997"/>
                <a:ext cx="1812897" cy="923330"/>
              </a:xfrm>
              <a:prstGeom prst="rect">
                <a:avLst/>
              </a:prstGeom>
              <a:noFill/>
              <a:ln w="19050"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Prodloužení tyče dlouhé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m při zahřátí 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K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66979945-4533-F779-6218-D46DFD44C6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0787" y="3584997"/>
                <a:ext cx="1812897" cy="923330"/>
              </a:xfrm>
              <a:prstGeom prst="rect">
                <a:avLst/>
              </a:prstGeom>
              <a:blipFill>
                <a:blip r:embed="rId5"/>
                <a:stretch>
                  <a:fillRect l="-2667" t="-2581" b="-7742"/>
                </a:stretch>
              </a:blipFill>
              <a:ln w="19050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FA891181-315F-C2B2-5029-0BB962A713C3}"/>
              </a:ext>
            </a:extLst>
          </p:cNvPr>
          <p:cNvCxnSpPr>
            <a:stCxn id="6" idx="5"/>
            <a:endCxn id="14" idx="0"/>
          </p:cNvCxnSpPr>
          <p:nvPr/>
        </p:nvCxnSpPr>
        <p:spPr>
          <a:xfrm>
            <a:off x="7778277" y="3242811"/>
            <a:ext cx="818959" cy="342186"/>
          </a:xfrm>
          <a:prstGeom prst="straightConnector1">
            <a:avLst/>
          </a:prstGeom>
          <a:ln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226E5C2-388F-E0B1-6512-2CC1201774E8}"/>
                  </a:ext>
                </a:extLst>
              </p:cNvPr>
              <p:cNvSpPr txBox="1"/>
              <p:nvPr/>
            </p:nvSpPr>
            <p:spPr>
              <a:xfrm>
                <a:off x="2021322" y="4738978"/>
                <a:ext cx="7954914" cy="1538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Výpočet celkové délky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</m:oMath>
                </a14:m>
                <a:r>
                  <a:rPr lang="cs-CZ" b="1" dirty="0"/>
                  <a:t> tyče: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3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6226E5C2-388F-E0B1-6512-2CC1201774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1322" y="4738978"/>
                <a:ext cx="7954914" cy="1538883"/>
              </a:xfrm>
              <a:prstGeom prst="rect">
                <a:avLst/>
              </a:prstGeom>
              <a:blipFill>
                <a:blip r:embed="rId6"/>
                <a:stretch>
                  <a:fillRect l="-690" t="-19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49840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>
            <a:extLst>
              <a:ext uri="{FF2B5EF4-FFF2-40B4-BE49-F238E27FC236}">
                <a16:creationId xmlns:a16="http://schemas.microsoft.com/office/drawing/2014/main" id="{4C37A2B2-202A-6151-EE2F-8B3B17992AAF}"/>
              </a:ext>
            </a:extLst>
          </p:cNvPr>
          <p:cNvSpPr/>
          <p:nvPr/>
        </p:nvSpPr>
        <p:spPr>
          <a:xfrm>
            <a:off x="5505524" y="1112165"/>
            <a:ext cx="3600000" cy="3600000"/>
          </a:xfrm>
          <a:prstGeom prst="cube">
            <a:avLst/>
          </a:prstGeom>
          <a:solidFill>
            <a:srgbClr val="CC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34" name="TextovéPole 2">
            <a:extLst>
              <a:ext uri="{FF2B5EF4-FFF2-40B4-BE49-F238E27FC236}">
                <a16:creationId xmlns:a16="http://schemas.microsoft.com/office/drawing/2014/main" id="{733A4AA7-623B-61C9-476E-0332E41848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1981" y="573132"/>
            <a:ext cx="7529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Objemová teplotní roztažnost pevných látek</a:t>
            </a:r>
          </a:p>
        </p:txBody>
      </p: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2CBB2B78-3B56-B38B-F4EF-264BC3AEF3DE}"/>
              </a:ext>
            </a:extLst>
          </p:cNvPr>
          <p:cNvCxnSpPr/>
          <p:nvPr/>
        </p:nvCxnSpPr>
        <p:spPr>
          <a:xfrm flipV="1">
            <a:off x="8208968" y="2011681"/>
            <a:ext cx="0" cy="270048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54489E01-FA8C-C44F-2ACB-CD25CBB4D177}"/>
              </a:ext>
            </a:extLst>
          </p:cNvPr>
          <p:cNvCxnSpPr/>
          <p:nvPr/>
        </p:nvCxnSpPr>
        <p:spPr>
          <a:xfrm>
            <a:off x="5505524" y="2011680"/>
            <a:ext cx="270344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EED0183-D6EC-07B9-B031-62763ED8C91E}"/>
                  </a:ext>
                </a:extLst>
              </p:cNvPr>
              <p:cNvSpPr txBox="1"/>
              <p:nvPr/>
            </p:nvSpPr>
            <p:spPr>
              <a:xfrm>
                <a:off x="6089946" y="4712166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EED0183-D6EC-07B9-B031-62763ED8C9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9946" y="4712166"/>
                <a:ext cx="1878541" cy="2769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DA8D149-7CCC-4C58-EBFA-6500B19E5F30}"/>
                  </a:ext>
                </a:extLst>
              </p:cNvPr>
              <p:cNvSpPr txBox="1"/>
              <p:nvPr/>
            </p:nvSpPr>
            <p:spPr>
              <a:xfrm>
                <a:off x="8312224" y="4276323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9DA8D149-7CCC-4C58-EBFA-6500B19E5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2224" y="4276323"/>
                <a:ext cx="1878541" cy="2769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A047C57D-ED2B-C5BF-98A6-B5479A71CBC1}"/>
                  </a:ext>
                </a:extLst>
              </p:cNvPr>
              <p:cNvSpPr txBox="1"/>
              <p:nvPr/>
            </p:nvSpPr>
            <p:spPr>
              <a:xfrm>
                <a:off x="8789460" y="2611492"/>
                <a:ext cx="187854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i="1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sz="1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A047C57D-ED2B-C5BF-98A6-B5479A71CB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9460" y="2611492"/>
                <a:ext cx="1878541" cy="2769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EE65AEB-BA69-06D1-EC21-AE4C6B9D6E58}"/>
                  </a:ext>
                </a:extLst>
              </p:cNvPr>
              <p:cNvSpPr txBox="1"/>
              <p:nvPr/>
            </p:nvSpPr>
            <p:spPr>
              <a:xfrm>
                <a:off x="1786394" y="5057231"/>
                <a:ext cx="8730531" cy="4596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1+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.∆</m:t>
                                  </m:r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.∆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+3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+3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EE65AEB-BA69-06D1-EC21-AE4C6B9D6E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394" y="5057231"/>
                <a:ext cx="8730531" cy="4596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Pravá složená závorka 20">
            <a:extLst>
              <a:ext uri="{FF2B5EF4-FFF2-40B4-BE49-F238E27FC236}">
                <a16:creationId xmlns:a16="http://schemas.microsoft.com/office/drawing/2014/main" id="{8A803E16-066D-8DB1-47AA-CC79814A13E9}"/>
              </a:ext>
            </a:extLst>
          </p:cNvPr>
          <p:cNvSpPr/>
          <p:nvPr/>
        </p:nvSpPr>
        <p:spPr>
          <a:xfrm rot="5400000">
            <a:off x="9379683" y="4821268"/>
            <a:ext cx="137612" cy="14845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FD3C344-2BE9-A4D4-2DF0-F4735E751754}"/>
                  </a:ext>
                </a:extLst>
              </p:cNvPr>
              <p:cNvSpPr txBox="1"/>
              <p:nvPr/>
            </p:nvSpPr>
            <p:spPr>
              <a:xfrm>
                <a:off x="8886828" y="5632350"/>
                <a:ext cx="16300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Protože </a:t>
                </a:r>
                <a14:m>
                  <m:oMath xmlns:m="http://schemas.openxmlformats.org/officeDocument/2006/math">
                    <m:r>
                      <a:rPr lang="cs-CZ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sz="1400" dirty="0"/>
                  <a:t> je číslo velmi malé, lze tyto členy 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1400" dirty="0"/>
                  <a:t> a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p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1400" dirty="0"/>
                  <a:t> zanedbat.</a:t>
                </a:r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DFD3C344-2BE9-A4D4-2DF0-F4735E7517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6828" y="5632350"/>
                <a:ext cx="1630097" cy="954107"/>
              </a:xfrm>
              <a:prstGeom prst="rect">
                <a:avLst/>
              </a:prstGeom>
              <a:blipFill>
                <a:blip r:embed="rId6"/>
                <a:stretch>
                  <a:fillRect l="-1124" t="-1282" r="-1124" b="-57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EB083D7-9C63-3502-52B5-2B6F11A3F25A}"/>
                  </a:ext>
                </a:extLst>
              </p:cNvPr>
              <p:cNvSpPr txBox="1"/>
              <p:nvPr/>
            </p:nvSpPr>
            <p:spPr>
              <a:xfrm>
                <a:off x="1990726" y="5724939"/>
                <a:ext cx="621824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000" b="1" i="1">
                        <a:latin typeface="Cambria Math" panose="02040503050406030204" pitchFamily="18" charset="0"/>
                      </a:rPr>
                      <m:t>𝑽</m:t>
                    </m:r>
                    <m:r>
                      <a:rPr lang="cs-CZ" sz="20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sz="20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1+3</m:t>
                        </m:r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cs-CZ" sz="20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𝜷</m:t>
                        </m:r>
                        <m: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20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e>
                    </m:d>
                  </m:oMath>
                </a14:m>
                <a:r>
                  <a:rPr lang="cs-CZ" sz="2000" dirty="0"/>
                  <a:t>,    kde 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</m:t>
                    </m:r>
                    <m:r>
                      <a:rPr lang="cs-CZ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cs-CZ" sz="2000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5EB083D7-9C63-3502-52B5-2B6F11A3F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0726" y="5724939"/>
                <a:ext cx="6218243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Skupina 32">
            <a:extLst>
              <a:ext uri="{FF2B5EF4-FFF2-40B4-BE49-F238E27FC236}">
                <a16:creationId xmlns:a16="http://schemas.microsoft.com/office/drawing/2014/main" id="{FBFAAA88-03E3-BF2F-3634-B6FEE459258E}"/>
              </a:ext>
            </a:extLst>
          </p:cNvPr>
          <p:cNvGrpSpPr/>
          <p:nvPr/>
        </p:nvGrpSpPr>
        <p:grpSpPr>
          <a:xfrm>
            <a:off x="2389459" y="2552257"/>
            <a:ext cx="2524179" cy="2433093"/>
            <a:chOff x="865458" y="2281922"/>
            <a:chExt cx="2524179" cy="2433093"/>
          </a:xfrm>
        </p:grpSpPr>
        <p:sp>
          <p:nvSpPr>
            <p:cNvPr id="3" name="Krychle 2">
              <a:extLst>
                <a:ext uri="{FF2B5EF4-FFF2-40B4-BE49-F238E27FC236}">
                  <a16:creationId xmlns:a16="http://schemas.microsoft.com/office/drawing/2014/main" id="{99E5CDCF-DC45-F600-29C3-E916ED4CBB34}"/>
                </a:ext>
              </a:extLst>
            </p:cNvPr>
            <p:cNvSpPr/>
            <p:nvPr/>
          </p:nvSpPr>
          <p:spPr>
            <a:xfrm>
              <a:off x="948822" y="2281922"/>
              <a:ext cx="2160000" cy="2160000"/>
            </a:xfrm>
            <a:prstGeom prst="cub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0825A81B-6849-55B0-C669-553B509F2358}"/>
                    </a:ext>
                  </a:extLst>
                </p:cNvPr>
                <p:cNvSpPr txBox="1"/>
                <p:nvPr/>
              </p:nvSpPr>
              <p:spPr>
                <a:xfrm>
                  <a:off x="1579857" y="4407238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0825A81B-6849-55B0-C669-553B509F235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79857" y="4407238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81DB6E78-089B-9E12-7E41-F139B860C76C}"/>
                    </a:ext>
                  </a:extLst>
                </p:cNvPr>
                <p:cNvSpPr txBox="1"/>
                <p:nvPr/>
              </p:nvSpPr>
              <p:spPr>
                <a:xfrm>
                  <a:off x="2804245" y="4090106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81DB6E78-089B-9E12-7E41-F139B860C76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04245" y="4090106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80E362C-EE25-BFDF-CD9E-8DF94AFDEA63}"/>
                    </a:ext>
                  </a:extLst>
                </p:cNvPr>
                <p:cNvSpPr txBox="1"/>
                <p:nvPr/>
              </p:nvSpPr>
              <p:spPr>
                <a:xfrm>
                  <a:off x="3111341" y="3059668"/>
                  <a:ext cx="278296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480E362C-EE25-BFDF-CD9E-8DF94AFDEA6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11341" y="3059668"/>
                  <a:ext cx="278296" cy="30777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B324736-3330-DC5D-7689-31E10F40FAC7}"/>
                    </a:ext>
                  </a:extLst>
                </p:cNvPr>
                <p:cNvSpPr txBox="1"/>
                <p:nvPr/>
              </p:nvSpPr>
              <p:spPr>
                <a:xfrm>
                  <a:off x="865458" y="3375501"/>
                  <a:ext cx="1786477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.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.</m:t>
                        </m:r>
                        <m:sSub>
                          <m:sSub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cs-CZ" sz="1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1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cs-CZ" sz="1400" i="1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cs-CZ" sz="1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6B324736-3330-DC5D-7689-31E10F40FAC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5458" y="3375501"/>
                  <a:ext cx="1786477" cy="30777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355A5DFA-3B5A-AB51-E161-8D94B1DB55AD}"/>
                    </a:ext>
                  </a:extLst>
                </p:cNvPr>
                <p:cNvSpPr txBox="1"/>
                <p:nvPr/>
              </p:nvSpPr>
              <p:spPr>
                <a:xfrm>
                  <a:off x="1719005" y="2322315"/>
                  <a:ext cx="56089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355A5DFA-3B5A-AB51-E161-8D94B1DB55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19005" y="2322315"/>
                  <a:ext cx="560895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4F54319D-514D-CAFF-8620-38C3E67A4D9A}"/>
                  </a:ext>
                </a:extLst>
              </p:cNvPr>
              <p:cNvSpPr txBox="1"/>
              <p:nvPr/>
            </p:nvSpPr>
            <p:spPr>
              <a:xfrm>
                <a:off x="7112752" y="1391172"/>
                <a:ext cx="3419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4F54319D-514D-CAFF-8620-38C3E67A4D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752" y="1391172"/>
                <a:ext cx="341906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13EC9339-64F0-69FE-3C5F-CEC275EBB615}"/>
                  </a:ext>
                </a:extLst>
              </p:cNvPr>
              <p:cNvSpPr txBox="1"/>
              <p:nvPr/>
            </p:nvSpPr>
            <p:spPr>
              <a:xfrm>
                <a:off x="6110839" y="3133219"/>
                <a:ext cx="159225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 dirty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sz="1400" i="1" dirty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400" i="1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1+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13EC9339-64F0-69FE-3C5F-CEC275EBB6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839" y="3133219"/>
                <a:ext cx="1592250" cy="307777"/>
              </a:xfrm>
              <a:prstGeom prst="rect">
                <a:avLst/>
              </a:prstGeom>
              <a:blipFill>
                <a:blip r:embed="rId12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C44BAF2-365F-0AB3-33B0-D0E576F5B11A}"/>
                  </a:ext>
                </a:extLst>
              </p:cNvPr>
              <p:cNvSpPr txBox="1"/>
              <p:nvPr/>
            </p:nvSpPr>
            <p:spPr>
              <a:xfrm>
                <a:off x="1721980" y="929507"/>
                <a:ext cx="403211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Původní objem tělesa při teplotě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0 </m:t>
                        </m:r>
                      </m:sub>
                    </m:sSub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/>
                  <a:t>Objem po zahřátí tělesa na teplotu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endParaRPr lang="cs-CZ" dirty="0"/>
              </a:p>
              <a:p>
                <a:r>
                  <a:rPr lang="cs-CZ" dirty="0"/>
                  <a:t>Rozdíl teplot: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6C44BAF2-365F-0AB3-33B0-D0E576F5B1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1980" y="929507"/>
                <a:ext cx="4032112" cy="923330"/>
              </a:xfrm>
              <a:prstGeom prst="rect">
                <a:avLst/>
              </a:prstGeom>
              <a:blipFill>
                <a:blip r:embed="rId13"/>
                <a:stretch>
                  <a:fillRect l="-1208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F96F119F-8CF9-B295-852F-937CBDAEA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2789" y="436563"/>
            <a:ext cx="4740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Délková teplotní roztažnost v praxi</a:t>
            </a:r>
            <a:endParaRPr lang="cs-CZ" alt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9" name="Text Box 19">
            <a:extLst>
              <a:ext uri="{FF2B5EF4-FFF2-40B4-BE49-F238E27FC236}">
                <a16:creationId xmlns:a16="http://schemas.microsoft.com/office/drawing/2014/main" id="{336E5F25-1338-DB08-6913-E18DE9E40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2789" y="1160464"/>
            <a:ext cx="797083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600" i="1" dirty="0">
                <a:latin typeface="Arial" panose="020B0604020202020204" pitchFamily="34" charset="0"/>
                <a:cs typeface="Arial" panose="020B0604020202020204" pitchFamily="34" charset="0"/>
              </a:rPr>
              <a:t>V praxi je nutné s teplotní roztažností počítat např. při konstrukci mostů, teplovodního potrubí, elektrického vedení, železnice atd.</a:t>
            </a:r>
          </a:p>
        </p:txBody>
      </p:sp>
      <p:pic>
        <p:nvPicPr>
          <p:cNvPr id="9220" name="Picture 22" descr="vys_napeti">
            <a:extLst>
              <a:ext uri="{FF2B5EF4-FFF2-40B4-BE49-F238E27FC236}">
                <a16:creationId xmlns:a16="http://schemas.microsoft.com/office/drawing/2014/main" id="{CC9F1682-2879-D5DF-36DC-8412EB8C1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3" b="14195"/>
          <a:stretch>
            <a:fillRect/>
          </a:stretch>
        </p:blipFill>
        <p:spPr bwMode="auto">
          <a:xfrm>
            <a:off x="6276975" y="1825625"/>
            <a:ext cx="41370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23">
            <a:extLst>
              <a:ext uri="{FF2B5EF4-FFF2-40B4-BE49-F238E27FC236}">
                <a16:creationId xmlns:a16="http://schemas.microsoft.com/office/drawing/2014/main" id="{A4710AE9-3098-D5DC-CCA5-55E5E6F21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4263" y="4270375"/>
            <a:ext cx="29829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dilatační spojení mezi částmi mostu</a:t>
            </a:r>
          </a:p>
        </p:txBody>
      </p:sp>
      <p:sp>
        <p:nvSpPr>
          <p:cNvPr id="9223" name="Text Box 25">
            <a:extLst>
              <a:ext uri="{FF2B5EF4-FFF2-40B4-BE49-F238E27FC236}">
                <a16:creationId xmlns:a16="http://schemas.microsoft.com/office/drawing/2014/main" id="{B6F4E772-20F3-AB94-20EF-F3F8B58DA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8038" y="6199188"/>
            <a:ext cx="43418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elektrické vedení musí mít dostatečný průvěs, aby se při zkrácení ve velkých mrazech nepřetrhlo</a:t>
            </a:r>
          </a:p>
        </p:txBody>
      </p:sp>
      <p:pic>
        <p:nvPicPr>
          <p:cNvPr id="9224" name="Picture 11">
            <a:extLst>
              <a:ext uri="{FF2B5EF4-FFF2-40B4-BE49-F238E27FC236}">
                <a16:creationId xmlns:a16="http://schemas.microsoft.com/office/drawing/2014/main" id="{C4B5F863-2AEF-F8BF-8C29-3A7671EF4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23" t="40833" r="1865" b="12202"/>
          <a:stretch>
            <a:fillRect/>
          </a:stretch>
        </p:blipFill>
        <p:spPr bwMode="auto">
          <a:xfrm>
            <a:off x="1703415" y="1825625"/>
            <a:ext cx="4462462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5BEE1F1-4067-3DC8-3B24-C945C8CCD29D}"/>
                  </a:ext>
                </a:extLst>
              </p:cNvPr>
              <p:cNvSpPr txBox="1"/>
              <p:nvPr/>
            </p:nvSpPr>
            <p:spPr>
              <a:xfrm>
                <a:off x="1740708" y="5323623"/>
                <a:ext cx="8710584" cy="92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Součinitel tepelné roztažnost oceli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to je více než 0,00001 své délky na každý stupeň Celsia (Kelvin). Při vzdálenosti z Prahy do Bratislavy je rozdíl v délce kolejí v zimě a v létě </a:t>
                </a:r>
                <a:r>
                  <a:rPr lang="cs-CZ" b="1" dirty="0"/>
                  <a:t>200 m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5BEE1F1-4067-3DC8-3B24-C945C8CCD2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0708" y="5323623"/>
                <a:ext cx="8710584" cy="926407"/>
              </a:xfrm>
              <a:prstGeom prst="rect">
                <a:avLst/>
              </a:prstGeom>
              <a:blipFill>
                <a:blip r:embed="rId4"/>
                <a:stretch>
                  <a:fillRect l="-630" t="-2632" r="-840" b="-98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Skupina 6">
            <a:extLst>
              <a:ext uri="{FF2B5EF4-FFF2-40B4-BE49-F238E27FC236}">
                <a16:creationId xmlns:a16="http://schemas.microsoft.com/office/drawing/2014/main" id="{E38CD9FA-689D-1B0A-D1D5-D32EA24A4C04}"/>
              </a:ext>
            </a:extLst>
          </p:cNvPr>
          <p:cNvGrpSpPr>
            <a:grpSpLocks/>
          </p:cNvGrpSpPr>
          <p:nvPr/>
        </p:nvGrpSpPr>
        <p:grpSpPr bwMode="auto">
          <a:xfrm>
            <a:off x="1854201" y="3325814"/>
            <a:ext cx="4098925" cy="206375"/>
            <a:chOff x="298398" y="2219325"/>
            <a:chExt cx="4098737" cy="204788"/>
          </a:xfrm>
        </p:grpSpPr>
        <p:sp>
          <p:nvSpPr>
            <p:cNvPr id="10252" name="Rectangle 11">
              <a:extLst>
                <a:ext uri="{FF2B5EF4-FFF2-40B4-BE49-F238E27FC236}">
                  <a16:creationId xmlns:a16="http://schemas.microsoft.com/office/drawing/2014/main" id="{435F18A0-09E6-2F59-5BB4-D6043FC16D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398" y="2219325"/>
              <a:ext cx="4092575" cy="106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53" name="Rectangle 12">
              <a:extLst>
                <a:ext uri="{FF2B5EF4-FFF2-40B4-BE49-F238E27FC236}">
                  <a16:creationId xmlns:a16="http://schemas.microsoft.com/office/drawing/2014/main" id="{0266F2E8-BBB5-9199-14B8-C0D0D8FC94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560" y="2317750"/>
              <a:ext cx="4092575" cy="106363"/>
            </a:xfrm>
            <a:prstGeom prst="rect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cs-CZ" altLang="cs-CZ" sz="1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43" name="TextovéPole 2">
            <a:extLst>
              <a:ext uri="{FF2B5EF4-FFF2-40B4-BE49-F238E27FC236}">
                <a16:creationId xmlns:a16="http://schemas.microsoft.com/office/drawing/2014/main" id="{165F431D-C902-A89D-0F02-9618B430B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7075" y="6013450"/>
            <a:ext cx="1906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>
                <a:hlinkClick r:id="rId2"/>
              </a:rPr>
              <a:t>Bimetal - animace</a:t>
            </a:r>
            <a:endParaRPr lang="cs-CZ" altLang="cs-CZ"/>
          </a:p>
        </p:txBody>
      </p:sp>
      <p:pic>
        <p:nvPicPr>
          <p:cNvPr id="10244" name="Picture 25" descr="Fyzikální kabinet - pokusy a pomůcky na fyziku">
            <a:extLst>
              <a:ext uri="{FF2B5EF4-FFF2-40B4-BE49-F238E27FC236}">
                <a16:creationId xmlns:a16="http://schemas.microsoft.com/office/drawing/2014/main" id="{1D7D211F-7862-3861-159F-6AA5977A1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4" t="44870" r="24802"/>
          <a:stretch>
            <a:fillRect/>
          </a:stretch>
        </p:blipFill>
        <p:spPr bwMode="auto">
          <a:xfrm>
            <a:off x="6669088" y="1873195"/>
            <a:ext cx="3141014" cy="2542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ovéPole 3">
            <a:extLst>
              <a:ext uri="{FF2B5EF4-FFF2-40B4-BE49-F238E27FC236}">
                <a16:creationId xmlns:a16="http://schemas.microsoft.com/office/drawing/2014/main" id="{C7B6BB07-0EC5-5A96-B2B0-99C2C30D3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7076" y="279400"/>
            <a:ext cx="2409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>
                <a:latin typeface="Arial" panose="020B0604020202020204" pitchFamily="34" charset="0"/>
                <a:cs typeface="Arial" panose="020B0604020202020204" pitchFamily="34" charset="0"/>
              </a:rPr>
              <a:t>Bimetalový pásek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C32CDCB-5649-084C-7D92-F2D38D38AB7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97437" y="746726"/>
            <a:ext cx="8218338" cy="923330"/>
          </a:xfrm>
          <a:prstGeom prst="rect">
            <a:avLst/>
          </a:prstGeom>
          <a:blipFill>
            <a:blip r:embed="rId4"/>
            <a:stretch>
              <a:fillRect l="-593" t="-3289" b="-921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0247" name="TextovéPole 7">
            <a:extLst>
              <a:ext uri="{FF2B5EF4-FFF2-40B4-BE49-F238E27FC236}">
                <a16:creationId xmlns:a16="http://schemas.microsoft.com/office/drawing/2014/main" id="{4EE0E1D3-A7B3-734C-765C-44C866837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2826" y="2705100"/>
            <a:ext cx="682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/>
              <a:t>Ocel</a:t>
            </a:r>
          </a:p>
        </p:txBody>
      </p:sp>
      <p:sp>
        <p:nvSpPr>
          <p:cNvPr id="10248" name="TextovéPole 8">
            <a:extLst>
              <a:ext uri="{FF2B5EF4-FFF2-40B4-BE49-F238E27FC236}">
                <a16:creationId xmlns:a16="http://schemas.microsoft.com/office/drawing/2014/main" id="{D9E4A2B2-B3A9-5554-7D6A-75D495730A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9" y="3851275"/>
            <a:ext cx="790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/>
              <a:t>Mosaz</a:t>
            </a:r>
          </a:p>
        </p:txBody>
      </p: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45E80D62-BB5A-4793-503D-991FA135EF76}"/>
              </a:ext>
            </a:extLst>
          </p:cNvPr>
          <p:cNvCxnSpPr>
            <a:stCxn id="10247" idx="2"/>
          </p:cNvCxnSpPr>
          <p:nvPr/>
        </p:nvCxnSpPr>
        <p:spPr>
          <a:xfrm>
            <a:off x="2624138" y="3073401"/>
            <a:ext cx="341312" cy="180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C003379F-EBBA-40F4-2291-92C24CC91A86}"/>
              </a:ext>
            </a:extLst>
          </p:cNvPr>
          <p:cNvCxnSpPr>
            <a:stCxn id="10248" idx="0"/>
          </p:cNvCxnSpPr>
          <p:nvPr/>
        </p:nvCxnSpPr>
        <p:spPr>
          <a:xfrm flipV="1">
            <a:off x="2663825" y="3595689"/>
            <a:ext cx="223838" cy="2555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51" name="Obrázek 1">
            <a:extLst>
              <a:ext uri="{FF2B5EF4-FFF2-40B4-BE49-F238E27FC236}">
                <a16:creationId xmlns:a16="http://schemas.microsoft.com/office/drawing/2014/main" id="{81D0BCAA-7708-E697-D45C-A0AC73D4CA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861" y="4514828"/>
            <a:ext cx="5000915" cy="2130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24E7042-2B13-0E4C-970B-CA2B73B0C0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06667338"/>
                  </p:ext>
                </p:extLst>
              </p:nvPr>
            </p:nvGraphicFramePr>
            <p:xfrm>
              <a:off x="1984346" y="490537"/>
              <a:ext cx="6096000" cy="39014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532956028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4814870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4072084019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80562199"/>
                        </a:ext>
                      </a:extLst>
                    </a:gridCol>
                  </a:tblGrid>
                  <a:tr h="37084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/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</a:rPr>
                                      <m:t>20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</a:rPr>
                                      <m:t>20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08546753"/>
                      </a:ext>
                    </a:extLst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0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−6</m:t>
                                    </m:r>
                                  </m:sup>
                                </m:sSup>
                                <m:r>
                                  <a:rPr lang="cs-CZ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𝐾</m:t>
                                    </m:r>
                                  </m:e>
                                  <m:sup>
                                    <m:r>
                                      <a:rPr lang="cs-CZ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194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Bronz</a:t>
                          </a:r>
                        </a:p>
                        <a:p>
                          <a:r>
                            <a:rPr lang="cs-CZ" dirty="0"/>
                            <a:t>Cín</a:t>
                          </a:r>
                        </a:p>
                        <a:p>
                          <a:r>
                            <a:rPr lang="cs-CZ" dirty="0"/>
                            <a:t>Hliník</a:t>
                          </a:r>
                        </a:p>
                        <a:p>
                          <a:r>
                            <a:rPr lang="cs-CZ" dirty="0"/>
                            <a:t>Chrom</a:t>
                          </a:r>
                        </a:p>
                        <a:p>
                          <a:r>
                            <a:rPr lang="cs-CZ" dirty="0"/>
                            <a:t>Křemík</a:t>
                          </a:r>
                        </a:p>
                        <a:p>
                          <a:r>
                            <a:rPr lang="cs-CZ" dirty="0"/>
                            <a:t>Měď</a:t>
                          </a:r>
                        </a:p>
                        <a:p>
                          <a:r>
                            <a:rPr lang="cs-CZ" dirty="0"/>
                            <a:t>Mosaz</a:t>
                          </a:r>
                        </a:p>
                        <a:p>
                          <a:r>
                            <a:rPr lang="cs-CZ" dirty="0"/>
                            <a:t>Nikl</a:t>
                          </a:r>
                        </a:p>
                        <a:p>
                          <a:r>
                            <a:rPr lang="cs-CZ" dirty="0"/>
                            <a:t>Ocel</a:t>
                          </a:r>
                        </a:p>
                        <a:p>
                          <a:r>
                            <a:rPr lang="cs-CZ" dirty="0"/>
                            <a:t>Olovo</a:t>
                          </a:r>
                        </a:p>
                        <a:p>
                          <a:r>
                            <a:rPr lang="cs-CZ" dirty="0"/>
                            <a:t>Platina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27</a:t>
                          </a:r>
                        </a:p>
                        <a:p>
                          <a:r>
                            <a:rPr lang="cs-CZ" dirty="0"/>
                            <a:t>24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2</a:t>
                          </a:r>
                        </a:p>
                        <a:p>
                          <a:r>
                            <a:rPr lang="cs-CZ" dirty="0"/>
                            <a:t>17</a:t>
                          </a:r>
                        </a:p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11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Polyethylen</a:t>
                          </a:r>
                        </a:p>
                        <a:p>
                          <a:r>
                            <a:rPr lang="cs-CZ" dirty="0"/>
                            <a:t>PVC</a:t>
                          </a:r>
                        </a:p>
                        <a:p>
                          <a:r>
                            <a:rPr lang="cs-CZ" dirty="0"/>
                            <a:t>Sklo</a:t>
                          </a:r>
                        </a:p>
                        <a:p>
                          <a:r>
                            <a:rPr lang="cs-CZ" dirty="0"/>
                            <a:t>Stříbro</a:t>
                          </a:r>
                        </a:p>
                        <a:p>
                          <a:r>
                            <a:rPr lang="cs-CZ" dirty="0"/>
                            <a:t>Titan</a:t>
                          </a:r>
                        </a:p>
                        <a:p>
                          <a:r>
                            <a:rPr lang="cs-CZ" dirty="0"/>
                            <a:t>Uhlík – </a:t>
                          </a:r>
                          <a:r>
                            <a:rPr lang="cs-CZ" sz="1400" dirty="0"/>
                            <a:t>diamant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Uhlík -</a:t>
                          </a:r>
                          <a:r>
                            <a:rPr lang="cs-CZ" sz="1400" dirty="0"/>
                            <a:t> amorfní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Wolfram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Zinek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Zlato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Železo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200</a:t>
                          </a:r>
                        </a:p>
                        <a:p>
                          <a:r>
                            <a:rPr lang="cs-CZ" dirty="0"/>
                            <a:t>80 – 10</a:t>
                          </a:r>
                        </a:p>
                        <a:p>
                          <a:r>
                            <a:rPr lang="cs-CZ" dirty="0"/>
                            <a:t>85</a:t>
                          </a:r>
                        </a:p>
                        <a:p>
                          <a:r>
                            <a:rPr lang="cs-CZ" dirty="0"/>
                            <a:t>19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4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14</a:t>
                          </a:r>
                        </a:p>
                        <a:p>
                          <a:r>
                            <a:rPr lang="cs-CZ" dirty="0"/>
                            <a:t>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33703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24E7042-2B13-0E4C-970B-CA2B73B0C0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06667338"/>
                  </p:ext>
                </p:extLst>
              </p:nvPr>
            </p:nvGraphicFramePr>
            <p:xfrm>
              <a:off x="1984346" y="490537"/>
              <a:ext cx="6096000" cy="39014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532956028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4814870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4072084019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1280562199"/>
                        </a:ext>
                      </a:extLst>
                    </a:gridCol>
                  </a:tblGrid>
                  <a:tr h="39624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/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1538" r="-200000" b="-909231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cs-CZ" sz="24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Materiál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00800" t="-1538" r="-800" b="-90923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08546753"/>
                      </a:ext>
                    </a:extLst>
                  </a:tr>
                  <a:tr h="396240"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101538" r="-200000" b="-809231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300800" t="-101538" r="-800" b="-80923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1941548"/>
                      </a:ext>
                    </a:extLst>
                  </a:tr>
                  <a:tr h="310896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Bronz</a:t>
                          </a:r>
                        </a:p>
                        <a:p>
                          <a:r>
                            <a:rPr lang="cs-CZ" dirty="0"/>
                            <a:t>Cín</a:t>
                          </a:r>
                        </a:p>
                        <a:p>
                          <a:r>
                            <a:rPr lang="cs-CZ" dirty="0"/>
                            <a:t>Hliník</a:t>
                          </a:r>
                        </a:p>
                        <a:p>
                          <a:r>
                            <a:rPr lang="cs-CZ" dirty="0"/>
                            <a:t>Chrom</a:t>
                          </a:r>
                        </a:p>
                        <a:p>
                          <a:r>
                            <a:rPr lang="cs-CZ" dirty="0"/>
                            <a:t>Křemík</a:t>
                          </a:r>
                        </a:p>
                        <a:p>
                          <a:r>
                            <a:rPr lang="cs-CZ" dirty="0"/>
                            <a:t>Měď</a:t>
                          </a:r>
                        </a:p>
                        <a:p>
                          <a:r>
                            <a:rPr lang="cs-CZ" dirty="0"/>
                            <a:t>Mosaz</a:t>
                          </a:r>
                        </a:p>
                        <a:p>
                          <a:r>
                            <a:rPr lang="cs-CZ" dirty="0"/>
                            <a:t>Nikl</a:t>
                          </a:r>
                        </a:p>
                        <a:p>
                          <a:r>
                            <a:rPr lang="cs-CZ" dirty="0"/>
                            <a:t>Ocel</a:t>
                          </a:r>
                        </a:p>
                        <a:p>
                          <a:r>
                            <a:rPr lang="cs-CZ" dirty="0"/>
                            <a:t>Olovo</a:t>
                          </a:r>
                        </a:p>
                        <a:p>
                          <a:r>
                            <a:rPr lang="cs-CZ" dirty="0"/>
                            <a:t>Platina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27</a:t>
                          </a:r>
                        </a:p>
                        <a:p>
                          <a:r>
                            <a:rPr lang="cs-CZ" dirty="0"/>
                            <a:t>24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2</a:t>
                          </a:r>
                        </a:p>
                        <a:p>
                          <a:r>
                            <a:rPr lang="cs-CZ" dirty="0"/>
                            <a:t>17</a:t>
                          </a:r>
                        </a:p>
                        <a:p>
                          <a:r>
                            <a:rPr lang="cs-CZ" dirty="0"/>
                            <a:t>18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11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Polyethylen</a:t>
                          </a:r>
                        </a:p>
                        <a:p>
                          <a:r>
                            <a:rPr lang="cs-CZ" dirty="0"/>
                            <a:t>PVC</a:t>
                          </a:r>
                        </a:p>
                        <a:p>
                          <a:r>
                            <a:rPr lang="cs-CZ" dirty="0"/>
                            <a:t>Sklo</a:t>
                          </a:r>
                        </a:p>
                        <a:p>
                          <a:r>
                            <a:rPr lang="cs-CZ" dirty="0"/>
                            <a:t>Stříbro</a:t>
                          </a:r>
                        </a:p>
                        <a:p>
                          <a:r>
                            <a:rPr lang="cs-CZ" dirty="0"/>
                            <a:t>Titan</a:t>
                          </a:r>
                        </a:p>
                        <a:p>
                          <a:r>
                            <a:rPr lang="cs-CZ" dirty="0"/>
                            <a:t>Uhlík – </a:t>
                          </a:r>
                          <a:r>
                            <a:rPr lang="cs-CZ" sz="1400" dirty="0"/>
                            <a:t>diamant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Uhlík -</a:t>
                          </a:r>
                          <a:r>
                            <a:rPr lang="cs-CZ" sz="1400" dirty="0"/>
                            <a:t> amorfní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Wolfram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Zinek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Zlato</a:t>
                          </a:r>
                        </a:p>
                        <a:p>
                          <a:r>
                            <a:rPr lang="cs-CZ" sz="18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Železo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200</a:t>
                          </a:r>
                        </a:p>
                        <a:p>
                          <a:r>
                            <a:rPr lang="cs-CZ" dirty="0"/>
                            <a:t>80 – 10</a:t>
                          </a:r>
                        </a:p>
                        <a:p>
                          <a:r>
                            <a:rPr lang="cs-CZ" dirty="0"/>
                            <a:t>85</a:t>
                          </a:r>
                        </a:p>
                        <a:p>
                          <a:r>
                            <a:rPr lang="cs-CZ" dirty="0"/>
                            <a:t>19</a:t>
                          </a:r>
                        </a:p>
                        <a:p>
                          <a:r>
                            <a:rPr lang="cs-CZ" dirty="0"/>
                            <a:t>9</a:t>
                          </a:r>
                        </a:p>
                        <a:p>
                          <a:r>
                            <a:rPr lang="cs-CZ" dirty="0"/>
                            <a:t>13</a:t>
                          </a:r>
                        </a:p>
                        <a:p>
                          <a:r>
                            <a:rPr lang="cs-CZ" dirty="0"/>
                            <a:t>8</a:t>
                          </a:r>
                        </a:p>
                        <a:p>
                          <a:r>
                            <a:rPr lang="cs-CZ" dirty="0"/>
                            <a:t>4</a:t>
                          </a:r>
                        </a:p>
                        <a:p>
                          <a:r>
                            <a:rPr lang="cs-CZ" dirty="0"/>
                            <a:t>29</a:t>
                          </a:r>
                        </a:p>
                        <a:p>
                          <a:r>
                            <a:rPr lang="cs-CZ" dirty="0"/>
                            <a:t>14</a:t>
                          </a:r>
                        </a:p>
                        <a:p>
                          <a:r>
                            <a:rPr lang="cs-CZ" dirty="0"/>
                            <a:t>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337035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CC5E10-BE42-4B0B-CA9D-CFEC483D0EFB}"/>
                  </a:ext>
                </a:extLst>
              </p:cNvPr>
              <p:cNvSpPr txBox="1"/>
              <p:nvPr/>
            </p:nvSpPr>
            <p:spPr>
              <a:xfrm>
                <a:off x="8362121" y="1993333"/>
                <a:ext cx="296848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Tabulka hodnot součinitele délkové tepelné roztažnosti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sub>
                    </m:sSub>
                  </m:oMath>
                </a14:m>
                <a:r>
                  <a:rPr lang="cs-CZ" dirty="0"/>
                  <a:t> platných pro teplotu 20 </a:t>
                </a:r>
                <a:r>
                  <a:rPr lang="cs-CZ" baseline="30000" dirty="0"/>
                  <a:t>0</a:t>
                </a:r>
                <a:r>
                  <a:rPr lang="cs-CZ" dirty="0"/>
                  <a:t>C  (293,15 K)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CC5E10-BE42-4B0B-CA9D-CFEC483D0E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2121" y="1993333"/>
                <a:ext cx="2968487" cy="1200329"/>
              </a:xfrm>
              <a:prstGeom prst="rect">
                <a:avLst/>
              </a:prstGeom>
              <a:blipFill>
                <a:blip r:embed="rId3"/>
                <a:stretch>
                  <a:fillRect l="-1848" t="-304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E0939B7-289C-2848-D7F2-1FD21C706AF7}"/>
                  </a:ext>
                </a:extLst>
              </p:cNvPr>
              <p:cNvSpPr txBox="1"/>
              <p:nvPr/>
            </p:nvSpPr>
            <p:spPr>
              <a:xfrm>
                <a:off x="1984347" y="4707173"/>
                <a:ext cx="60960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</a:t>
                </a:r>
              </a:p>
              <a:p>
                <a:r>
                  <a:rPr lang="cs-CZ" dirty="0"/>
                  <a:t>Součinitel délkové roztažnosti železa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Fe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E0939B7-289C-2848-D7F2-1FD21C706A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4347" y="4707173"/>
                <a:ext cx="6096000" cy="1200329"/>
              </a:xfrm>
              <a:prstGeom prst="rect">
                <a:avLst/>
              </a:prstGeom>
              <a:blipFill>
                <a:blip r:embed="rId4"/>
                <a:stretch>
                  <a:fillRect l="-900" t="-2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75346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>
            <a:extLst>
              <a:ext uri="{FF2B5EF4-FFF2-40B4-BE49-F238E27FC236}">
                <a16:creationId xmlns:a16="http://schemas.microsoft.com/office/drawing/2014/main" id="{F11EF7CD-3327-AE6A-EEA2-978DCCCE3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38139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/>
              <a:t>Příklad</a:t>
            </a:r>
          </a:p>
        </p:txBody>
      </p:sp>
      <p:sp>
        <p:nvSpPr>
          <p:cNvPr id="12291" name="TextovéPole 3">
            <a:extLst>
              <a:ext uri="{FF2B5EF4-FFF2-40B4-BE49-F238E27FC236}">
                <a16:creationId xmlns:a16="http://schemas.microsoft.com/office/drawing/2014/main" id="{CD944051-F1C2-F820-EB8F-388BE40A5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650" y="833438"/>
            <a:ext cx="8648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>
                <a:latin typeface="Segoe UI" panose="020B0502040204020203" pitchFamily="34" charset="0"/>
              </a:rPr>
              <a:t>Měděný drát (</a:t>
            </a:r>
            <a:r>
              <a:rPr lang="el-GR" altLang="cs-CZ" dirty="0">
                <a:latin typeface="Segoe UI" panose="020B0502040204020203" pitchFamily="34" charset="0"/>
              </a:rPr>
              <a:t>α = 17.10</a:t>
            </a:r>
            <a:r>
              <a:rPr lang="el-GR" altLang="cs-CZ" baseline="30000" dirty="0">
                <a:latin typeface="Segoe UI" panose="020B0502040204020203" pitchFamily="34" charset="0"/>
              </a:rPr>
              <a:t>-</a:t>
            </a:r>
            <a:r>
              <a:rPr lang="cs-CZ" altLang="cs-CZ" baseline="30000" dirty="0">
                <a:latin typeface="Segoe UI" panose="020B0502040204020203" pitchFamily="34" charset="0"/>
              </a:rPr>
              <a:t>6</a:t>
            </a:r>
            <a:r>
              <a:rPr lang="cs-CZ" altLang="cs-CZ" dirty="0">
                <a:latin typeface="Segoe UI" panose="020B0502040204020203" pitchFamily="34" charset="0"/>
              </a:rPr>
              <a:t>K</a:t>
            </a:r>
            <a:r>
              <a:rPr lang="cs-CZ" altLang="cs-CZ" baseline="30000" dirty="0">
                <a:latin typeface="Segoe UI" panose="020B0502040204020203" pitchFamily="34" charset="0"/>
              </a:rPr>
              <a:t>-1</a:t>
            </a:r>
            <a:r>
              <a:rPr lang="cs-CZ" altLang="cs-CZ" dirty="0">
                <a:latin typeface="Segoe UI" panose="020B0502040204020203" pitchFamily="34" charset="0"/>
              </a:rPr>
              <a:t>) měl při teplotě-5</a:t>
            </a:r>
            <a:r>
              <a:rPr lang="cs-CZ" altLang="cs-CZ" baseline="30000" dirty="0">
                <a:latin typeface="Segoe UI" panose="020B0502040204020203" pitchFamily="34" charset="0"/>
              </a:rPr>
              <a:t>0</a:t>
            </a:r>
            <a:r>
              <a:rPr lang="cs-CZ" altLang="cs-CZ" dirty="0">
                <a:latin typeface="Segoe UI" panose="020B0502040204020203" pitchFamily="34" charset="0"/>
              </a:rPr>
              <a:t>C délku 21,55 m.. Jakou délku má při teplotě 30</a:t>
            </a:r>
            <a:r>
              <a:rPr lang="cs-CZ" altLang="cs-CZ" baseline="30000" dirty="0">
                <a:latin typeface="Segoe UI" panose="020B0502040204020203" pitchFamily="34" charset="0"/>
              </a:rPr>
              <a:t>0</a:t>
            </a:r>
            <a:r>
              <a:rPr lang="cs-CZ" altLang="cs-CZ" dirty="0">
                <a:latin typeface="Segoe UI" panose="020B0502040204020203" pitchFamily="34" charset="0"/>
              </a:rPr>
              <a:t>C. O kolik cm se drát prodloužil?</a:t>
            </a:r>
            <a:endParaRPr lang="cs-CZ" altLang="cs-CZ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E79997B-61A1-29CA-E17E-46FE83C3C76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817512" y="1518675"/>
            <a:ext cx="8319911" cy="861774"/>
          </a:xfrm>
          <a:prstGeom prst="rect">
            <a:avLst/>
          </a:prstGeom>
          <a:blipFill>
            <a:blip r:embed="rId2"/>
            <a:stretch>
              <a:fillRect l="-733" t="-4255"/>
            </a:stretch>
          </a:blipFill>
          <a:ln>
            <a:noFill/>
          </a:ln>
          <a:effectLst/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pic>
        <p:nvPicPr>
          <p:cNvPr id="12293" name="Picture 2">
            <a:extLst>
              <a:ext uri="{FF2B5EF4-FFF2-40B4-BE49-F238E27FC236}">
                <a16:creationId xmlns:a16="http://schemas.microsoft.com/office/drawing/2014/main" id="{673DED05-5D9C-FFD1-8300-D00FFCE43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613" y="2536826"/>
            <a:ext cx="7740650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ovéPole 6">
            <a:extLst>
              <a:ext uri="{FF2B5EF4-FFF2-40B4-BE49-F238E27FC236}">
                <a16:creationId xmlns:a16="http://schemas.microsoft.com/office/drawing/2014/main" id="{16BE379D-7CC1-98A3-2E1A-5005A1364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1850" y="5801360"/>
            <a:ext cx="8318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Dr</a:t>
            </a:r>
            <a:r>
              <a:rPr lang="cs-CZ" altLang="cs-CZ" b="1" dirty="0">
                <a:cs typeface="Segoe UI" panose="020B0502040204020203" pitchFamily="34" charset="0"/>
              </a:rPr>
              <a:t>á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t po zahř</a:t>
            </a:r>
            <a:r>
              <a:rPr lang="cs-CZ" altLang="cs-CZ" b="1" dirty="0">
                <a:cs typeface="Segoe UI" panose="020B0502040204020203" pitchFamily="34" charset="0"/>
              </a:rPr>
              <a:t>á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cs-CZ" altLang="cs-CZ" b="1" dirty="0">
                <a:cs typeface="Segoe UI" panose="020B0502040204020203" pitchFamily="34" charset="0"/>
              </a:rPr>
              <a:t>í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 m</a:t>
            </a:r>
            <a:r>
              <a:rPr lang="cs-CZ" altLang="cs-CZ" b="1" dirty="0">
                <a:cs typeface="Segoe UI" panose="020B0502040204020203" pitchFamily="34" charset="0"/>
              </a:rPr>
              <a:t>á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 d</a:t>
            </a:r>
            <a:r>
              <a:rPr lang="cs-CZ" altLang="cs-CZ" b="1" dirty="0">
                <a:cs typeface="Segoe UI" panose="020B0502040204020203" pitchFamily="34" charset="0"/>
              </a:rPr>
              <a:t>é</a:t>
            </a:r>
            <a:r>
              <a:rPr lang="cs-CZ" altLang="cs-CZ" b="1" dirty="0">
                <a:latin typeface="Segoe UI" panose="020B0502040204020203" pitchFamily="34" charset="0"/>
                <a:cs typeface="Segoe UI" panose="020B0502040204020203" pitchFamily="34" charset="0"/>
              </a:rPr>
              <a:t>lku 21,56 m. Prodloužil se o 1 cm.</a:t>
            </a:r>
            <a:endParaRPr lang="cs-CZ" altLang="cs-CZ" sz="4000" b="1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38EAC56-7DB6-0D76-F30D-8C424457EC28}"/>
              </a:ext>
            </a:extLst>
          </p:cNvPr>
          <p:cNvCxnSpPr/>
          <p:nvPr/>
        </p:nvCxnSpPr>
        <p:spPr>
          <a:xfrm>
            <a:off x="1817688" y="2339908"/>
            <a:ext cx="86026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23F4B36-946B-8380-ED70-005966036D9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38490" y="956381"/>
            <a:ext cx="8658577" cy="5404727"/>
          </a:xfrm>
          <a:blipFill>
            <a:blip r:embed="rId2"/>
            <a:stretch>
              <a:fillRect l="-1056" t="-1580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24579" name="TextovéPole 4">
            <a:extLst>
              <a:ext uri="{FF2B5EF4-FFF2-40B4-BE49-F238E27FC236}">
                <a16:creationId xmlns:a16="http://schemas.microsoft.com/office/drawing/2014/main" id="{EB8966C6-44AE-0CDD-679E-0D17BB1E9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313" y="496888"/>
            <a:ext cx="2844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</a:rPr>
              <a:t>Příklad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7ABD0331-0B60-126F-9BF8-D09412604619}"/>
              </a:ext>
            </a:extLst>
          </p:cNvPr>
          <p:cNvCxnSpPr/>
          <p:nvPr/>
        </p:nvCxnSpPr>
        <p:spPr>
          <a:xfrm>
            <a:off x="1738314" y="2584450"/>
            <a:ext cx="86820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1">
            <a:extLst>
              <a:ext uri="{FF2B5EF4-FFF2-40B4-BE49-F238E27FC236}">
                <a16:creationId xmlns:a16="http://schemas.microsoft.com/office/drawing/2014/main" id="{D95571B0-FDD3-E6FD-F8A6-261394339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38139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/>
              <a:t>Příklad</a:t>
            </a:r>
          </a:p>
        </p:txBody>
      </p:sp>
      <p:sp>
        <p:nvSpPr>
          <p:cNvPr id="13315" name="TextovéPole 3">
            <a:extLst>
              <a:ext uri="{FF2B5EF4-FFF2-40B4-BE49-F238E27FC236}">
                <a16:creationId xmlns:a16="http://schemas.microsoft.com/office/drawing/2014/main" id="{731173CD-0E3B-439D-5CB9-CBA1C66104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708026"/>
            <a:ext cx="84883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>
                <a:latin typeface="Segoe UI" panose="020B0502040204020203" pitchFamily="34" charset="0"/>
              </a:rPr>
              <a:t>Dvě tyče, železná  (</a:t>
            </a:r>
            <a:r>
              <a:rPr lang="el-GR" altLang="cs-CZ">
                <a:latin typeface="Segoe UI" panose="020B0502040204020203" pitchFamily="34" charset="0"/>
              </a:rPr>
              <a:t>α</a:t>
            </a:r>
            <a:r>
              <a:rPr lang="el-GR" altLang="cs-CZ" baseline="-25000">
                <a:latin typeface="Segoe UI" panose="020B0502040204020203" pitchFamily="34" charset="0"/>
              </a:rPr>
              <a:t>1</a:t>
            </a:r>
            <a:r>
              <a:rPr lang="el-GR" altLang="cs-CZ">
                <a:latin typeface="Segoe UI" panose="020B0502040204020203" pitchFamily="34" charset="0"/>
              </a:rPr>
              <a:t> = 12.10</a:t>
            </a:r>
            <a:r>
              <a:rPr lang="el-GR" altLang="cs-CZ" baseline="30000">
                <a:latin typeface="Segoe UI" panose="020B0502040204020203" pitchFamily="34" charset="0"/>
              </a:rPr>
              <a:t>-</a:t>
            </a:r>
            <a:r>
              <a:rPr lang="cs-CZ" altLang="cs-CZ" baseline="30000">
                <a:latin typeface="Segoe UI" panose="020B0502040204020203" pitchFamily="34" charset="0"/>
              </a:rPr>
              <a:t>6</a:t>
            </a:r>
            <a:r>
              <a:rPr lang="cs-CZ" altLang="cs-CZ">
                <a:latin typeface="Segoe UI" panose="020B0502040204020203" pitchFamily="34" charset="0"/>
              </a:rPr>
              <a:t>K</a:t>
            </a:r>
            <a:r>
              <a:rPr lang="cs-CZ" altLang="cs-CZ" baseline="30000">
                <a:latin typeface="Segoe UI" panose="020B0502040204020203" pitchFamily="34" charset="0"/>
              </a:rPr>
              <a:t>-1</a:t>
            </a:r>
            <a:r>
              <a:rPr lang="cs-CZ" altLang="cs-CZ">
                <a:latin typeface="Segoe UI" panose="020B0502040204020203" pitchFamily="34" charset="0"/>
              </a:rPr>
              <a:t>) a zinková (</a:t>
            </a:r>
            <a:r>
              <a:rPr lang="el-GR" altLang="cs-CZ">
                <a:latin typeface="Segoe UI" panose="020B0502040204020203" pitchFamily="34" charset="0"/>
              </a:rPr>
              <a:t>α</a:t>
            </a:r>
            <a:r>
              <a:rPr lang="el-GR" altLang="cs-CZ" baseline="-25000">
                <a:latin typeface="Segoe UI" panose="020B0502040204020203" pitchFamily="34" charset="0"/>
              </a:rPr>
              <a:t>2</a:t>
            </a:r>
            <a:r>
              <a:rPr lang="el-GR" altLang="cs-CZ">
                <a:latin typeface="Segoe UI" panose="020B0502040204020203" pitchFamily="34" charset="0"/>
              </a:rPr>
              <a:t> = 29.10</a:t>
            </a:r>
            <a:r>
              <a:rPr lang="el-GR" altLang="cs-CZ" baseline="30000">
                <a:latin typeface="Segoe UI" panose="020B0502040204020203" pitchFamily="34" charset="0"/>
              </a:rPr>
              <a:t>-</a:t>
            </a:r>
            <a:r>
              <a:rPr lang="cs-CZ" altLang="cs-CZ" baseline="30000">
                <a:latin typeface="Segoe UI" panose="020B0502040204020203" pitchFamily="34" charset="0"/>
              </a:rPr>
              <a:t>6</a:t>
            </a:r>
            <a:r>
              <a:rPr lang="cs-CZ" altLang="cs-CZ">
                <a:latin typeface="Segoe UI" panose="020B0502040204020203" pitchFamily="34" charset="0"/>
              </a:rPr>
              <a:t>K</a:t>
            </a:r>
            <a:r>
              <a:rPr lang="cs-CZ" altLang="cs-CZ" baseline="30000">
                <a:latin typeface="Segoe UI" panose="020B0502040204020203" pitchFamily="34" charset="0"/>
              </a:rPr>
              <a:t>-1</a:t>
            </a:r>
            <a:r>
              <a:rPr lang="cs-CZ" altLang="cs-CZ">
                <a:latin typeface="Segoe UI" panose="020B0502040204020203" pitchFamily="34" charset="0"/>
              </a:rPr>
              <a:t>) měli při teplotě 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 stejnou délku. Když zvýšíme jejich teplotu na 100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 je rozdíl jejich délek 1 cm. Jaké byly jejich původní délky?</a:t>
            </a:r>
            <a:endParaRPr lang="cs-CZ" altLang="cs-CZ"/>
          </a:p>
        </p:txBody>
      </p:sp>
      <p:sp>
        <p:nvSpPr>
          <p:cNvPr id="13316" name="TextovéPole 4">
            <a:extLst>
              <a:ext uri="{FF2B5EF4-FFF2-40B4-BE49-F238E27FC236}">
                <a16:creationId xmlns:a16="http://schemas.microsoft.com/office/drawing/2014/main" id="{A7367E2B-779A-D63D-60D9-612B35D91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6" y="1631950"/>
            <a:ext cx="11731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/>
              <a:t>Řešení: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DB00030-E71D-0E93-E1AA-5A7A0338804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7822" y="2000661"/>
            <a:ext cx="6474178" cy="369332"/>
          </a:xfrm>
          <a:prstGeom prst="rect">
            <a:avLst/>
          </a:prstGeom>
          <a:blipFill>
            <a:blip r:embed="rId2"/>
            <a:stretch>
              <a:fillRect l="-847" t="-9836" b="-2295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14C3B82A-9549-9526-B9B0-F451A67FD6E3}"/>
              </a:ext>
            </a:extLst>
          </p:cNvPr>
          <p:cNvCxnSpPr/>
          <p:nvPr/>
        </p:nvCxnSpPr>
        <p:spPr>
          <a:xfrm>
            <a:off x="1908175" y="2370138"/>
            <a:ext cx="82740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C1BE209-77C7-5457-4144-4FDD8AF1D40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7822" y="2739325"/>
            <a:ext cx="8398934" cy="285802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BFB2E7A-E14C-3557-963E-A1986928E6F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229556" y="5782016"/>
            <a:ext cx="4572000" cy="369332"/>
          </a:xfrm>
          <a:prstGeom prst="rect">
            <a:avLst/>
          </a:prstGeom>
          <a:blipFill>
            <a:blip r:embed="rId4"/>
            <a:stretch>
              <a:fillRect l="-1200" t="-9836" b="-22951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4DB576B-151A-304C-8794-DDEE0511A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1025" y="361950"/>
            <a:ext cx="52547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b="1" dirty="0">
                <a:latin typeface="Arial" panose="020B0604020202020204" pitchFamily="34" charset="0"/>
                <a:cs typeface="Arial" panose="020B0604020202020204" pitchFamily="34" charset="0"/>
              </a:rPr>
              <a:t>Objemová teplotní roztažnost pevných látek</a:t>
            </a:r>
          </a:p>
        </p:txBody>
      </p:sp>
      <p:sp>
        <p:nvSpPr>
          <p:cNvPr id="3" name="TextovéPole 9">
            <a:extLst>
              <a:ext uri="{FF2B5EF4-FFF2-40B4-BE49-F238E27FC236}">
                <a16:creationId xmlns:a16="http://schemas.microsoft.com/office/drawing/2014/main" id="{339E771F-946B-EF7D-2B6F-D6D8EE909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4026" y="104775"/>
            <a:ext cx="2176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>
                <a:hlinkClick r:id="rId2"/>
              </a:rPr>
              <a:t>Teplotní roztažnost 2</a:t>
            </a:r>
            <a:endParaRPr lang="cs-CZ" alt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C0F7A9-DF20-9BDB-6C36-F18099932B1D}"/>
                  </a:ext>
                </a:extLst>
              </p:cNvPr>
              <p:cNvSpPr txBox="1"/>
              <p:nvPr/>
            </p:nvSpPr>
            <p:spPr>
              <a:xfrm>
                <a:off x="1851024" y="1012374"/>
                <a:ext cx="8297118" cy="2616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objemovou roztažnost z měření vyplývá, že při změně teploty z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na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se změní objem z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 na objem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. Pro změnu objemu platí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𝜷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e>
                      </m:d>
                    </m:oMath>
                  </m:oMathPara>
                </a14:m>
                <a:endParaRPr lang="cs-CZ" sz="2400" b="1" dirty="0"/>
              </a:p>
              <a:p>
                <a:endParaRPr lang="cs-CZ" sz="800" b="1" dirty="0"/>
              </a:p>
              <a:p>
                <a:r>
                  <a:rPr lang="cs-CZ" dirty="0"/>
                  <a:t>Veličina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teplotní součinitel objemové roztažnosti</a:t>
                </a:r>
                <a:r>
                  <a:rPr lang="cs-CZ" dirty="0"/>
                  <a:t> a platí u izotropních*  látek je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𝜷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sz="800" b="1" dirty="0"/>
              </a:p>
              <a:p>
                <a:r>
                  <a:rPr lang="cs-CZ" dirty="0"/>
                  <a:t>Měrná jednotka veličiny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je stejná jako veličiny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6C0F7A9-DF20-9BDB-6C36-F18099932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1024" y="1012374"/>
                <a:ext cx="8297118" cy="2616101"/>
              </a:xfrm>
              <a:prstGeom prst="rect">
                <a:avLst/>
              </a:prstGeom>
              <a:blipFill>
                <a:blip r:embed="rId3"/>
                <a:stretch>
                  <a:fillRect l="-661" t="-1166" b="-1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6B2A5457-AF03-5546-8130-A4FC8F533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6269" y="5935331"/>
            <a:ext cx="8399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dirty="0"/>
              <a:t>* izotropie – nezávislost fyzikálních vlastností některých látek na směru, ve kterém jsou měřeny. Opak izotropie je anizotropie.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56E5CB9-9621-8E9F-3FA6-CBD3D205D2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0" t="3447" r="8528" b="3447"/>
          <a:stretch/>
        </p:blipFill>
        <p:spPr>
          <a:xfrm>
            <a:off x="4258247" y="3628475"/>
            <a:ext cx="3482672" cy="230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337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ovéPole 1">
            <a:extLst>
              <a:ext uri="{FF2B5EF4-FFF2-40B4-BE49-F238E27FC236}">
                <a16:creationId xmlns:a16="http://schemas.microsoft.com/office/drawing/2014/main" id="{D22F516E-9402-0A02-8293-05F45A54A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38139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/>
              <a:t>Příklad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5F13CDE-4E03-CBBC-A3EA-05C52DB7319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41689" y="970845"/>
            <a:ext cx="8252178" cy="1200329"/>
          </a:xfrm>
          <a:prstGeom prst="rect">
            <a:avLst/>
          </a:prstGeom>
          <a:blipFill>
            <a:blip r:embed="rId2"/>
            <a:stretch>
              <a:fillRect l="-665" t="-2538" b="-7107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2E002D18-F3C7-AF09-62A1-134C6B250DE3}"/>
              </a:ext>
            </a:extLst>
          </p:cNvPr>
          <p:cNvCxnSpPr/>
          <p:nvPr/>
        </p:nvCxnSpPr>
        <p:spPr>
          <a:xfrm>
            <a:off x="1941513" y="2268538"/>
            <a:ext cx="8026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08648A90-D615-0E7E-66A8-2CCAD603C0F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17689" y="2517422"/>
            <a:ext cx="8579379" cy="4213398"/>
          </a:xfrm>
          <a:prstGeom prst="rect">
            <a:avLst/>
          </a:prstGeom>
          <a:blipFill>
            <a:blip r:embed="rId3"/>
            <a:stretch>
              <a:fillRect l="-568" t="-868" b="-1447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ovéPole 1">
            <a:extLst>
              <a:ext uri="{FF2B5EF4-FFF2-40B4-BE49-F238E27FC236}">
                <a16:creationId xmlns:a16="http://schemas.microsoft.com/office/drawing/2014/main" id="{62554B6F-D7E1-48D0-16D9-C84645221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8" y="338139"/>
            <a:ext cx="2697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/>
              <a:t>Příklad</a:t>
            </a:r>
          </a:p>
        </p:txBody>
      </p:sp>
      <p:sp>
        <p:nvSpPr>
          <p:cNvPr id="20483" name="TextovéPole 3">
            <a:extLst>
              <a:ext uri="{FF2B5EF4-FFF2-40B4-BE49-F238E27FC236}">
                <a16:creationId xmlns:a16="http://schemas.microsoft.com/office/drawing/2014/main" id="{8B7842FB-3630-4774-68F4-D2F187E21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89" y="708026"/>
            <a:ext cx="8455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>
                <a:latin typeface="Segoe UI" panose="020B0502040204020203" pitchFamily="34" charset="0"/>
              </a:rPr>
              <a:t>Hliníková nádoba (</a:t>
            </a:r>
            <a:r>
              <a:rPr lang="el-GR" altLang="cs-CZ">
                <a:latin typeface="Segoe UI" panose="020B0502040204020203" pitchFamily="34" charset="0"/>
              </a:rPr>
              <a:t>α </a:t>
            </a:r>
            <a:r>
              <a:rPr lang="el-GR" altLang="cs-CZ" baseline="-25000">
                <a:latin typeface="Segoe UI" panose="020B0502040204020203" pitchFamily="34" charset="0"/>
              </a:rPr>
              <a:t>(</a:t>
            </a:r>
            <a:r>
              <a:rPr lang="cs-CZ" altLang="cs-CZ" baseline="-25000">
                <a:latin typeface="Segoe UI" panose="020B0502040204020203" pitchFamily="34" charset="0"/>
              </a:rPr>
              <a:t>Al)</a:t>
            </a:r>
            <a:r>
              <a:rPr lang="cs-CZ" altLang="cs-CZ">
                <a:latin typeface="Segoe UI" panose="020B0502040204020203" pitchFamily="34" charset="0"/>
              </a:rPr>
              <a:t> = 24.10</a:t>
            </a:r>
            <a:r>
              <a:rPr lang="cs-CZ" altLang="cs-CZ" baseline="30000">
                <a:latin typeface="Segoe UI" panose="020B0502040204020203" pitchFamily="34" charset="0"/>
              </a:rPr>
              <a:t>-6</a:t>
            </a:r>
            <a:r>
              <a:rPr lang="cs-CZ" altLang="cs-CZ">
                <a:latin typeface="Segoe UI" panose="020B0502040204020203" pitchFamily="34" charset="0"/>
              </a:rPr>
              <a:t>K</a:t>
            </a:r>
            <a:r>
              <a:rPr lang="cs-CZ" altLang="cs-CZ" baseline="30000">
                <a:latin typeface="Segoe UI" panose="020B0502040204020203" pitchFamily="34" charset="0"/>
              </a:rPr>
              <a:t>-1</a:t>
            </a:r>
            <a:r>
              <a:rPr lang="cs-CZ" altLang="cs-CZ">
                <a:latin typeface="Segoe UI" panose="020B0502040204020203" pitchFamily="34" charset="0"/>
              </a:rPr>
              <a:t>) při teplotě 20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 vnitřní objem 10 litrů. Jak se změní její vnitřní objem při teplotě 100</a:t>
            </a:r>
            <a:r>
              <a:rPr lang="cs-CZ" altLang="cs-CZ" baseline="30000">
                <a:latin typeface="Segoe UI" panose="020B0502040204020203" pitchFamily="34" charset="0"/>
              </a:rPr>
              <a:t>0</a:t>
            </a:r>
            <a:r>
              <a:rPr lang="cs-CZ" altLang="cs-CZ">
                <a:latin typeface="Segoe UI" panose="020B0502040204020203" pitchFamily="34" charset="0"/>
              </a:rPr>
              <a:t>C?</a:t>
            </a:r>
            <a:endParaRPr lang="cs-CZ" altLang="cs-CZ"/>
          </a:p>
        </p:txBody>
      </p:sp>
      <p:sp>
        <p:nvSpPr>
          <p:cNvPr id="20484" name="TextovéPole 4">
            <a:extLst>
              <a:ext uri="{FF2B5EF4-FFF2-40B4-BE49-F238E27FC236}">
                <a16:creationId xmlns:a16="http://schemas.microsoft.com/office/drawing/2014/main" id="{AE35C401-8811-652B-5DCE-2B0677281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535114"/>
            <a:ext cx="10493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/>
              <a:t>Řešení: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122CB86-F89E-3933-8BAA-4B82DCA6292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7823" y="1923156"/>
            <a:ext cx="8365067" cy="646331"/>
          </a:xfrm>
          <a:prstGeom prst="rect">
            <a:avLst/>
          </a:prstGeom>
          <a:blipFill>
            <a:blip r:embed="rId2"/>
            <a:stretch>
              <a:fillRect l="-656" t="-5607" b="-12150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2EF49A5F-0792-B39D-BA23-8B1C76BF6200}"/>
              </a:ext>
            </a:extLst>
          </p:cNvPr>
          <p:cNvCxnSpPr/>
          <p:nvPr/>
        </p:nvCxnSpPr>
        <p:spPr>
          <a:xfrm>
            <a:off x="1908175" y="2573338"/>
            <a:ext cx="83645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7" name="Picture 2">
            <a:extLst>
              <a:ext uri="{FF2B5EF4-FFF2-40B4-BE49-F238E27FC236}">
                <a16:creationId xmlns:a16="http://schemas.microsoft.com/office/drawing/2014/main" id="{7AC13C5C-FCFA-2EC9-8046-DFC2D247D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225" y="2676525"/>
            <a:ext cx="502443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TextovéPole 10">
            <a:extLst>
              <a:ext uri="{FF2B5EF4-FFF2-40B4-BE49-F238E27FC236}">
                <a16:creationId xmlns:a16="http://schemas.microsoft.com/office/drawing/2014/main" id="{91BEB7AF-4DD3-D2E2-ACB1-C76011AAF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425" y="6276975"/>
            <a:ext cx="5024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altLang="cs-CZ" b="1">
                <a:latin typeface="Segoe UI" panose="020B0502040204020203" pitchFamily="34" charset="0"/>
              </a:rPr>
              <a:t>Vnitřní objem nádoby se zvětší o 57,6 cm</a:t>
            </a:r>
            <a:r>
              <a:rPr lang="cs-CZ" altLang="cs-CZ" b="1" baseline="30000">
                <a:latin typeface="Segoe UI" panose="020B0502040204020203" pitchFamily="34" charset="0"/>
              </a:rPr>
              <a:t>3</a:t>
            </a:r>
            <a:endParaRPr lang="cs-CZ" altLang="cs-CZ" b="1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ovéPole 4">
            <a:extLst>
              <a:ext uri="{FF2B5EF4-FFF2-40B4-BE49-F238E27FC236}">
                <a16:creationId xmlns:a16="http://schemas.microsoft.com/office/drawing/2014/main" id="{7F5319C4-D1DD-F6F3-CCAF-6162B0BB2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2850792"/>
            <a:ext cx="23272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4000" dirty="0">
                <a:latin typeface="Arial" panose="020B0604020202020204" pitchFamily="34" charset="0"/>
              </a:rPr>
              <a:t>Konec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bdélník 1">
            <a:extLst>
              <a:ext uri="{FF2B5EF4-FFF2-40B4-BE49-F238E27FC236}">
                <a16:creationId xmlns:a16="http://schemas.microsoft.com/office/drawing/2014/main" id="{2FE46D2B-28B0-B93D-D4FB-41CF8DE1F1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975" y="225425"/>
            <a:ext cx="410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cs-CZ" altLang="cs-CZ" sz="1800" b="1">
                <a:latin typeface="Arial" panose="020B0604020202020204" pitchFamily="34" charset="0"/>
                <a:cs typeface="Arial" panose="020B0604020202020204" pitchFamily="34" charset="0"/>
              </a:rPr>
              <a:t>Objemová roztažnost pevných látek</a:t>
            </a:r>
          </a:p>
        </p:txBody>
      </p:sp>
      <p:sp>
        <p:nvSpPr>
          <p:cNvPr id="12291" name="Obdélník 2">
            <a:extLst>
              <a:ext uri="{FF2B5EF4-FFF2-40B4-BE49-F238E27FC236}">
                <a16:creationId xmlns:a16="http://schemas.microsoft.com/office/drawing/2014/main" id="{3C5B251F-E1D7-980E-19B8-7436BFCDE1A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737361" y="608852"/>
            <a:ext cx="8717280" cy="369332"/>
          </a:xfrm>
          <a:prstGeom prst="rect">
            <a:avLst/>
          </a:prstGeom>
          <a:blipFill>
            <a:blip r:embed="rId3"/>
            <a:stretch>
              <a:fillRect l="-559" t="-10000" b="-26667"/>
            </a:stretch>
          </a:blipFill>
          <a:ln>
            <a:noFill/>
          </a:ln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AC47CD2-F981-9907-0853-D368E6D3162E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87844" y="1289091"/>
            <a:ext cx="8457952" cy="37619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3E134AD-9CF5-524C-8E62-3CFE548416A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05343" y="912313"/>
            <a:ext cx="8457953" cy="369332"/>
          </a:xfrm>
          <a:prstGeom prst="rect">
            <a:avLst/>
          </a:prstGeom>
          <a:blipFill>
            <a:blip r:embed="rId5"/>
            <a:stretch>
              <a:fillRect l="-649" t="-11667" b="-26667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660D173-E65F-077C-9210-0857D2BE87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87845" y="1665284"/>
            <a:ext cx="8555037" cy="646331"/>
          </a:xfrm>
          <a:prstGeom prst="rect">
            <a:avLst/>
          </a:prstGeom>
          <a:blipFill>
            <a:blip r:embed="rId6"/>
            <a:stretch>
              <a:fillRect l="-570" t="-4717" b="-14151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D13C53D4-056B-DB8B-5265-5D85082C49A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05342" y="2163939"/>
            <a:ext cx="8749299" cy="4262192"/>
          </a:xfrm>
          <a:prstGeom prst="rect">
            <a:avLst/>
          </a:prstGeom>
          <a:blipFill>
            <a:blip r:embed="rId7"/>
            <a:stretch>
              <a:fillRect l="-627" b="-3147"/>
            </a:stretch>
          </a:blipFill>
        </p:spPr>
        <p:txBody>
          <a:bodyPr/>
          <a:lstStyle/>
          <a:p>
            <a:r>
              <a:rPr lang="cs-CZ" dirty="0">
                <a:noFill/>
              </a:rPr>
              <a:t> </a:t>
            </a:r>
          </a:p>
        </p:txBody>
      </p:sp>
      <p:sp>
        <p:nvSpPr>
          <p:cNvPr id="14" name="Levá složená závorka 13">
            <a:extLst>
              <a:ext uri="{FF2B5EF4-FFF2-40B4-BE49-F238E27FC236}">
                <a16:creationId xmlns:a16="http://schemas.microsoft.com/office/drawing/2014/main" id="{504C1424-61B0-D20D-814B-C9769BB06E51}"/>
              </a:ext>
            </a:extLst>
          </p:cNvPr>
          <p:cNvSpPr/>
          <p:nvPr/>
        </p:nvSpPr>
        <p:spPr>
          <a:xfrm rot="16200000">
            <a:off x="8057357" y="3255169"/>
            <a:ext cx="373062" cy="22733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77734561-ADF7-41F2-9D81-4824CAFC10F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41372" y="4552922"/>
            <a:ext cx="3206047" cy="276999"/>
          </a:xfrm>
          <a:prstGeom prst="rect">
            <a:avLst/>
          </a:prstGeom>
          <a:blipFill>
            <a:blip r:embed="rId8"/>
            <a:stretch>
              <a:fillRect t="-2222" b="-17778"/>
            </a:stretch>
          </a:blipFill>
        </p:spPr>
        <p:txBody>
          <a:bodyPr/>
          <a:lstStyle/>
          <a:p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2635</Words>
  <Application>Microsoft Office PowerPoint</Application>
  <PresentationFormat>Širokoúhlá obrazovka</PresentationFormat>
  <Paragraphs>317</Paragraphs>
  <Slides>36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44" baseType="lpstr">
      <vt:lpstr>Arial</vt:lpstr>
      <vt:lpstr>Calibri</vt:lpstr>
      <vt:lpstr>Calibri Light</vt:lpstr>
      <vt:lpstr>Cambria Math</vt:lpstr>
      <vt:lpstr>Segoe UI</vt:lpstr>
      <vt:lpstr>Symbol</vt:lpstr>
      <vt:lpstr>Times New Roman</vt:lpstr>
      <vt:lpstr>Motiv Office</vt:lpstr>
      <vt:lpstr>Struktura a deformace pevných látek Fyz 85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Struktura a deformace pevných látek Fyz84</dc:title>
  <dc:creator>Karel Sixl</dc:creator>
  <cp:lastModifiedBy>Učebna Čtrnáctucitel</cp:lastModifiedBy>
  <cp:revision>18</cp:revision>
  <dcterms:created xsi:type="dcterms:W3CDTF">2025-07-28T17:52:28Z</dcterms:created>
  <dcterms:modified xsi:type="dcterms:W3CDTF">2026-05-07T08:22:10Z</dcterms:modified>
</cp:coreProperties>
</file>