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7" r:id="rId5"/>
    <p:sldId id="260" r:id="rId6"/>
    <p:sldId id="261" r:id="rId7"/>
    <p:sldId id="262" r:id="rId8"/>
    <p:sldId id="265" r:id="rId9"/>
    <p:sldId id="266" r:id="rId10"/>
    <p:sldId id="258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6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2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C310-D2CD-4FE9-A215-004F6F86E9F0}" type="datetimeFigureOut">
              <a:rPr lang="cs-CZ" smtClean="0"/>
              <a:pPr/>
              <a:t>10.09.2020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9792A-F627-41E0-8199-7AAE40F71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C310-D2CD-4FE9-A215-004F6F86E9F0}" type="datetimeFigureOut">
              <a:rPr lang="cs-CZ" smtClean="0"/>
              <a:pPr/>
              <a:t>10.09.2020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9792A-F627-41E0-8199-7AAE40F71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C310-D2CD-4FE9-A215-004F6F86E9F0}" type="datetimeFigureOut">
              <a:rPr lang="cs-CZ" smtClean="0"/>
              <a:pPr/>
              <a:t>10.09.2020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9792A-F627-41E0-8199-7AAE40F71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C310-D2CD-4FE9-A215-004F6F86E9F0}" type="datetimeFigureOut">
              <a:rPr lang="cs-CZ" smtClean="0"/>
              <a:pPr/>
              <a:t>10.09.2020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9792A-F627-41E0-8199-7AAE40F71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C310-D2CD-4FE9-A215-004F6F86E9F0}" type="datetimeFigureOut">
              <a:rPr lang="cs-CZ" smtClean="0"/>
              <a:pPr/>
              <a:t>10.09.2020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9792A-F627-41E0-8199-7AAE40F71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C310-D2CD-4FE9-A215-004F6F86E9F0}" type="datetimeFigureOut">
              <a:rPr lang="cs-CZ" smtClean="0"/>
              <a:pPr/>
              <a:t>10.09.2020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9792A-F627-41E0-8199-7AAE40F71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C310-D2CD-4FE9-A215-004F6F86E9F0}" type="datetimeFigureOut">
              <a:rPr lang="cs-CZ" smtClean="0"/>
              <a:pPr/>
              <a:t>10.09.2020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9792A-F627-41E0-8199-7AAE40F71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C310-D2CD-4FE9-A215-004F6F86E9F0}" type="datetimeFigureOut">
              <a:rPr lang="cs-CZ" smtClean="0"/>
              <a:pPr/>
              <a:t>10.09.2020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9792A-F627-41E0-8199-7AAE40F71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C310-D2CD-4FE9-A215-004F6F86E9F0}" type="datetimeFigureOut">
              <a:rPr lang="cs-CZ" smtClean="0"/>
              <a:pPr/>
              <a:t>10.09.2020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9792A-F627-41E0-8199-7AAE40F71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C310-D2CD-4FE9-A215-004F6F86E9F0}" type="datetimeFigureOut">
              <a:rPr lang="cs-CZ" smtClean="0"/>
              <a:pPr/>
              <a:t>10.09.2020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9792A-F627-41E0-8199-7AAE40F71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EC310-D2CD-4FE9-A215-004F6F86E9F0}" type="datetimeFigureOut">
              <a:rPr lang="cs-CZ" smtClean="0"/>
              <a:pPr/>
              <a:t>10.09.2020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9792A-F627-41E0-8199-7AAE40F71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EC310-D2CD-4FE9-A215-004F6F86E9F0}" type="datetimeFigureOut">
              <a:rPr lang="cs-CZ" smtClean="0"/>
              <a:pPr/>
              <a:t>10.09.2020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69792A-F627-41E0-8199-7AAE40F71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Psychologie jako věda</a:t>
            </a:r>
            <a:endParaRPr lang="cs-CZ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cs-CZ" b="1" u="sng" dirty="0" smtClean="0"/>
              <a:t>Definice psychologie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517232"/>
          </a:xfrm>
        </p:spPr>
        <p:txBody>
          <a:bodyPr/>
          <a:lstStyle/>
          <a:p>
            <a:pPr>
              <a:buNone/>
            </a:pPr>
            <a:r>
              <a:rPr lang="cs-CZ" b="1" dirty="0"/>
              <a:t> </a:t>
            </a:r>
            <a:r>
              <a:rPr lang="cs-CZ" b="1" dirty="0" smtClean="0"/>
              <a:t>   </a:t>
            </a:r>
            <a:r>
              <a:rPr lang="cs-CZ" b="1" u="sng" dirty="0" smtClean="0"/>
              <a:t>Psychologie je věda o psychice, tj. o prožívání, chování </a:t>
            </a:r>
            <a:r>
              <a:rPr lang="cs-CZ" b="1" u="sng" smtClean="0"/>
              <a:t>a podvědomí</a:t>
            </a:r>
            <a:endParaRPr lang="cs-CZ" b="1" u="sng" dirty="0" smtClean="0"/>
          </a:p>
          <a:p>
            <a:r>
              <a:rPr lang="cs-CZ" b="1" dirty="0"/>
              <a:t>ú</a:t>
            </a:r>
            <a:r>
              <a:rPr lang="cs-CZ" b="1" dirty="0" smtClean="0"/>
              <a:t>kolem psychologie je zkoumat zákonitosti vzniku, utváření a průběhu lidského prožívání a chování, jejich vzájemné podmíněnosti</a:t>
            </a:r>
          </a:p>
          <a:p>
            <a:r>
              <a:rPr lang="cs-CZ" b="1" dirty="0"/>
              <a:t>p</a:t>
            </a:r>
            <a:r>
              <a:rPr lang="cs-CZ" b="1" dirty="0" smtClean="0"/>
              <a:t>opisuje, třídí, vysvětluje a poznané zákonitosti využívá k lepšímu poznávání člověka, ke zdokonalování lidské činnosti, k lepšímu pochopení a zlepšení mezilidských vztahů</a:t>
            </a:r>
          </a:p>
          <a:p>
            <a:pPr>
              <a:buNone/>
            </a:pPr>
            <a:endParaRPr lang="cs-CZ" b="1" dirty="0" smtClean="0"/>
          </a:p>
          <a:p>
            <a:endParaRPr lang="cs-CZ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Prožívání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/>
              <a:t>p</a:t>
            </a:r>
            <a:r>
              <a:rPr lang="cs-CZ" b="1" dirty="0" smtClean="0"/>
              <a:t>rožíváním označujeme to, co si člověk uvědomuje ze svého duševního života </a:t>
            </a:r>
          </a:p>
          <a:p>
            <a:r>
              <a:rPr lang="cs-CZ" b="1" dirty="0"/>
              <a:t>j</a:t>
            </a:r>
            <a:r>
              <a:rPr lang="cs-CZ" b="1" dirty="0" smtClean="0"/>
              <a:t>e to „vnitřní svět člověka“</a:t>
            </a:r>
          </a:p>
          <a:p>
            <a:r>
              <a:rPr lang="cs-CZ" b="1" dirty="0"/>
              <a:t>j</a:t>
            </a:r>
            <a:r>
              <a:rPr lang="cs-CZ" b="1" dirty="0" smtClean="0"/>
              <a:t>e přístupný a známý jen člověku samému</a:t>
            </a:r>
          </a:p>
          <a:p>
            <a:r>
              <a:rPr lang="cs-CZ" b="1" dirty="0"/>
              <a:t>j</a:t>
            </a:r>
            <a:r>
              <a:rPr lang="cs-CZ" b="1" dirty="0" smtClean="0"/>
              <a:t>e to typicky lidský jev </a:t>
            </a:r>
          </a:p>
          <a:p>
            <a:r>
              <a:rPr lang="cs-CZ" b="1" dirty="0"/>
              <a:t>j</a:t>
            </a:r>
            <a:r>
              <a:rPr lang="cs-CZ" b="1" dirty="0" smtClean="0"/>
              <a:t>e bohatší než chování</a:t>
            </a:r>
          </a:p>
          <a:p>
            <a:r>
              <a:rPr lang="cs-CZ" b="1" dirty="0"/>
              <a:t>n</a:t>
            </a:r>
            <a:r>
              <a:rPr lang="cs-CZ" b="1" dirty="0" smtClean="0"/>
              <a:t>ěkdy se nedá přesně vyjádřit řečí</a:t>
            </a:r>
          </a:p>
          <a:p>
            <a:r>
              <a:rPr lang="cs-CZ" b="1" dirty="0"/>
              <a:t>j</a:t>
            </a:r>
            <a:r>
              <a:rPr lang="cs-CZ" b="1" dirty="0" smtClean="0"/>
              <a:t>e individuální</a:t>
            </a:r>
          </a:p>
          <a:p>
            <a:r>
              <a:rPr lang="cs-CZ" b="1" dirty="0" smtClean="0"/>
              <a:t>je variabilní </a:t>
            </a:r>
          </a:p>
          <a:p>
            <a:r>
              <a:rPr lang="cs-CZ" b="1" dirty="0"/>
              <a:t>n</a:t>
            </a:r>
            <a:r>
              <a:rPr lang="cs-CZ" b="1" dirty="0" smtClean="0"/>
              <a:t>edá se zachytit přístroji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59043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628800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Obsah lidského prožívání se v psychologii rozděluje na 3 základní druhy psych. jevů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844824"/>
            <a:ext cx="9144000" cy="5013176"/>
          </a:xfrm>
        </p:spPr>
        <p:txBody>
          <a:bodyPr/>
          <a:lstStyle/>
          <a:p>
            <a:r>
              <a:rPr lang="cs-CZ" b="1" dirty="0" smtClean="0"/>
              <a:t>1. psychické procesy ( např. poznávací, citové, fantazijní procesy)</a:t>
            </a:r>
          </a:p>
          <a:p>
            <a:r>
              <a:rPr lang="cs-CZ" b="1" dirty="0" smtClean="0"/>
              <a:t>2. psychické stavy ( např. podrážděnost, nadšení, tréma, roztržitost atd.)</a:t>
            </a:r>
          </a:p>
          <a:p>
            <a:r>
              <a:rPr lang="cs-CZ" b="1" dirty="0" smtClean="0"/>
              <a:t>3. psychické vlastnosti ( např. charakterové, </a:t>
            </a:r>
            <a:r>
              <a:rPr lang="cs-CZ" b="1" dirty="0" err="1" smtClean="0"/>
              <a:t>temperamentové</a:t>
            </a:r>
            <a:r>
              <a:rPr lang="cs-CZ" b="1" dirty="0" smtClean="0"/>
              <a:t>, aktivační vlastnosti aj.)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Chování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j</a:t>
            </a:r>
            <a:r>
              <a:rPr lang="cs-CZ" b="1" dirty="0" smtClean="0"/>
              <a:t>e aktivita člověka pozorovatelná druhou osobou</a:t>
            </a:r>
          </a:p>
          <a:p>
            <a:r>
              <a:rPr lang="cs-CZ" b="1" dirty="0"/>
              <a:t>p</a:t>
            </a:r>
            <a:r>
              <a:rPr lang="cs-CZ" b="1" dirty="0" smtClean="0"/>
              <a:t>odle toho jak se chovám, tak mě hodnotí ostatní lidé, kteří nás posuzují na základě našeho chování a jednání</a:t>
            </a:r>
          </a:p>
          <a:p>
            <a:r>
              <a:rPr lang="cs-CZ" b="1" dirty="0"/>
              <a:t>n</a:t>
            </a:r>
            <a:r>
              <a:rPr lang="cs-CZ" b="1" dirty="0" smtClean="0"/>
              <a:t>ěkteré projevy jsou zachytitelné přístroji</a:t>
            </a:r>
          </a:p>
          <a:p>
            <a:r>
              <a:rPr lang="cs-CZ" b="1" dirty="0"/>
              <a:t>n</a:t>
            </a:r>
            <a:r>
              <a:rPr lang="cs-CZ" b="1" dirty="0" smtClean="0"/>
              <a:t>a základě chování můžeme usuzovat i na prožívání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97942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Podle míry souhlasu chování a prožívání rozlišujeme: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1. chování expresivní </a:t>
            </a:r>
            <a:r>
              <a:rPr lang="cs-CZ" b="1" dirty="0" smtClean="0"/>
              <a:t>–  bezprostřední, spontánní</a:t>
            </a:r>
          </a:p>
          <a:p>
            <a:r>
              <a:rPr lang="cs-CZ" b="1" dirty="0"/>
              <a:t>t</a:t>
            </a:r>
            <a:r>
              <a:rPr lang="cs-CZ" b="1" dirty="0" smtClean="0"/>
              <a:t>oto chování je v souladu s prožíváním</a:t>
            </a:r>
          </a:p>
          <a:p>
            <a:r>
              <a:rPr lang="cs-CZ" b="1" dirty="0" smtClean="0"/>
              <a:t>je odrazem prožívání</a:t>
            </a:r>
          </a:p>
          <a:p>
            <a:r>
              <a:rPr lang="cs-CZ" b="1" dirty="0"/>
              <a:t>j</a:t>
            </a:r>
            <a:r>
              <a:rPr lang="cs-CZ" b="1" dirty="0" smtClean="0"/>
              <a:t>e typické pro děti, pro osoby se sníženým sebeovládáním</a:t>
            </a:r>
          </a:p>
          <a:p>
            <a:r>
              <a:rPr lang="cs-CZ" b="1" dirty="0" smtClean="0"/>
              <a:t>Např. radost, vztek, smutek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40876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smtClean="0"/>
              <a:t>2. Chování </a:t>
            </a:r>
            <a:r>
              <a:rPr lang="cs-CZ" b="1" u="sng" dirty="0" smtClean="0"/>
              <a:t>adaptivní 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036496" cy="5141168"/>
          </a:xfrm>
        </p:spPr>
        <p:txBody>
          <a:bodyPr>
            <a:normAutofit/>
          </a:bodyPr>
          <a:lstStyle/>
          <a:p>
            <a:r>
              <a:rPr lang="cs-CZ" b="1" dirty="0"/>
              <a:t>j</a:t>
            </a:r>
            <a:r>
              <a:rPr lang="cs-CZ" b="1" dirty="0" smtClean="0"/>
              <a:t>e to chování přizpůsobené, stylizované, zvládnuté</a:t>
            </a:r>
          </a:p>
          <a:p>
            <a:r>
              <a:rPr lang="cs-CZ" b="1" dirty="0"/>
              <a:t>n</a:t>
            </a:r>
            <a:r>
              <a:rPr lang="cs-CZ" b="1" dirty="0" smtClean="0"/>
              <a:t>ení v souladu s prožíváním – dokonce může být v úplném protikladu</a:t>
            </a:r>
          </a:p>
          <a:p>
            <a:r>
              <a:rPr lang="cs-CZ" b="1" dirty="0"/>
              <a:t>n</a:t>
            </a:r>
            <a:r>
              <a:rPr lang="cs-CZ" b="1" dirty="0" smtClean="0"/>
              <a:t>apř. potlačený hněv, předstíraná radost, stylizace atd.</a:t>
            </a:r>
          </a:p>
          <a:p>
            <a:endParaRPr lang="cs-CZ" b="1" dirty="0" smtClean="0"/>
          </a:p>
          <a:p>
            <a:r>
              <a:rPr lang="cs-CZ" b="1" dirty="0"/>
              <a:t>chování i prožívání se navzájem ovlivňují a podmiňují. </a:t>
            </a:r>
          </a:p>
          <a:p>
            <a:r>
              <a:rPr lang="cs-CZ" b="1" dirty="0"/>
              <a:t>bez prožívání není možné chování a naopak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6620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Podvědomí - nevědomí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chování je nejen výsledkem prožívání, ale také výsledkem nevědomých pohnutek  např. zapomenuté zážitky z dětství, potlačované touhy a přání, zautomatizované činnosti, pudy, instinkty apod.</a:t>
            </a:r>
          </a:p>
          <a:p>
            <a:r>
              <a:rPr lang="cs-CZ" b="1" dirty="0" smtClean="0"/>
              <a:t>o podvědomí svědčí také ta skutečnost, že si někdy neumíme vysvětlit příčinu vlastního chování</a:t>
            </a:r>
          </a:p>
          <a:p>
            <a:r>
              <a:rPr lang="cs-CZ" b="1" dirty="0" smtClean="0"/>
              <a:t>i tyto neuvědomované psychické jevy ovlivňují naše jednání a označujeme je jako podvědomí</a:t>
            </a:r>
          </a:p>
          <a:p>
            <a:r>
              <a:rPr lang="cs-CZ" b="1" dirty="0" smtClean="0"/>
              <a:t>tvoří jednu část duševního života člověka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Psychika člověka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    Duševní jevy označované jako prožívání, chování a podvědomí(nevědomí) nazýváme </a:t>
            </a:r>
            <a:r>
              <a:rPr lang="cs-CZ" b="1" u="sng" dirty="0" smtClean="0"/>
              <a:t>psychikou ( duševním životem) </a:t>
            </a:r>
            <a:r>
              <a:rPr lang="cs-CZ" b="1" dirty="0" smtClean="0"/>
              <a:t> člověka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404664"/>
            <a:ext cx="8686800" cy="5721499"/>
          </a:xfrm>
        </p:spPr>
        <p:txBody>
          <a:bodyPr/>
          <a:lstStyle/>
          <a:p>
            <a:r>
              <a:rPr lang="cs-CZ" b="1" u="sng" dirty="0" smtClean="0"/>
              <a:t>Psychologie</a:t>
            </a:r>
            <a:r>
              <a:rPr lang="cs-CZ" b="1" dirty="0" smtClean="0"/>
              <a:t> jako samostatná věda vznikla v druhé polovině 19. století. </a:t>
            </a:r>
          </a:p>
          <a:p>
            <a:r>
              <a:rPr lang="cs-CZ" b="1" dirty="0"/>
              <a:t>d</a:t>
            </a:r>
            <a:r>
              <a:rPr lang="cs-CZ" b="1" dirty="0" smtClean="0"/>
              <a:t>o té doby existovala jako součást jiných věd – především filozofie,  věd společenských, přírodovědných a medicíny</a:t>
            </a:r>
          </a:p>
          <a:p>
            <a:r>
              <a:rPr lang="cs-CZ" b="1" smtClean="0"/>
              <a:t>poznatky </a:t>
            </a:r>
            <a:r>
              <a:rPr lang="cs-CZ" b="1" dirty="0" smtClean="0"/>
              <a:t>psychologie se rozšířily, proto dnes mluvíme o </a:t>
            </a:r>
            <a:r>
              <a:rPr lang="cs-CZ" b="1" u="sng" dirty="0" smtClean="0"/>
              <a:t>systému psychologických věd</a:t>
            </a:r>
          </a:p>
          <a:p>
            <a:r>
              <a:rPr lang="cs-CZ" b="1" dirty="0"/>
              <a:t>t</a:t>
            </a:r>
            <a:r>
              <a:rPr lang="cs-CZ" b="1" dirty="0" smtClean="0"/>
              <a:t>ento systém zahrnuje základní, speciální a aplikované psychologické disciplíny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I. Základní psychologické disciplíny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r>
              <a:rPr lang="cs-CZ" b="1" dirty="0" smtClean="0"/>
              <a:t>zabývají se psychickými jevy z nejzákladnějších hledisek, jsou obecné a mají teoretický ráz</a:t>
            </a:r>
          </a:p>
          <a:p>
            <a:r>
              <a:rPr lang="cs-CZ" b="1" dirty="0" smtClean="0"/>
              <a:t>Patří sem:</a:t>
            </a:r>
          </a:p>
          <a:p>
            <a:pPr>
              <a:buNone/>
            </a:pPr>
            <a:r>
              <a:rPr lang="cs-CZ" b="1" dirty="0" smtClean="0"/>
              <a:t>   1. obecná psychologie – zkoumá a vysvětluje vznik a vývoj lidské psychiky </a:t>
            </a:r>
          </a:p>
          <a:p>
            <a:pPr>
              <a:buNone/>
            </a:pPr>
            <a:r>
              <a:rPr lang="cs-CZ" b="1" dirty="0" smtClean="0"/>
              <a:t>   2. psychologie osobnosti – zkoumá osobní vlastnosti člověka a jejich vytváření</a:t>
            </a:r>
          </a:p>
          <a:p>
            <a:pPr>
              <a:buNone/>
            </a:pPr>
            <a:r>
              <a:rPr lang="cs-CZ" b="1" dirty="0" smtClean="0"/>
              <a:t>   3. ontogenetická (vývojová) psychologie – zabývá se vývojem lidské psychiky od početí až do smrti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14543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r>
              <a:rPr lang="cs-CZ" b="1" dirty="0" smtClean="0"/>
              <a:t>4. fyziologická psychologie – zkoumá </a:t>
            </a:r>
            <a:r>
              <a:rPr lang="cs-CZ" b="1" dirty="0" err="1" smtClean="0"/>
              <a:t>biologicko</a:t>
            </a:r>
            <a:r>
              <a:rPr lang="cs-CZ" b="1" dirty="0" smtClean="0"/>
              <a:t> – fyziologickou podmíněnost psychických jevů </a:t>
            </a:r>
          </a:p>
          <a:p>
            <a:pPr>
              <a:buNone/>
            </a:pPr>
            <a:r>
              <a:rPr lang="cs-CZ" b="1" dirty="0" smtClean="0"/>
              <a:t>    (žlázy s vnitřní sekrecí, nervová soustava atd.)</a:t>
            </a:r>
          </a:p>
          <a:p>
            <a:pPr>
              <a:buNone/>
            </a:pPr>
            <a:r>
              <a:rPr lang="cs-CZ" b="1" dirty="0" smtClean="0"/>
              <a:t>5. Sociální psychologie – zkoumá vliv společnosti  a společenských činitelů na jedince</a:t>
            </a:r>
          </a:p>
          <a:p>
            <a:pPr>
              <a:buNone/>
            </a:pPr>
            <a:r>
              <a:rPr lang="cs-CZ" b="1" dirty="0" smtClean="0"/>
              <a:t>6. Psychopatologie – zkoumá chorobné změny v duševním životě člověka ( např. při duševních poruchách)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II. Speciální psychologické disciplíny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141168"/>
          </a:xfrm>
        </p:spPr>
        <p:txBody>
          <a:bodyPr>
            <a:normAutofit fontScale="92500"/>
          </a:bodyPr>
          <a:lstStyle/>
          <a:p>
            <a:r>
              <a:rPr lang="cs-CZ" b="1" dirty="0" smtClean="0"/>
              <a:t>Řeší specifické problémy, které se nevztahují na celou psychiku, ale pomáhají objasnit základní psychologické otázky</a:t>
            </a:r>
          </a:p>
          <a:p>
            <a:r>
              <a:rPr lang="cs-CZ" b="1" dirty="0" smtClean="0"/>
              <a:t>Patří sem:</a:t>
            </a:r>
          </a:p>
          <a:p>
            <a:r>
              <a:rPr lang="cs-CZ" b="1" dirty="0" smtClean="0"/>
              <a:t>1.dějiny psychologie – zabývají se historií, významnými osobnostmi z historie psychologie atd.</a:t>
            </a:r>
          </a:p>
          <a:p>
            <a:r>
              <a:rPr lang="cs-CZ" b="1" dirty="0" smtClean="0"/>
              <a:t>2. diferenciační psychologie – zabývá se psychickými rozdíly mezi lidmi ( vzhledem k pohlaví, národnostní příslušnosti, k různým úrovním civilizace atd.)</a:t>
            </a:r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332656"/>
            <a:ext cx="8579296" cy="6408712"/>
          </a:xfrm>
        </p:spPr>
        <p:txBody>
          <a:bodyPr/>
          <a:lstStyle/>
          <a:p>
            <a:r>
              <a:rPr lang="cs-CZ" b="1" dirty="0" smtClean="0"/>
              <a:t>3. zoopsychologie – zkoumá psychiku živočichů na různých stupních vývoje , od nejnižších prvoků až po lidoopy a tyto poznatky využívá k objasnění některých psychických jevů u člověka</a:t>
            </a:r>
          </a:p>
          <a:p>
            <a:pPr marL="0" indent="0">
              <a:buNone/>
            </a:pPr>
            <a:r>
              <a:rPr lang="cs-CZ" b="1" dirty="0" smtClean="0"/>
              <a:t>    (např. mají psychiku na elementární úrovni)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4. </a:t>
            </a:r>
            <a:r>
              <a:rPr lang="cs-CZ" b="1" dirty="0" err="1" smtClean="0"/>
              <a:t>Farmakopsychologie</a:t>
            </a:r>
            <a:r>
              <a:rPr lang="cs-CZ" b="1" dirty="0" smtClean="0"/>
              <a:t> – zabývá se sledováním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a popisováním účinků léků na lidskou psychiku</a:t>
            </a:r>
          </a:p>
          <a:p>
            <a:pPr marL="0" indent="0">
              <a:buNone/>
            </a:pPr>
            <a:r>
              <a:rPr lang="cs-CZ" b="1" dirty="0" smtClean="0"/>
              <a:t> 5. Psycholingvistika – zabývá s psychologií řeči –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zkoumá také vzájemné vztahy mezi myšlením a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řečí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018151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036496" cy="1143000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III. Aplikované psychologické disciplíny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lnSpcReduction="10000"/>
          </a:bodyPr>
          <a:lstStyle/>
          <a:p>
            <a:r>
              <a:rPr lang="cs-CZ" b="1" dirty="0"/>
              <a:t>j</a:t>
            </a:r>
            <a:r>
              <a:rPr lang="cs-CZ" b="1" dirty="0" smtClean="0"/>
              <a:t>sou obory, které zkoumají konkrétní oblast lidské činnosti a získané poznatky využívají k zlepšení činnosti v dané oblasti</a:t>
            </a:r>
          </a:p>
          <a:p>
            <a:r>
              <a:rPr lang="cs-CZ" b="1" dirty="0" smtClean="0"/>
              <a:t>Patří sem:</a:t>
            </a:r>
          </a:p>
          <a:p>
            <a:r>
              <a:rPr lang="cs-CZ" b="1" dirty="0" smtClean="0"/>
              <a:t>1. pedagogická psychologie – zkoumá podmínky, průběh a výsledky vyučování </a:t>
            </a:r>
          </a:p>
          <a:p>
            <a:r>
              <a:rPr lang="cs-CZ" b="1" dirty="0" smtClean="0"/>
              <a:t>2. zdravotnická </a:t>
            </a:r>
            <a:r>
              <a:rPr lang="cs-CZ" b="1" dirty="0"/>
              <a:t>(</a:t>
            </a:r>
            <a:r>
              <a:rPr lang="cs-CZ" b="1" dirty="0" smtClean="0"/>
              <a:t>klinická) psychologie – zkoumá vliv nemoci na psychiku člověka</a:t>
            </a:r>
          </a:p>
          <a:p>
            <a:r>
              <a:rPr lang="cs-CZ" b="1" dirty="0" smtClean="0"/>
              <a:t>3. </a:t>
            </a:r>
            <a:r>
              <a:rPr lang="cs-CZ" b="1"/>
              <a:t>p</a:t>
            </a:r>
            <a:r>
              <a:rPr lang="cs-CZ" b="1" smtClean="0"/>
              <a:t>sychologie </a:t>
            </a:r>
            <a:r>
              <a:rPr lang="cs-CZ" b="1" dirty="0" smtClean="0"/>
              <a:t>práce – zkoumá činitele a podmínky ovlivňující </a:t>
            </a:r>
            <a:r>
              <a:rPr lang="cs-CZ" b="1" smtClean="0"/>
              <a:t>pracovní výkon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78589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126163"/>
          </a:xfrm>
        </p:spPr>
        <p:txBody>
          <a:bodyPr/>
          <a:lstStyle/>
          <a:p>
            <a:r>
              <a:rPr lang="cs-CZ" b="1" dirty="0" smtClean="0"/>
              <a:t>4. poradenská psychologie – zabývá se školským, výchovným, profesionálním, předmanželským a manželským poradenství</a:t>
            </a:r>
          </a:p>
          <a:p>
            <a:r>
              <a:rPr lang="cs-CZ" b="1" dirty="0" smtClean="0"/>
              <a:t>5. forenzní (soudní) psychologie – uplatňuje se v soudní praxi – při zjišťování psychických vlastností delikventů, při výslechu a posuzování výpovědí svědků, při posuzování normality osobnosti, trestní odpovědnosti atd.</a:t>
            </a:r>
          </a:p>
          <a:p>
            <a:r>
              <a:rPr lang="cs-CZ" b="1" dirty="0" smtClean="0"/>
              <a:t>6. psychologie sportu, reklamy, kosmická, trhu a prodeje, vojenská, inženýrská atd.</a:t>
            </a:r>
            <a:endParaRPr lang="cs-CZ" b="1" smtClean="0"/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cs-CZ" b="1" u="sng" dirty="0" smtClean="0"/>
              <a:t>Význam psychologie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472608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Psychologie pomáhá:</a:t>
            </a:r>
          </a:p>
          <a:p>
            <a:r>
              <a:rPr lang="cs-CZ" b="1" dirty="0" smtClean="0"/>
              <a:t>Poznat lidi  a působit na ně</a:t>
            </a:r>
          </a:p>
          <a:p>
            <a:r>
              <a:rPr lang="cs-CZ" b="1" dirty="0" smtClean="0"/>
              <a:t>Uspořádat věci a podmínky, ve kterých žijeme a pracujeme</a:t>
            </a:r>
          </a:p>
          <a:p>
            <a:r>
              <a:rPr lang="cs-CZ" b="1" dirty="0" smtClean="0"/>
              <a:t>Porozumět lépe sobě samému a lidem kolem nás</a:t>
            </a:r>
          </a:p>
          <a:p>
            <a:r>
              <a:rPr lang="cs-CZ" b="1" dirty="0" smtClean="0"/>
              <a:t>Osvojit si lépe způsob učení</a:t>
            </a:r>
          </a:p>
          <a:p>
            <a:r>
              <a:rPr lang="cs-CZ" b="1" dirty="0" smtClean="0"/>
              <a:t>Naučit se účelně odpočívat a čerpat nové síly</a:t>
            </a:r>
          </a:p>
          <a:p>
            <a:r>
              <a:rPr lang="cs-CZ" b="1" dirty="0" smtClean="0"/>
              <a:t>Pomáhá také ovlivnit chování a postoje k životu</a:t>
            </a:r>
          </a:p>
          <a:p>
            <a:r>
              <a:rPr lang="cs-CZ" b="1" dirty="0" smtClean="0"/>
              <a:t>Zodpovědně volit povolání</a:t>
            </a:r>
          </a:p>
          <a:p>
            <a:r>
              <a:rPr lang="cs-CZ" b="1" dirty="0" smtClean="0"/>
              <a:t>Vhodně zvolit životního partnera</a:t>
            </a:r>
          </a:p>
          <a:p>
            <a:r>
              <a:rPr lang="cs-CZ" b="1" smtClean="0"/>
              <a:t>Úspěšně vychovávat </a:t>
            </a:r>
            <a:r>
              <a:rPr lang="cs-CZ" b="1" dirty="0" smtClean="0"/>
              <a:t>děti</a:t>
            </a:r>
          </a:p>
          <a:p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065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88640"/>
            <a:ext cx="9036496" cy="5937523"/>
          </a:xfrm>
        </p:spPr>
        <p:txBody>
          <a:bodyPr/>
          <a:lstStyle/>
          <a:p>
            <a:r>
              <a:rPr lang="cs-CZ" b="1" dirty="0" smtClean="0"/>
              <a:t>Pracovat v týmu, umět řídit činnosti jiných, ale také se </a:t>
            </a:r>
            <a:r>
              <a:rPr lang="cs-CZ" b="1" smtClean="0"/>
              <a:t>umět podřídit </a:t>
            </a:r>
            <a:r>
              <a:rPr lang="cs-CZ" b="1" dirty="0" smtClean="0"/>
              <a:t>vedení</a:t>
            </a:r>
          </a:p>
          <a:p>
            <a:r>
              <a:rPr lang="cs-CZ" b="1" dirty="0" smtClean="0"/>
              <a:t>Relaxovat, odpočívat, regenerovat své síly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Psychologie má praktické využití v různých oblastech lidské činnosti – např. ve školství, ve zdravotnictví, v podnikání aj.</a:t>
            </a:r>
          </a:p>
          <a:p>
            <a:pPr marL="0" indent="0">
              <a:buNone/>
            </a:pPr>
            <a:endParaRPr lang="cs-CZ" b="1" u="sng" dirty="0" smtClean="0"/>
          </a:p>
          <a:p>
            <a:pPr marL="0" indent="0">
              <a:buNone/>
            </a:pPr>
            <a:r>
              <a:rPr lang="cs-CZ" b="1" u="sng" dirty="0" smtClean="0"/>
              <a:t>Psychologie pomáhá všude tam, kde potřebujeme</a:t>
            </a:r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423056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957</Words>
  <Application>Microsoft Office PowerPoint</Application>
  <PresentationFormat>Předvádění na obrazovce (4:3)</PresentationFormat>
  <Paragraphs>96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1" baseType="lpstr">
      <vt:lpstr>Arial</vt:lpstr>
      <vt:lpstr>Calibri</vt:lpstr>
      <vt:lpstr>Motiv sady Office</vt:lpstr>
      <vt:lpstr>Psychologie jako věda</vt:lpstr>
      <vt:lpstr>Definice psychologie</vt:lpstr>
      <vt:lpstr>Prožívání</vt:lpstr>
      <vt:lpstr>Obsah lidského prožívání se v psychologii rozděluje na 3 základní druhy psych. jevů</vt:lpstr>
      <vt:lpstr>Chování</vt:lpstr>
      <vt:lpstr>Podle míry souhlasu chování a prožívání rozlišujeme:</vt:lpstr>
      <vt:lpstr>2. Chování adaptivní </vt:lpstr>
      <vt:lpstr>Podvědomí - nevědomí</vt:lpstr>
      <vt:lpstr>Psychika člověka</vt:lpstr>
      <vt:lpstr>Prezentace aplikace PowerPoint</vt:lpstr>
      <vt:lpstr>I. Základní psychologické disciplíny</vt:lpstr>
      <vt:lpstr>Prezentace aplikace PowerPoint</vt:lpstr>
      <vt:lpstr>II. Speciální psychologické disciplíny</vt:lpstr>
      <vt:lpstr>Prezentace aplikace PowerPoint</vt:lpstr>
      <vt:lpstr>III. Aplikované psychologické disciplíny</vt:lpstr>
      <vt:lpstr>Prezentace aplikace PowerPoint</vt:lpstr>
      <vt:lpstr>Význam psychologie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Psychologie jako věda</dc:title>
  <dc:creator>severova</dc:creator>
  <cp:lastModifiedBy>SEVEROVÁ VĚRA Mgr.</cp:lastModifiedBy>
  <cp:revision>30</cp:revision>
  <dcterms:created xsi:type="dcterms:W3CDTF">2013-09-05T15:55:22Z</dcterms:created>
  <dcterms:modified xsi:type="dcterms:W3CDTF">2020-09-10T07:40:54Z</dcterms:modified>
</cp:coreProperties>
</file>