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8" r:id="rId3"/>
    <p:sldId id="306" r:id="rId4"/>
    <p:sldId id="261" r:id="rId5"/>
    <p:sldId id="305" r:id="rId6"/>
    <p:sldId id="307" r:id="rId7"/>
    <p:sldId id="271" r:id="rId8"/>
    <p:sldId id="263" r:id="rId9"/>
    <p:sldId id="260" r:id="rId10"/>
    <p:sldId id="264" r:id="rId11"/>
    <p:sldId id="267" r:id="rId12"/>
    <p:sldId id="268" r:id="rId13"/>
    <p:sldId id="265" r:id="rId14"/>
    <p:sldId id="257" r:id="rId15"/>
    <p:sldId id="269" r:id="rId16"/>
    <p:sldId id="272" r:id="rId17"/>
    <p:sldId id="301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8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FC1DB4-23F8-2143-717A-24FD90A20E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3B0FD6-F054-FC4A-9EDB-BDB1AC33B5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2A4A6B5-13B8-3B61-B9CD-9E0179A0B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4DA97D6-18F2-D503-EF28-BF4A7E7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164E50-0065-C32C-7A71-B75B814A1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406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912906-0B28-FCBA-00E6-9301C117C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6CBEF6-F3BF-EB9C-2494-5750C27C2F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701B61F-B379-BF69-78A8-61FAD43D4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AD2BB08-983A-832E-7B63-E9C703D43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D009E7-3917-FD0A-E0DF-2ADDC1B5D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470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7AD3FB-9484-99F0-B6D0-D01E0F29F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7327DF0-BDB0-8475-71F3-06812990E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0E1385-5D26-355B-C925-69C60B317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8E3B3E-6EB3-61EA-F732-BF5FDA0BD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BEF596-B7B8-3054-2375-120354728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062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E0E1C1-460D-0AEA-B1E9-4CE57EF5C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A1939C-AFD3-E726-B601-059B80DF28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55CCCF1-D524-A500-276B-82FAAF6269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EE09A42-67F1-557B-A171-53E6F60E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B333F09-0292-4590-C1F0-E0A19F7B6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BE060E9-0385-30A2-4903-8CB34C162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7696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752222-362D-A507-A62E-48B7D68CC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2EA176-4DBB-E77F-5C40-19A43E20DD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F40F77F-2BD0-1491-7C91-40DBCA966B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0F30547-5A64-81C0-25EB-9651002A6C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5F47E99-CC44-FE12-5446-330703CA6C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68D43DA-26CA-23B1-FEC2-3422B3EB0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9F74925-7C13-6A0D-C705-3648801F1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706CF0C-9495-0CF6-11D7-E51A76BDC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721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7B3B5E-E240-2531-E0FA-6CCB774E0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D4A415A-342C-B243-D6FD-F128B38BD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1652C9-E2B8-241C-5FA3-2F53A03FF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37DE1D8-81D6-1621-085F-85B6C17FE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248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BD6FAAA-6F57-BC23-477D-6BBC61E0A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A3E4678-FC44-287B-69BA-12B62A5A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AE2415A-A7DD-5716-A3E3-80F33BAE1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007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412A57-67DD-C761-F3EE-71504EE80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FF649C-5CD0-A53E-1193-68217F472D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E89F64A-7BC3-0A91-2405-CFAC77FD35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A6E19C7-D63C-06E3-9545-8F045E99E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D63CF69-4BB5-82AA-5515-EB5942FF4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5AC1B46-8930-E123-6933-663E151D6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55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B12BA7-42FA-F758-4C44-29C6B0DBC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B2E77F6-D808-D303-E01C-36905EE60D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5F1083C-4182-8258-1F8F-5AFE47CF6A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5ACE225-2062-3434-D425-B0B4DE628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ADFE66E-5C10-7F6F-02B1-ACF4DD3D6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F9DE020-648B-B864-2D1D-A1788574D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22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82E171-6F1E-FF57-4BC9-23B25CBB1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6E7CA6E-4D12-CD00-9991-52D24C1848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23FEB5-2E1B-7E52-E84B-E2A54FBAD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7ABF60-F970-BB5F-BE9B-DF827E2DD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A61BEF-B855-8D47-C136-0E8BC7A16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77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3F0627F-2A7C-27B4-B773-A8F8C3D79E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9B5D614-0142-E02D-46A0-3BB6935071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C0132F5-8926-9CF6-238B-FBFAB8740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626FB5-1650-50B8-9F7C-7E60EEF5D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FAE0611-EDBC-8F35-5A02-B9569A15F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2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3BDDE54-349E-8A38-D4BB-9EB266CD0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86AFB88-26D6-6693-D039-0DF082908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5D18A5-B73A-B647-E834-3D2105D4FF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C8D90-7AFD-418F-98CD-CD0BDFAF6916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C99AB14-86AC-43F1-AA91-DB11CE4697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D7BD97-486A-AF81-E24E-69BDFDBB1F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E7F1F-2373-4F55-B11C-F756C9A2E4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0368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du.ceskatelevize.cz/video/147-pokusy-proudeni-kapalin-a-plyn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40.png"/><Relationship Id="rId7" Type="http://schemas.openxmlformats.org/officeDocument/2006/relationships/image" Target="../media/image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0.png"/><Relationship Id="rId9" Type="http://schemas.openxmlformats.org/officeDocument/2006/relationships/image" Target="../media/image10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0.pn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8.jpg"/><Relationship Id="rId7" Type="http://schemas.openxmlformats.org/officeDocument/2006/relationships/image" Target="../media/image3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6.png"/><Relationship Id="rId4" Type="http://schemas.openxmlformats.org/officeDocument/2006/relationships/image" Target="../media/image29.png"/><Relationship Id="rId9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ceskatelevize.cz/video/7571-proc-letadlo-muze-letet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NULL"/><Relationship Id="rId4" Type="http://schemas.openxmlformats.org/officeDocument/2006/relationships/image" Target="../media/image3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3A476D-4072-1C90-F110-5869421BB1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17446" y="2352431"/>
            <a:ext cx="6557108" cy="1538622"/>
          </a:xfrm>
        </p:spPr>
        <p:txBody>
          <a:bodyPr>
            <a:normAutofit fontScale="90000"/>
          </a:bodyPr>
          <a:lstStyle/>
          <a:p>
            <a:r>
              <a:rPr lang="cs-CZ" dirty="0"/>
              <a:t>Mechanika tekutin</a:t>
            </a:r>
            <a:br>
              <a:rPr lang="cs-CZ" dirty="0"/>
            </a:br>
            <a:r>
              <a:rPr lang="cs-CZ" dirty="0"/>
              <a:t>(Fyz74)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EDDE611-F2C8-B79F-CEE9-08081699BD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85139" y="4574236"/>
            <a:ext cx="3821723" cy="1642249"/>
          </a:xfrm>
        </p:spPr>
        <p:txBody>
          <a:bodyPr>
            <a:normAutofit fontScale="55000" lnSpcReduction="20000"/>
          </a:bodyPr>
          <a:lstStyle/>
          <a:p>
            <a:r>
              <a:rPr lang="cs-CZ" dirty="0">
                <a:hlinkClick r:id="rId2"/>
              </a:rPr>
              <a:t>Úvodní video</a:t>
            </a:r>
            <a:endParaRPr lang="cs-CZ" dirty="0"/>
          </a:p>
          <a:p>
            <a:r>
              <a:rPr lang="cs-CZ" dirty="0"/>
              <a:t>Energie proudící tekutiny</a:t>
            </a:r>
          </a:p>
          <a:p>
            <a:r>
              <a:rPr lang="cs-CZ" dirty="0"/>
              <a:t>Bernoulliova rovnice</a:t>
            </a:r>
          </a:p>
          <a:p>
            <a:r>
              <a:rPr lang="cs-CZ" dirty="0"/>
              <a:t>Torricelliho vztah</a:t>
            </a:r>
          </a:p>
          <a:p>
            <a:r>
              <a:rPr lang="cs-CZ" dirty="0"/>
              <a:t>Podtlak</a:t>
            </a:r>
          </a:p>
          <a:p>
            <a:r>
              <a:rPr lang="cs-CZ" dirty="0"/>
              <a:t>Výtoková rychlost</a:t>
            </a:r>
          </a:p>
        </p:txBody>
      </p:sp>
      <p:sp>
        <p:nvSpPr>
          <p:cNvPr id="5" name="TextovéPole 6">
            <a:extLst>
              <a:ext uri="{FF2B5EF4-FFF2-40B4-BE49-F238E27FC236}">
                <a16:creationId xmlns:a16="http://schemas.microsoft.com/office/drawing/2014/main" id="{7BD593F2-ABD2-D7B5-6D01-EFDC887054EE}"/>
              </a:ext>
            </a:extLst>
          </p:cNvPr>
          <p:cNvSpPr txBox="1"/>
          <p:nvPr/>
        </p:nvSpPr>
        <p:spPr>
          <a:xfrm>
            <a:off x="795454" y="6031819"/>
            <a:ext cx="1330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14. 4. 2026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570338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5462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BB313BC-6FC3-7E66-7340-0CBFBD88BC01}"/>
              </a:ext>
            </a:extLst>
          </p:cNvPr>
          <p:cNvSpPr txBox="1"/>
          <p:nvPr/>
        </p:nvSpPr>
        <p:spPr>
          <a:xfrm>
            <a:off x="244699" y="207596"/>
            <a:ext cx="500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Potenciální energie proudící kapaliny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6FCE498-94B7-59DC-C631-59215253C66F}"/>
                  </a:ext>
                </a:extLst>
              </p:cNvPr>
              <p:cNvSpPr txBox="1"/>
              <p:nvPr/>
            </p:nvSpPr>
            <p:spPr>
              <a:xfrm>
                <a:off x="300507" y="728484"/>
                <a:ext cx="11590986" cy="16218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Co víme o potenciální energii?</a:t>
                </a:r>
              </a:p>
              <a:p>
                <a:endParaRPr lang="cs-CZ" sz="800" b="1" dirty="0"/>
              </a:p>
              <a:p>
                <a:r>
                  <a:rPr lang="cs-CZ" dirty="0"/>
                  <a:t>1. </a:t>
                </a:r>
                <a:r>
                  <a:rPr lang="cs-CZ" b="1" dirty="0"/>
                  <a:t>Polohová potenciální energie </a:t>
                </a:r>
                <a:r>
                  <a:rPr lang="cs-CZ" dirty="0"/>
                  <a:t>– je dána vztahem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Není-li  proudová trubice vodorovná, dochází ke změně polohové potenciální energie. Je-li proudová trubice je vodorovná, nedochází ke změně polohové potenciální energie a na energetickou bilanci v jednotlivých průřezech trubice tedy nemá vliv.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6FCE498-94B7-59DC-C631-59215253C6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507" y="728484"/>
                <a:ext cx="11590986" cy="1621854"/>
              </a:xfrm>
              <a:prstGeom prst="rect">
                <a:avLst/>
              </a:prstGeom>
              <a:blipFill>
                <a:blip r:embed="rId2"/>
                <a:stretch>
                  <a:fillRect l="-421" t="-2256" r="-158" b="-52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30373CF3-4F44-A35B-3E28-391B743B7A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4" t="15831" r="7495" b="21024"/>
          <a:stretch>
            <a:fillRect/>
          </a:stretch>
        </p:blipFill>
        <p:spPr>
          <a:xfrm>
            <a:off x="7843696" y="4566886"/>
            <a:ext cx="2809702" cy="20615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18F827B-112D-7434-E79B-73D2A0F6672E}"/>
                  </a:ext>
                </a:extLst>
              </p:cNvPr>
              <p:cNvSpPr txBox="1"/>
              <p:nvPr/>
            </p:nvSpPr>
            <p:spPr>
              <a:xfrm>
                <a:off x="244699" y="5148618"/>
                <a:ext cx="6825802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3. </a:t>
                </a:r>
                <a:r>
                  <a:rPr lang="cs-CZ" b="1" dirty="0"/>
                  <a:t>Potenciální energie pružnosti </a:t>
                </a:r>
                <a:r>
                  <a:rPr lang="cs-CZ" dirty="0"/>
                  <a:t>– potrubím protéká kapalina, která je téměř nestlačitelná, tj. hustota kapaliny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(ró) se nemění. Potenciální energie pružnosti nemá na energetickou bilanci žádný vliv.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18F827B-112D-7434-E79B-73D2A0F667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699" y="5148618"/>
                <a:ext cx="6825802" cy="923330"/>
              </a:xfrm>
              <a:prstGeom prst="rect">
                <a:avLst/>
              </a:prstGeom>
              <a:blipFill>
                <a:blip r:embed="rId4"/>
                <a:stretch>
                  <a:fillRect l="-714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2FFCB153-C2EC-C402-333C-7AA026A7EAF9}"/>
                  </a:ext>
                </a:extLst>
              </p:cNvPr>
              <p:cNvSpPr txBox="1"/>
              <p:nvPr/>
            </p:nvSpPr>
            <p:spPr>
              <a:xfrm>
                <a:off x="244699" y="2770244"/>
                <a:ext cx="6098146" cy="12217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2. </a:t>
                </a:r>
                <a:r>
                  <a:rPr lang="cs-CZ" b="1" dirty="0"/>
                  <a:t>Potenciální energie tlaková </a:t>
                </a:r>
                <a:r>
                  <a:rPr lang="cs-CZ" dirty="0"/>
                  <a:t>– je dána vztahem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, 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je objem ve kterém je tlak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dirty="0"/>
                  <a:t> – viz následující snímek. Potenciální tlaková energie má vliv na energetickou bilanci v jednotlivých průřezech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2FFCB153-C2EC-C402-333C-7AA026A7EA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699" y="2770244"/>
                <a:ext cx="6098146" cy="1221745"/>
              </a:xfrm>
              <a:prstGeom prst="rect">
                <a:avLst/>
              </a:prstGeom>
              <a:blipFill>
                <a:blip r:embed="rId5"/>
                <a:stretch>
                  <a:fillRect l="-800" t="-1990" b="-69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08066E8E-68A2-0FB0-4497-4B1D60164D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35" t="26624" r="4220" b="22066"/>
          <a:stretch>
            <a:fillRect/>
          </a:stretch>
        </p:blipFill>
        <p:spPr>
          <a:xfrm>
            <a:off x="7001183" y="2159474"/>
            <a:ext cx="4494727" cy="201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85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8346" y="190501"/>
            <a:ext cx="3941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Tlaková potenciální energie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62465" y="578881"/>
            <a:ext cx="1146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 existenci tlakové potenciální energii svědčí skutečnost, že voda proudící z poškozeného potrubí koná mechanickou práci tím, že pod tlakem odplavuje zeminu. Tlaková síla vody může také potrubí roztrhnout.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62464" y="1260915"/>
                <a:ext cx="11467071" cy="19632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pro tlakovou potenciální energii určíme ze vztahu pro mechanickou práci, kterou koná tlaková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jestliže posune ve vodorovném potrubí píst o 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o délku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dirty="0"/>
                  <a:t>. Při stálé tlakové síle F je vykonaná práce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Tlak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cs-CZ" dirty="0"/>
                  <a:t> je definován vztahem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𝐹</m:t>
                        </m:r>
                      </m:num>
                      <m:den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𝑆</m:t>
                        </m:r>
                      </m:den>
                    </m:f>
                  </m:oMath>
                </a14:m>
                <a:r>
                  <a:rPr lang="cs-CZ" dirty="0"/>
                  <a:t> a tlaková síla 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. Dosazením do vztahu pro práci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464" y="1260915"/>
                <a:ext cx="11467071" cy="1963294"/>
              </a:xfrm>
              <a:prstGeom prst="rect">
                <a:avLst/>
              </a:prstGeom>
              <a:blipFill>
                <a:blip r:embed="rId2"/>
                <a:stretch>
                  <a:fillRect l="-425" t="-1863" r="-584" b="-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Skupina 19"/>
          <p:cNvGrpSpPr/>
          <p:nvPr/>
        </p:nvGrpSpPr>
        <p:grpSpPr>
          <a:xfrm>
            <a:off x="657813" y="3387384"/>
            <a:ext cx="2162434" cy="1044496"/>
            <a:chOff x="5023021" y="4091809"/>
            <a:chExt cx="2162434" cy="1044496"/>
          </a:xfrm>
        </p:grpSpPr>
        <p:grpSp>
          <p:nvGrpSpPr>
            <p:cNvPr id="11" name="Skupina 10"/>
            <p:cNvGrpSpPr/>
            <p:nvPr/>
          </p:nvGrpSpPr>
          <p:grpSpPr>
            <a:xfrm>
              <a:off x="5023021" y="4091809"/>
              <a:ext cx="2162434" cy="630194"/>
              <a:chOff x="3793524" y="5758249"/>
              <a:chExt cx="2162434" cy="630194"/>
            </a:xfrm>
          </p:grpSpPr>
          <p:sp>
            <p:nvSpPr>
              <p:cNvPr id="6" name="Ovál 5"/>
              <p:cNvSpPr/>
              <p:nvPr/>
            </p:nvSpPr>
            <p:spPr>
              <a:xfrm>
                <a:off x="5715000" y="5758249"/>
                <a:ext cx="240958" cy="630194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Vývojový diagram: paměť s přímým přístupem 6"/>
              <p:cNvSpPr/>
              <p:nvPr/>
            </p:nvSpPr>
            <p:spPr>
              <a:xfrm>
                <a:off x="3793524" y="5758249"/>
                <a:ext cx="951471" cy="630194"/>
              </a:xfrm>
              <a:prstGeom prst="flowChartMagneticDrum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" name="Přímá spojnice 8"/>
              <p:cNvCxnSpPr/>
              <p:nvPr/>
            </p:nvCxnSpPr>
            <p:spPr>
              <a:xfrm>
                <a:off x="3892379" y="5758249"/>
                <a:ext cx="194001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3917093" y="6388443"/>
                <a:ext cx="194001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/>
                <p:cNvSpPr txBox="1"/>
                <p:nvPr/>
              </p:nvSpPr>
              <p:spPr>
                <a:xfrm>
                  <a:off x="5634681" y="4222240"/>
                  <a:ext cx="37688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34681" y="4222240"/>
                  <a:ext cx="376882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4" name="Přímá spojnice 13"/>
            <p:cNvCxnSpPr/>
            <p:nvPr/>
          </p:nvCxnSpPr>
          <p:spPr>
            <a:xfrm>
              <a:off x="5121876" y="4722003"/>
              <a:ext cx="0" cy="3813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>
              <a:off x="5823122" y="4722003"/>
              <a:ext cx="0" cy="3813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>
              <a:off x="5121876" y="5103341"/>
              <a:ext cx="701246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ovéPole 17"/>
                <p:cNvSpPr txBox="1"/>
                <p:nvPr/>
              </p:nvSpPr>
              <p:spPr>
                <a:xfrm>
                  <a:off x="5318039" y="4766973"/>
                  <a:ext cx="30891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8" name="TextovéPole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18039" y="4766973"/>
                  <a:ext cx="308919" cy="369332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/>
                <p:cNvSpPr txBox="1"/>
                <p:nvPr/>
              </p:nvSpPr>
              <p:spPr>
                <a:xfrm>
                  <a:off x="5023021" y="4276101"/>
                  <a:ext cx="716692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sz="1100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oMath>
                    </m:oMathPara>
                  </a14:m>
                  <a:endParaRPr lang="cs-CZ" sz="1100" dirty="0"/>
                </a:p>
              </p:txBody>
            </p:sp>
          </mc:Choice>
          <mc:Fallback xmlns="">
            <p:sp>
              <p:nvSpPr>
                <p:cNvPr id="19" name="TextovéPole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23021" y="4276101"/>
                  <a:ext cx="716692" cy="26161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148643" y="3218471"/>
                <a:ext cx="8878522" cy="19911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je objem kapaliny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pak vykonaná práce tlakovou potenciální silou je 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 </a:t>
                </a:r>
              </a:p>
              <a:p>
                <a:endParaRPr lang="cs-CZ" sz="800" dirty="0"/>
              </a:p>
              <a:p>
                <a:r>
                  <a:rPr lang="cs-CZ" dirty="0"/>
                  <a:t>a práce vykonaná tlakovou potenciální silou je rovna </a:t>
                </a:r>
                <a:r>
                  <a:rPr lang="cs-CZ" b="1" dirty="0"/>
                  <a:t>tlakové potenciální energii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V jednotkovém objemu je tlaková potenciální energie dána vztahem </a:t>
                </a: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8643" y="3218471"/>
                <a:ext cx="8878522" cy="1991186"/>
              </a:xfrm>
              <a:prstGeom prst="rect">
                <a:avLst/>
              </a:prstGeom>
              <a:blipFill>
                <a:blip r:embed="rId6"/>
                <a:stretch>
                  <a:fillRect l="-618" t="-1835" r="-755" b="-39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6516248" y="5483643"/>
                <a:ext cx="1490344" cy="1026884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cs-CZ" sz="32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cs-CZ" sz="3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sz="3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3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</m:oMath>
                  </m:oMathPara>
                </a14:m>
                <a:endParaRPr lang="cs-CZ" sz="3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6248" y="5483643"/>
                <a:ext cx="1490344" cy="102688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0789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8C0D860-4DAE-C36A-4400-C80900C18E4E}"/>
              </a:ext>
            </a:extLst>
          </p:cNvPr>
          <p:cNvSpPr txBox="1"/>
          <p:nvPr/>
        </p:nvSpPr>
        <p:spPr>
          <a:xfrm>
            <a:off x="344557" y="331237"/>
            <a:ext cx="4784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Kinetická energie proudící kapaliny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8A03654-ABD6-F43A-0563-DD229FBAC177}"/>
                  </a:ext>
                </a:extLst>
              </p:cNvPr>
              <p:cNvSpPr txBox="1"/>
              <p:nvPr/>
            </p:nvSpPr>
            <p:spPr>
              <a:xfrm>
                <a:off x="328926" y="875680"/>
                <a:ext cx="11251095" cy="15342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pro výpočet kinetické energie je (viz </a:t>
                </a:r>
                <a:r>
                  <a:rPr lang="cs-CZ" dirty="0">
                    <a:hlinkClick r:id="rId2" action="ppaction://hlinksldjump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kinetická energie</a:t>
                </a:r>
                <a:r>
                  <a:rPr lang="cs-CZ" dirty="0"/>
                  <a:t> v příloze této prezentace):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Kinetická energie jednotkového objemu kapaliny je:</a:t>
                </a:r>
              </a:p>
              <a:p>
                <a:endParaRPr lang="cs-CZ" sz="8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8A03654-ABD6-F43A-0563-DD229FBAC1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926" y="875680"/>
                <a:ext cx="11251095" cy="1534266"/>
              </a:xfrm>
              <a:prstGeom prst="rect">
                <a:avLst/>
              </a:prstGeom>
              <a:blipFill>
                <a:blip r:embed="rId3"/>
                <a:stretch>
                  <a:fillRect l="-488" t="-23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78B6D41-4B28-04DE-1CE6-2B05B90A8DE6}"/>
                  </a:ext>
                </a:extLst>
              </p:cNvPr>
              <p:cNvSpPr txBox="1"/>
              <p:nvPr/>
            </p:nvSpPr>
            <p:spPr>
              <a:xfrm>
                <a:off x="328926" y="2409946"/>
                <a:ext cx="11523768" cy="15421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cs-CZ" dirty="0"/>
                  <a:t>podíl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cs-CZ" dirty="0"/>
                  <a:t>  je hustota kapaliny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→         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endParaRPr lang="cs-CZ" sz="20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78B6D41-4B28-04DE-1CE6-2B05B90A8D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926" y="2409946"/>
                <a:ext cx="11523768" cy="1542153"/>
              </a:xfrm>
              <a:prstGeom prst="rect">
                <a:avLst/>
              </a:prstGeom>
              <a:blipFill>
                <a:blip r:embed="rId4"/>
                <a:stretch>
                  <a:fillRect l="-4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58A795F9-D4B4-D24B-A3CD-D22B99F54289}"/>
                  </a:ext>
                </a:extLst>
              </p:cNvPr>
              <p:cNvSpPr txBox="1"/>
              <p:nvPr/>
            </p:nvSpPr>
            <p:spPr>
              <a:xfrm>
                <a:off x="328926" y="3952099"/>
                <a:ext cx="113948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pro  kinetickou energii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jednotkového objemu kapaliny je: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58A795F9-D4B4-D24B-A3CD-D22B99F542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926" y="3952099"/>
                <a:ext cx="11394831" cy="369332"/>
              </a:xfrm>
              <a:prstGeom prst="rect">
                <a:avLst/>
              </a:prstGeom>
              <a:blipFill>
                <a:blip r:embed="rId5"/>
                <a:stretch>
                  <a:fillRect l="-48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8F438B0-0E22-E72C-6B6C-1440D7F054AA}"/>
                  </a:ext>
                </a:extLst>
              </p:cNvPr>
              <p:cNvSpPr txBox="1"/>
              <p:nvPr/>
            </p:nvSpPr>
            <p:spPr>
              <a:xfrm>
                <a:off x="4967411" y="4780959"/>
                <a:ext cx="2688493" cy="78906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32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sz="3200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</m:num>
                      <m:den>
                        <m:r>
                          <a:rPr lang="cs-CZ" sz="32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  <m:r>
                      <a:rPr lang="cs-CZ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cs-CZ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3200" dirty="0"/>
                  <a:t>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8F438B0-0E22-E72C-6B6C-1440D7F054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7411" y="4780959"/>
                <a:ext cx="2688493" cy="78906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8945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2A58C9-7008-8C56-966B-4C69DD5EC2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12C54E2-C99D-2F85-1136-2325D3C8EB23}"/>
                  </a:ext>
                </a:extLst>
              </p:cNvPr>
              <p:cNvSpPr txBox="1"/>
              <p:nvPr/>
            </p:nvSpPr>
            <p:spPr>
              <a:xfrm>
                <a:off x="2063262" y="1656667"/>
                <a:ext cx="9198707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    +    </m:t>
                      </m:r>
                      <m:f>
                        <m:fPr>
                          <m:ctrlPr>
                            <a:rPr lang="cs-CZ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+    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sSub>
                        <m:sSubPr>
                          <m:ctrlP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=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    </m:t>
                          </m:r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cs-CZ" sz="28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    </m:t>
                      </m:r>
                      <m:f>
                        <m:f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a:rPr lang="cs-CZ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</m:t>
                      </m:r>
                      <m:r>
                        <a:rPr lang="cs-CZ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sSub>
                        <m:sSubPr>
                          <m:ctrlPr>
                            <a:rPr lang="cs-CZ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12C54E2-C99D-2F85-1136-2325D3C8EB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3262" y="1656667"/>
                <a:ext cx="9198707" cy="89896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ál 1">
            <a:extLst>
              <a:ext uri="{FF2B5EF4-FFF2-40B4-BE49-F238E27FC236}">
                <a16:creationId xmlns:a16="http://schemas.microsoft.com/office/drawing/2014/main" id="{0D6F50D0-0062-6440-6C51-952E6F296949}"/>
              </a:ext>
            </a:extLst>
          </p:cNvPr>
          <p:cNvSpPr/>
          <p:nvPr/>
        </p:nvSpPr>
        <p:spPr>
          <a:xfrm>
            <a:off x="2006420" y="1844922"/>
            <a:ext cx="720000" cy="720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AD6DCAF-0900-F5CC-A5F5-5138026FC6C4}"/>
              </a:ext>
            </a:extLst>
          </p:cNvPr>
          <p:cNvSpPr txBox="1"/>
          <p:nvPr/>
        </p:nvSpPr>
        <p:spPr>
          <a:xfrm>
            <a:off x="1830737" y="1567923"/>
            <a:ext cx="11954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Tlaková energie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F69504D-7F04-9010-B288-A7A47B367118}"/>
              </a:ext>
            </a:extLst>
          </p:cNvPr>
          <p:cNvSpPr txBox="1"/>
          <p:nvPr/>
        </p:nvSpPr>
        <p:spPr>
          <a:xfrm>
            <a:off x="3899877" y="161222"/>
            <a:ext cx="439224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Bernoulliova rovnice</a:t>
            </a:r>
          </a:p>
          <a:p>
            <a:pPr algn="ctr"/>
            <a:r>
              <a:rPr lang="cs-CZ" dirty="0"/>
              <a:t>zákon zachování energie v proudící kapalině</a:t>
            </a:r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82AF32D1-782C-AC8E-7E01-D8D59A705C25}"/>
              </a:ext>
            </a:extLst>
          </p:cNvPr>
          <p:cNvSpPr/>
          <p:nvPr/>
        </p:nvSpPr>
        <p:spPr>
          <a:xfrm>
            <a:off x="6944445" y="1835631"/>
            <a:ext cx="720000" cy="720000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1F618636-453E-00A9-0FE6-9F1E1441447F}"/>
              </a:ext>
            </a:extLst>
          </p:cNvPr>
          <p:cNvSpPr txBox="1"/>
          <p:nvPr/>
        </p:nvSpPr>
        <p:spPr>
          <a:xfrm>
            <a:off x="6662615" y="1549341"/>
            <a:ext cx="11954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Tlaková energie</a:t>
            </a: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DCF980E2-239D-26D9-9884-77C54AD15717}"/>
              </a:ext>
            </a:extLst>
          </p:cNvPr>
          <p:cNvSpPr/>
          <p:nvPr/>
        </p:nvSpPr>
        <p:spPr>
          <a:xfrm>
            <a:off x="3429984" y="1567923"/>
            <a:ext cx="1245615" cy="1245615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ACC9276F-E5EB-BD19-5F15-C7CE8ACBE918}"/>
              </a:ext>
            </a:extLst>
          </p:cNvPr>
          <p:cNvSpPr txBox="1"/>
          <p:nvPr/>
        </p:nvSpPr>
        <p:spPr>
          <a:xfrm>
            <a:off x="3341106" y="1258969"/>
            <a:ext cx="14233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Pohybová energie</a:t>
            </a:r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B2132E0E-A72B-2D12-4978-115ABD971C27}"/>
              </a:ext>
            </a:extLst>
          </p:cNvPr>
          <p:cNvSpPr/>
          <p:nvPr/>
        </p:nvSpPr>
        <p:spPr>
          <a:xfrm>
            <a:off x="8225513" y="1549341"/>
            <a:ext cx="1245615" cy="1245615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D939334A-5D2E-87E9-2274-406041F1EB44}"/>
              </a:ext>
            </a:extLst>
          </p:cNvPr>
          <p:cNvSpPr txBox="1"/>
          <p:nvPr/>
        </p:nvSpPr>
        <p:spPr>
          <a:xfrm>
            <a:off x="8136635" y="1240387"/>
            <a:ext cx="14233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Pohybová energie</a:t>
            </a:r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CA7B3900-3903-6B9E-B25B-0B7A87E43B80}"/>
              </a:ext>
            </a:extLst>
          </p:cNvPr>
          <p:cNvSpPr/>
          <p:nvPr/>
        </p:nvSpPr>
        <p:spPr>
          <a:xfrm>
            <a:off x="5287771" y="1622809"/>
            <a:ext cx="1135841" cy="1135841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B7320C15-3218-14F8-1A74-2F1E279DC506}"/>
              </a:ext>
            </a:extLst>
          </p:cNvPr>
          <p:cNvSpPr txBox="1"/>
          <p:nvPr/>
        </p:nvSpPr>
        <p:spPr>
          <a:xfrm>
            <a:off x="5144006" y="1250097"/>
            <a:ext cx="14233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Polohová energie</a:t>
            </a:r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0E473D74-FA4B-9BFD-C25F-9877ADBAAF0B}"/>
              </a:ext>
            </a:extLst>
          </p:cNvPr>
          <p:cNvSpPr/>
          <p:nvPr/>
        </p:nvSpPr>
        <p:spPr>
          <a:xfrm>
            <a:off x="10104353" y="1625778"/>
            <a:ext cx="1135841" cy="1135841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EDB5CEF8-AB09-724F-CF65-E2C3380D463B}"/>
              </a:ext>
            </a:extLst>
          </p:cNvPr>
          <p:cNvSpPr txBox="1"/>
          <p:nvPr/>
        </p:nvSpPr>
        <p:spPr>
          <a:xfrm>
            <a:off x="9960588" y="1253066"/>
            <a:ext cx="14233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Polohová energie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0F0289BF-5E97-0BCA-D5A6-0D5B142F2C2A}"/>
                  </a:ext>
                </a:extLst>
              </p:cNvPr>
              <p:cNvSpPr txBox="1"/>
              <p:nvPr/>
            </p:nvSpPr>
            <p:spPr>
              <a:xfrm>
                <a:off x="7664445" y="3212123"/>
                <a:ext cx="4379063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Význam jednotlivých členů rovnice</a:t>
                </a:r>
              </a:p>
              <a:p>
                <a:endParaRPr lang="cs-CZ" sz="800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 -  tlak v kapalině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             -  hustota kapaliny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   -  rychlost proudění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   -  výška nad referenční rovinou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dirty="0"/>
                  <a:t>               -  tíhové zrychlení</a:t>
                </a:r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0F0289BF-5E97-0BCA-D5A6-0D5B142F2C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4445" y="3212123"/>
                <a:ext cx="4379063" cy="1877437"/>
              </a:xfrm>
              <a:prstGeom prst="rect">
                <a:avLst/>
              </a:prstGeom>
              <a:blipFill>
                <a:blip r:embed="rId3"/>
                <a:stretch>
                  <a:fillRect l="-1113" t="-1948" b="-42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>
            <a:extLst>
              <a:ext uri="{FF2B5EF4-FFF2-40B4-BE49-F238E27FC236}">
                <a16:creationId xmlns:a16="http://schemas.microsoft.com/office/drawing/2014/main" id="{DC5F1FFA-76F3-5E4C-8811-B44D25B2BE7C}"/>
              </a:ext>
            </a:extLst>
          </p:cNvPr>
          <p:cNvSpPr txBox="1"/>
          <p:nvPr/>
        </p:nvSpPr>
        <p:spPr>
          <a:xfrm>
            <a:off x="3743569" y="5906195"/>
            <a:ext cx="8299939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Součet tlakové energie, pohybové energie a polohové energie na jednotku objemu je</a:t>
            </a:r>
          </a:p>
          <a:p>
            <a:pPr algn="ctr"/>
            <a:r>
              <a:rPr lang="cs-CZ" b="1" dirty="0"/>
              <a:t>stálý podél proudnice</a:t>
            </a:r>
          </a:p>
        </p:txBody>
      </p: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4038DE2A-DB24-D4D8-E53D-CCDD5C60CC28}"/>
              </a:ext>
            </a:extLst>
          </p:cNvPr>
          <p:cNvCxnSpPr/>
          <p:nvPr/>
        </p:nvCxnSpPr>
        <p:spPr>
          <a:xfrm>
            <a:off x="812800" y="5502031"/>
            <a:ext cx="59944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F66098E7-C544-2CF9-BCDE-BDDFE91EEA42}"/>
                  </a:ext>
                </a:extLst>
              </p:cNvPr>
              <p:cNvSpPr txBox="1"/>
              <p:nvPr/>
            </p:nvSpPr>
            <p:spPr>
              <a:xfrm>
                <a:off x="2697061" y="4913349"/>
                <a:ext cx="4063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F66098E7-C544-2CF9-BCDE-BDDFE91EEA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7061" y="4913349"/>
                <a:ext cx="406399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ovéPole 34">
            <a:extLst>
              <a:ext uri="{FF2B5EF4-FFF2-40B4-BE49-F238E27FC236}">
                <a16:creationId xmlns:a16="http://schemas.microsoft.com/office/drawing/2014/main" id="{6D44626D-6CAC-AB0F-7CF4-534458D42B33}"/>
              </a:ext>
            </a:extLst>
          </p:cNvPr>
          <p:cNvSpPr txBox="1"/>
          <p:nvPr/>
        </p:nvSpPr>
        <p:spPr>
          <a:xfrm>
            <a:off x="667218" y="5168063"/>
            <a:ext cx="228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Referenční hladina</a:t>
            </a:r>
          </a:p>
        </p:txBody>
      </p:sp>
      <p:grpSp>
        <p:nvGrpSpPr>
          <p:cNvPr id="3" name="Skupina 2">
            <a:extLst>
              <a:ext uri="{FF2B5EF4-FFF2-40B4-BE49-F238E27FC236}">
                <a16:creationId xmlns:a16="http://schemas.microsoft.com/office/drawing/2014/main" id="{144DC244-ADE2-6996-EFDA-4E24FB9C22B0}"/>
              </a:ext>
            </a:extLst>
          </p:cNvPr>
          <p:cNvGrpSpPr/>
          <p:nvPr/>
        </p:nvGrpSpPr>
        <p:grpSpPr>
          <a:xfrm>
            <a:off x="2157407" y="2307788"/>
            <a:ext cx="3795660" cy="2932920"/>
            <a:chOff x="2899508" y="867467"/>
            <a:chExt cx="5939692" cy="4595486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037191CB-7F4B-B21C-8ACB-485D7038AE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84" t="30744" r="13254" b="15380"/>
            <a:stretch>
              <a:fillRect/>
            </a:stretch>
          </p:blipFill>
          <p:spPr>
            <a:xfrm>
              <a:off x="2899508" y="2297722"/>
              <a:ext cx="5939692" cy="3165231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CDBBCFE-47A5-E571-9125-36DBE8107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0525" y="867467"/>
              <a:ext cx="652950" cy="1856236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C868B330-B5DC-1954-581A-3A4E93D7ACD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1443" y="1795585"/>
              <a:ext cx="694045" cy="2235712"/>
            </a:xfrm>
            <a:prstGeom prst="rect">
              <a:avLst/>
            </a:prstGeom>
          </p:spPr>
        </p:pic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A935A20B-B13D-9C2A-F770-D864AC22EEBF}"/>
                </a:ext>
              </a:extLst>
            </p:cNvPr>
            <p:cNvCxnSpPr>
              <a:cxnSpLocks/>
            </p:cNvCxnSpPr>
            <p:nvPr/>
          </p:nvCxnSpPr>
          <p:spPr>
            <a:xfrm>
              <a:off x="6538501" y="3899877"/>
              <a:ext cx="156307" cy="7033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" name="Přímá spojnice se šipkou 29">
            <a:extLst>
              <a:ext uri="{FF2B5EF4-FFF2-40B4-BE49-F238E27FC236}">
                <a16:creationId xmlns:a16="http://schemas.microsoft.com/office/drawing/2014/main" id="{6D94978E-4388-AB31-DC2C-B7A0E29CEAF6}"/>
              </a:ext>
            </a:extLst>
          </p:cNvPr>
          <p:cNvCxnSpPr>
            <a:cxnSpLocks/>
          </p:cNvCxnSpPr>
          <p:nvPr/>
        </p:nvCxnSpPr>
        <p:spPr>
          <a:xfrm>
            <a:off x="2702975" y="3860800"/>
            <a:ext cx="0" cy="1633416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>
            <a:extLst>
              <a:ext uri="{FF2B5EF4-FFF2-40B4-BE49-F238E27FC236}">
                <a16:creationId xmlns:a16="http://schemas.microsoft.com/office/drawing/2014/main" id="{D1DC7239-99E0-1413-3D61-0B1C52DFB382}"/>
              </a:ext>
            </a:extLst>
          </p:cNvPr>
          <p:cNvCxnSpPr>
            <a:cxnSpLocks/>
          </p:cNvCxnSpPr>
          <p:nvPr/>
        </p:nvCxnSpPr>
        <p:spPr>
          <a:xfrm>
            <a:off x="4169803" y="4397005"/>
            <a:ext cx="0" cy="110795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F05FB631-5692-FA66-C2BB-B2D83596ED60}"/>
                  </a:ext>
                </a:extLst>
              </p:cNvPr>
              <p:cNvSpPr txBox="1"/>
              <p:nvPr/>
            </p:nvSpPr>
            <p:spPr>
              <a:xfrm>
                <a:off x="4126387" y="4958969"/>
                <a:ext cx="4063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F05FB631-5692-FA66-C2BB-B2D83596ED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6387" y="4958969"/>
                <a:ext cx="406399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5454896" y="3304632"/>
                <a:ext cx="1970044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Je-li proudová trubice vodorovná </a:t>
                </a:r>
                <a14:m>
                  <m:oMath xmlns:m="http://schemas.openxmlformats.org/officeDocument/2006/math">
                    <m:r>
                      <a:rPr lang="cs-CZ" sz="1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1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sz="1200" dirty="0"/>
                  <a:t>, pak se člen „polohová energie“ na obou stranách rovnice vyruší. </a:t>
                </a: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4896" y="3304632"/>
                <a:ext cx="1970044" cy="1015663"/>
              </a:xfrm>
              <a:prstGeom prst="rect">
                <a:avLst/>
              </a:prstGeom>
              <a:blipFill>
                <a:blip r:embed="rId9"/>
                <a:stretch>
                  <a:fillRect l="-310" b="-3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se šipkou 24"/>
          <p:cNvCxnSpPr>
            <a:stCxn id="23" idx="0"/>
          </p:cNvCxnSpPr>
          <p:nvPr/>
        </p:nvCxnSpPr>
        <p:spPr>
          <a:xfrm flipH="1" flipV="1">
            <a:off x="6147498" y="2738228"/>
            <a:ext cx="292420" cy="5664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23" idx="0"/>
          </p:cNvCxnSpPr>
          <p:nvPr/>
        </p:nvCxnSpPr>
        <p:spPr>
          <a:xfrm flipV="1">
            <a:off x="6439918" y="2705054"/>
            <a:ext cx="3877056" cy="5995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3604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33659" y="249464"/>
            <a:ext cx="65466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err="1"/>
              <a:t>Bernoulliova</a:t>
            </a:r>
            <a:r>
              <a:rPr lang="cs-CZ" b="1" dirty="0"/>
              <a:t> rovnice pro vodorovnou proudovou trubici.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3659" y="583380"/>
            <a:ext cx="10922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Při studiu rovnice kontinuity  jsme poznali, že v zúžené části trubice proudí kapalina větší rychlostí než v části širší. Sledujme tuto zákonitost z hlediska </a:t>
            </a:r>
            <a:r>
              <a:rPr lang="cs-CZ" sz="1600" b="1" dirty="0"/>
              <a:t>mechanické energie</a:t>
            </a:r>
            <a:r>
              <a:rPr lang="cs-CZ" sz="1600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17462" y="1133647"/>
                <a:ext cx="11327706" cy="2155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Mění-li se v trubici nestejného průřezu velikost rychlosti proudící kapaliny, mění se rovněž její </a:t>
                </a:r>
                <a:r>
                  <a:rPr lang="cs-CZ" sz="1600" b="1" dirty="0"/>
                  <a:t>kinetická energie </a:t>
                </a:r>
                <a14:m>
                  <m:oMath xmlns:m="http://schemas.openxmlformats.org/officeDocument/2006/math">
                    <m:r>
                      <a:rPr lang="cs-CZ" sz="16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sz="16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sz="16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cs-CZ" sz="1600" dirty="0"/>
                  <a:t>.</a:t>
                </a:r>
              </a:p>
              <a:p>
                <a:r>
                  <a:rPr lang="cs-CZ" sz="1600" dirty="0"/>
                  <a:t>Podle zákona </a:t>
                </a:r>
                <a:r>
                  <a:rPr lang="cs-CZ" sz="1600" b="1" dirty="0"/>
                  <a:t>zachování mechanické energie </a:t>
                </a:r>
                <a:r>
                  <a:rPr lang="cs-CZ" sz="1600" dirty="0"/>
                  <a:t>musí přírůstek nebo úbytek kinetické energie 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sz="1600" dirty="0"/>
                  <a:t> být vykryt přírůstkem nebo úbytkem </a:t>
                </a:r>
                <a:r>
                  <a:rPr lang="cs-CZ" sz="1600" b="1" dirty="0"/>
                  <a:t>energie potenciální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</m:oMath>
                </a14:m>
                <a:r>
                  <a:rPr lang="cs-CZ" sz="1600" dirty="0"/>
                  <a:t> tak, aby celková mechanická energie kapaliny zůstala stejná. Musí platit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cs-CZ" sz="1600" dirty="0"/>
              </a:p>
              <a:p>
                <a:r>
                  <a:rPr lang="cs-CZ" sz="1600" dirty="0"/>
                  <a:t>Z toho plyne, že součet energie kinetické a energie potenciální je konstantní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>
                              <a:solidFill>
                                <a:srgbClr val="40404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>
                              <a:solidFill>
                                <a:srgbClr val="40404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600" b="0" i="1">
                              <a:solidFill>
                                <a:srgbClr val="404041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1600" b="0" i="1">
                          <a:solidFill>
                            <a:srgbClr val="40404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600" i="1">
                              <a:solidFill>
                                <a:srgbClr val="40404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>
                              <a:solidFill>
                                <a:srgbClr val="404041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1600" b="0" i="1">
                              <a:solidFill>
                                <a:srgbClr val="404041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600" b="0" i="1">
                          <a:solidFill>
                            <a:srgbClr val="40404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1600" b="0" i="0">
                          <a:solidFill>
                            <a:srgbClr val="404041"/>
                          </a:solidFill>
                          <a:latin typeface="Cambria Math" panose="02040503050406030204" pitchFamily="18" charset="0"/>
                        </a:rPr>
                        <m:t>konstanta</m:t>
                      </m:r>
                    </m:oMath>
                  </m:oMathPara>
                </a14:m>
                <a:endParaRPr lang="cs-CZ" sz="1600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62" y="1133647"/>
                <a:ext cx="11327706" cy="2155975"/>
              </a:xfrm>
              <a:prstGeom prst="rect">
                <a:avLst/>
              </a:prstGeom>
              <a:blipFill>
                <a:blip r:embed="rId2"/>
                <a:stretch>
                  <a:fillRect l="-269" t="-8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433659" y="2961314"/>
            <a:ext cx="11327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Sledovat energetické poměry v celém potrubí je nemožné, proto budeme sledovat energetické poměry, tj. změnu kinetické energie a změnu potenciální energie, v </a:t>
            </a:r>
            <a:r>
              <a:rPr lang="cs-CZ" sz="1600" b="1" dirty="0"/>
              <a:t>jednotkovém objemu kapaliny </a:t>
            </a:r>
            <a:r>
              <a:rPr lang="cs-CZ" sz="1600" dirty="0"/>
              <a:t>a ve vodorovné trubici, kde osa trubice leží ve stejné výšce nad referenční rovinou.   </a:t>
            </a:r>
          </a:p>
        </p:txBody>
      </p: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D03D328D-4794-F0E3-9288-29B60F5A1CB0}"/>
              </a:ext>
            </a:extLst>
          </p:cNvPr>
          <p:cNvGrpSpPr/>
          <p:nvPr/>
        </p:nvGrpSpPr>
        <p:grpSpPr>
          <a:xfrm>
            <a:off x="3448297" y="3873365"/>
            <a:ext cx="5295407" cy="2803228"/>
            <a:chOff x="3540984" y="3873365"/>
            <a:chExt cx="5295407" cy="2803228"/>
          </a:xfrm>
        </p:grpSpPr>
        <p:grpSp>
          <p:nvGrpSpPr>
            <p:cNvPr id="13" name="Skupina 12">
              <a:extLst>
                <a:ext uri="{FF2B5EF4-FFF2-40B4-BE49-F238E27FC236}">
                  <a16:creationId xmlns:a16="http://schemas.microsoft.com/office/drawing/2014/main" id="{1C663C81-B298-82DA-9293-99F83B5DFCFB}"/>
                </a:ext>
              </a:extLst>
            </p:cNvPr>
            <p:cNvGrpSpPr/>
            <p:nvPr/>
          </p:nvGrpSpPr>
          <p:grpSpPr>
            <a:xfrm>
              <a:off x="3659354" y="3873365"/>
              <a:ext cx="3985855" cy="2803228"/>
              <a:chOff x="156299" y="3362568"/>
              <a:chExt cx="5009662" cy="3859320"/>
            </a:xfrm>
          </p:grpSpPr>
          <p:pic>
            <p:nvPicPr>
              <p:cNvPr id="6" name="Obrázek 5">
                <a:extLst>
                  <a:ext uri="{FF2B5EF4-FFF2-40B4-BE49-F238E27FC236}">
                    <a16:creationId xmlns:a16="http://schemas.microsoft.com/office/drawing/2014/main" id="{F4477A94-8854-D01E-A757-F6B827F45D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harpenSoften amount="5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519" r="4565"/>
              <a:stretch/>
            </p:blipFill>
            <p:spPr>
              <a:xfrm>
                <a:off x="578330" y="3362568"/>
                <a:ext cx="4493846" cy="2930769"/>
              </a:xfrm>
              <a:prstGeom prst="rect">
                <a:avLst/>
              </a:prstGeom>
            </p:spPr>
          </p:pic>
          <p:cxnSp>
            <p:nvCxnSpPr>
              <p:cNvPr id="7" name="Přímá spojnice se šipkou 6">
                <a:extLst>
                  <a:ext uri="{FF2B5EF4-FFF2-40B4-BE49-F238E27FC236}">
                    <a16:creationId xmlns:a16="http://schemas.microsoft.com/office/drawing/2014/main" id="{AC1719EC-4928-77DD-2BC8-B268DE3AADED}"/>
                  </a:ext>
                </a:extLst>
              </p:cNvPr>
              <p:cNvCxnSpPr/>
              <p:nvPr/>
            </p:nvCxnSpPr>
            <p:spPr>
              <a:xfrm>
                <a:off x="484545" y="5345723"/>
                <a:ext cx="0" cy="1367692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nice se šipkou 7">
                <a:extLst>
                  <a:ext uri="{FF2B5EF4-FFF2-40B4-BE49-F238E27FC236}">
                    <a16:creationId xmlns:a16="http://schemas.microsoft.com/office/drawing/2014/main" id="{8B8EFCD4-834A-E1AC-E0C0-8CD1E4B86599}"/>
                  </a:ext>
                </a:extLst>
              </p:cNvPr>
              <p:cNvCxnSpPr/>
              <p:nvPr/>
            </p:nvCxnSpPr>
            <p:spPr>
              <a:xfrm>
                <a:off x="5165961" y="5345723"/>
                <a:ext cx="0" cy="1367692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" name="TextovéPole 8">
                    <a:extLst>
                      <a:ext uri="{FF2B5EF4-FFF2-40B4-BE49-F238E27FC236}">
                        <a16:creationId xmlns:a16="http://schemas.microsoft.com/office/drawing/2014/main" id="{E348D156-72C0-AE9E-0FE4-54B43EC2CA55}"/>
                      </a:ext>
                    </a:extLst>
                  </p:cNvPr>
                  <p:cNvSpPr txBox="1"/>
                  <p:nvPr/>
                </p:nvSpPr>
                <p:spPr>
                  <a:xfrm>
                    <a:off x="156299" y="5853723"/>
                    <a:ext cx="328245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sz="12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cs-CZ" sz="1200" dirty="0"/>
                  </a:p>
                </p:txBody>
              </p:sp>
            </mc:Choice>
            <mc:Fallback xmlns="">
              <p:sp>
                <p:nvSpPr>
                  <p:cNvPr id="9" name="TextovéPole 8">
                    <a:extLst>
                      <a:ext uri="{FF2B5EF4-FFF2-40B4-BE49-F238E27FC236}">
                        <a16:creationId xmlns:a16="http://schemas.microsoft.com/office/drawing/2014/main" id="{E348D156-72C0-AE9E-0FE4-54B43EC2CA55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56299" y="5853723"/>
                    <a:ext cx="328245" cy="276999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r="-4762" b="-27273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" name="TextovéPole 9">
                    <a:extLst>
                      <a:ext uri="{FF2B5EF4-FFF2-40B4-BE49-F238E27FC236}">
                        <a16:creationId xmlns:a16="http://schemas.microsoft.com/office/drawing/2014/main" id="{7F8589BF-B985-0218-E9A7-99F0D7815894}"/>
                      </a:ext>
                    </a:extLst>
                  </p:cNvPr>
                  <p:cNvSpPr txBox="1"/>
                  <p:nvPr/>
                </p:nvSpPr>
                <p:spPr>
                  <a:xfrm>
                    <a:off x="4728301" y="5891070"/>
                    <a:ext cx="328245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sz="12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cs-CZ" sz="1200" dirty="0"/>
                  </a:p>
                </p:txBody>
              </p:sp>
            </mc:Choice>
            <mc:Fallback xmlns="">
              <p:sp>
                <p:nvSpPr>
                  <p:cNvPr id="10" name="TextovéPole 9">
                    <a:extLst>
                      <a:ext uri="{FF2B5EF4-FFF2-40B4-BE49-F238E27FC236}">
                        <a16:creationId xmlns:a16="http://schemas.microsoft.com/office/drawing/2014/main" id="{7F8589BF-B985-0218-E9A7-99F0D781589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728301" y="5891070"/>
                    <a:ext cx="328245" cy="276999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r="-4651" b="-24242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C3C3B24A-93C3-17A9-3119-5E57C95AF845}"/>
                  </a:ext>
                </a:extLst>
              </p:cNvPr>
              <p:cNvSpPr txBox="1"/>
              <p:nvPr/>
            </p:nvSpPr>
            <p:spPr>
              <a:xfrm>
                <a:off x="1854220" y="6345790"/>
                <a:ext cx="1883259" cy="4237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Referenční rovina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" name="TextovéPole 11">
                    <a:extLst>
                      <a:ext uri="{FF2B5EF4-FFF2-40B4-BE49-F238E27FC236}">
                        <a16:creationId xmlns:a16="http://schemas.microsoft.com/office/drawing/2014/main" id="{7441082C-FA6C-A0FF-202B-C1C9906C0CED}"/>
                      </a:ext>
                    </a:extLst>
                  </p:cNvPr>
                  <p:cNvSpPr txBox="1"/>
                  <p:nvPr/>
                </p:nvSpPr>
                <p:spPr>
                  <a:xfrm>
                    <a:off x="1834416" y="6798159"/>
                    <a:ext cx="1903063" cy="42372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sz="14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oMath>
                      </m:oMathPara>
                    </a14:m>
                    <a:endParaRPr lang="cs-CZ" sz="1400" dirty="0"/>
                  </a:p>
                </p:txBody>
              </p:sp>
            </mc:Choice>
            <mc:Fallback xmlns="">
              <p:sp>
                <p:nvSpPr>
                  <p:cNvPr id="12" name="TextovéPole 11">
                    <a:extLst>
                      <a:ext uri="{FF2B5EF4-FFF2-40B4-BE49-F238E27FC236}">
                        <a16:creationId xmlns:a16="http://schemas.microsoft.com/office/drawing/2014/main" id="{7441082C-FA6C-A0FF-202B-C1C9906C0CED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834416" y="6798159"/>
                    <a:ext cx="1903063" cy="423729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14" name="Přímá spojnice 13">
              <a:extLst>
                <a:ext uri="{FF2B5EF4-FFF2-40B4-BE49-F238E27FC236}">
                  <a16:creationId xmlns:a16="http://schemas.microsoft.com/office/drawing/2014/main" id="{CE46511B-F3B6-5382-4497-3B0A79D24879}"/>
                </a:ext>
              </a:extLst>
            </p:cNvPr>
            <p:cNvCxnSpPr>
              <a:cxnSpLocks/>
            </p:cNvCxnSpPr>
            <p:nvPr/>
          </p:nvCxnSpPr>
          <p:spPr>
            <a:xfrm>
              <a:off x="3557763" y="6330717"/>
              <a:ext cx="491587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16E4DE19-5472-BE62-D072-9D6C63005EB7}"/>
                </a:ext>
              </a:extLst>
            </p:cNvPr>
            <p:cNvCxnSpPr>
              <a:cxnSpLocks/>
            </p:cNvCxnSpPr>
            <p:nvPr/>
          </p:nvCxnSpPr>
          <p:spPr>
            <a:xfrm>
              <a:off x="3540984" y="5313835"/>
              <a:ext cx="4915878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AF1ED402-8907-5D8A-64A7-66FCD1E81E19}"/>
                </a:ext>
              </a:extLst>
            </p:cNvPr>
            <p:cNvSpPr txBox="1"/>
            <p:nvPr/>
          </p:nvSpPr>
          <p:spPr>
            <a:xfrm>
              <a:off x="7645208" y="4967959"/>
              <a:ext cx="119118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cs-CZ" sz="1400" dirty="0"/>
                <a:t>osa trubice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8792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3962DCF-A50F-E926-7236-A8918B24EEB1}"/>
                  </a:ext>
                </a:extLst>
              </p:cNvPr>
              <p:cNvSpPr txBox="1"/>
              <p:nvPr/>
            </p:nvSpPr>
            <p:spPr>
              <a:xfrm>
                <a:off x="565500" y="479610"/>
                <a:ext cx="10977824" cy="455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proudící kapalině se uplatňuje </a:t>
                </a:r>
                <a:r>
                  <a:rPr lang="cs-CZ" b="1" dirty="0"/>
                  <a:t>zákon zachování mechanické energie </a:t>
                </a:r>
                <a:r>
                  <a:rPr lang="cs-CZ" dirty="0"/>
                  <a:t>tak, že přírůstek kinetické energie se projeví úbytkem potenciální energie a naopak, neboli: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součet kinetické a tlakové potenciální energie jednotkovém objemu kapaliny je konstantní: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3200" b="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3200" b="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sz="3200" b="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32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3200" b="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3200" b="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3200" b="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sz="3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cs-CZ" sz="3200" b="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sz="3200" b="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𝑘𝑜𝑛𝑠𝑡</m:t>
                      </m:r>
                      <m:r>
                        <m:rPr>
                          <m:sty m:val="p"/>
                        </m:rPr>
                        <a:rPr lang="cs-CZ" sz="3200" b="0" i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anta</m:t>
                      </m:r>
                    </m:oMath>
                  </m:oMathPara>
                </a14:m>
                <a:endParaRPr lang="cs-CZ" sz="3200" i="1" dirty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:r>
                  <a:rPr lang="cs-CZ" i="1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</a:t>
                </a:r>
                <a:endParaRPr lang="cs-CZ" dirty="0"/>
              </a:p>
              <a:p>
                <a:pPr algn="ctr"/>
                <a:r>
                  <a:rPr lang="cs-CZ" dirty="0"/>
                  <a:t>Souvislost rychlosti proudění a tlaku objevil švýcarský fyzik a matematik Daniel Bernoulli a rovnice nese jeho jméno:  </a:t>
                </a:r>
                <a:r>
                  <a:rPr lang="cs-CZ" b="1" dirty="0"/>
                  <a:t>Bernoulliova rovnice. </a:t>
                </a:r>
              </a:p>
              <a:p>
                <a:endParaRPr lang="cs-CZ" sz="800" b="1" dirty="0"/>
              </a:p>
              <a:p>
                <a:r>
                  <a:rPr lang="cs-CZ" dirty="0"/>
                  <a:t>Pro dvě na sebe navazující potrubí různých průřezů a kterým protéká kapalina o hustotě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platí:</a:t>
                </a:r>
              </a:p>
              <a:p>
                <a:endParaRPr lang="cs-CZ" sz="2400" b="1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l-GR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Sup>
                      <m:sSubSupPr>
                        <m:ctrlPr>
                          <a:rPr lang="cs-CZ" sz="32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cs-CZ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cs-CZ" sz="32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3200" i="1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l-GR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Sup>
                      <m:sSubSupPr>
                        <m:ctrlPr>
                          <a:rPr lang="cs-CZ" sz="32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cs-CZ" sz="3200" b="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cs-CZ" sz="32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sz="32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sz="3200" i="1" dirty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3962DCF-A50F-E926-7236-A8918B24EE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00" y="479610"/>
                <a:ext cx="10977824" cy="4554837"/>
              </a:xfrm>
              <a:prstGeom prst="rect">
                <a:avLst/>
              </a:prstGeom>
              <a:blipFill>
                <a:blip r:embed="rId2"/>
                <a:stretch>
                  <a:fillRect l="-500" t="-803" r="-9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15F9CD4F-ED1B-B01F-8613-C2F8116F3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53" b="13308"/>
          <a:stretch/>
        </p:blipFill>
        <p:spPr>
          <a:xfrm>
            <a:off x="3731977" y="5095631"/>
            <a:ext cx="4728046" cy="15708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A560A43-E20B-B79D-CFAC-6FDE43173727}"/>
                  </a:ext>
                </a:extLst>
              </p:cNvPr>
              <p:cNvSpPr txBox="1"/>
              <p:nvPr/>
            </p:nvSpPr>
            <p:spPr>
              <a:xfrm>
                <a:off x="4962770" y="5634892"/>
                <a:ext cx="4767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A560A43-E20B-B79D-CFAC-6FDE431737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2770" y="5634892"/>
                <a:ext cx="476738" cy="369332"/>
              </a:xfrm>
              <a:prstGeom prst="rect">
                <a:avLst/>
              </a:prstGeom>
              <a:blipFill>
                <a:blip r:embed="rId4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8FFC6A6-53F1-D88A-0E9F-A21D73EFD4B3}"/>
                  </a:ext>
                </a:extLst>
              </p:cNvPr>
              <p:cNvSpPr txBox="1"/>
              <p:nvPr/>
            </p:nvSpPr>
            <p:spPr>
              <a:xfrm>
                <a:off x="7901354" y="5634892"/>
                <a:ext cx="4767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8FFC6A6-53F1-D88A-0E9F-A21D73EFD4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1354" y="5634892"/>
                <a:ext cx="476738" cy="369332"/>
              </a:xfrm>
              <a:prstGeom prst="rect">
                <a:avLst/>
              </a:prstGeom>
              <a:blipFill>
                <a:blip r:embed="rId5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54787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3D9300A-23FE-D53D-D5A3-47F9D3A3879D}"/>
                  </a:ext>
                </a:extLst>
              </p:cNvPr>
              <p:cNvSpPr txBox="1"/>
              <p:nvPr/>
            </p:nvSpPr>
            <p:spPr>
              <a:xfrm>
                <a:off x="555171" y="870857"/>
                <a:ext cx="11027229" cy="1480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širší části vodorovné trubice teče voda pod tlakem 1,5.10</a:t>
                </a:r>
                <a:r>
                  <a:rPr lang="cs-CZ" baseline="30000" dirty="0"/>
                  <a:t>5</a:t>
                </a:r>
                <a:r>
                  <a:rPr lang="cs-CZ" dirty="0"/>
                  <a:t> Pa rychlostí 0,08 m.s</a:t>
                </a:r>
                <a:r>
                  <a:rPr lang="cs-CZ" baseline="30000" dirty="0"/>
                  <a:t>-1</a:t>
                </a:r>
                <a:r>
                  <a:rPr lang="cs-CZ" dirty="0"/>
                  <a:t>. Jakou rychlostí protéká užší částí trubice, kde je tlak 1,4.10</a:t>
                </a:r>
                <a:r>
                  <a:rPr lang="cs-CZ" baseline="30000" dirty="0"/>
                  <a:t>5</a:t>
                </a:r>
                <a:r>
                  <a:rPr lang="cs-CZ" dirty="0"/>
                  <a:t> Pa? </a:t>
                </a:r>
              </a:p>
              <a:p>
                <a:r>
                  <a:rPr lang="cs-CZ" dirty="0"/>
                  <a:t>Hustota vody je 10</a:t>
                </a:r>
                <a:r>
                  <a:rPr lang="cs-CZ" baseline="30000" dirty="0"/>
                  <a:t>3</a:t>
                </a:r>
                <a:r>
                  <a:rPr lang="cs-CZ" dirty="0"/>
                  <a:t> kg.m</a:t>
                </a:r>
                <a:r>
                  <a:rPr lang="cs-CZ" baseline="30000" dirty="0"/>
                  <a:t>-3</a:t>
                </a:r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Řešení: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=1,5.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Pa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=0,08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=1,4.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Pa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3D9300A-23FE-D53D-D5A3-47F9D3A387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171" y="870857"/>
                <a:ext cx="11027229" cy="1480405"/>
              </a:xfrm>
              <a:prstGeom prst="rect">
                <a:avLst/>
              </a:prstGeom>
              <a:blipFill>
                <a:blip r:embed="rId2"/>
                <a:stretch>
                  <a:fillRect l="-442" t="-2469" b="-57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36ADF7F7-85A3-B82D-1937-7F1BB8DC510D}"/>
              </a:ext>
            </a:extLst>
          </p:cNvPr>
          <p:cNvCxnSpPr/>
          <p:nvPr/>
        </p:nvCxnSpPr>
        <p:spPr>
          <a:xfrm>
            <a:off x="582385" y="2462519"/>
            <a:ext cx="1102722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E5D4FED-B603-5174-D57D-D7A93CD14A0D}"/>
                  </a:ext>
                </a:extLst>
              </p:cNvPr>
              <p:cNvSpPr txBox="1"/>
              <p:nvPr/>
            </p:nvSpPr>
            <p:spPr>
              <a:xfrm>
                <a:off x="555171" y="2977145"/>
                <a:ext cx="10929258" cy="24267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Bernoulliovy rovnice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   vypočteme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sSubSup>
                                <m:sSub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2.</m:t>
                              </m:r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1,5.10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5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−1,4.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5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.0,0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8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=4,47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≅4,5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E5D4FED-B603-5174-D57D-D7A93CD14A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171" y="2977145"/>
                <a:ext cx="10929258" cy="2426755"/>
              </a:xfrm>
              <a:prstGeom prst="rect">
                <a:avLst/>
              </a:prstGeom>
              <a:blipFill>
                <a:blip r:embed="rId3"/>
                <a:stretch>
                  <a:fillRect l="-4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3B681552-2041-E820-F6EB-BB85BDEB2699}"/>
              </a:ext>
            </a:extLst>
          </p:cNvPr>
          <p:cNvSpPr txBox="1"/>
          <p:nvPr/>
        </p:nvSpPr>
        <p:spPr>
          <a:xfrm>
            <a:off x="3672115" y="5998029"/>
            <a:ext cx="4847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 užší části trubice proudí voda rychlostí 4,5 m.s</a:t>
            </a:r>
            <a:r>
              <a:rPr lang="cs-CZ" b="1" baseline="30000" dirty="0"/>
              <a:t>-1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A79600C-9E16-4883-E4BB-7DA8549B62F3}"/>
              </a:ext>
            </a:extLst>
          </p:cNvPr>
          <p:cNvSpPr txBox="1"/>
          <p:nvPr/>
        </p:nvSpPr>
        <p:spPr>
          <a:xfrm>
            <a:off x="555171" y="393300"/>
            <a:ext cx="1273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1070398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stůl&#10;&#10;Popis byl vytvořen automaticky">
            <a:extLst>
              <a:ext uri="{FF2B5EF4-FFF2-40B4-BE49-F238E27FC236}">
                <a16:creationId xmlns:a16="http://schemas.microsoft.com/office/drawing/2014/main" id="{00660DCE-E8A8-CDEA-215B-9800A59700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882" b="25288"/>
          <a:stretch/>
        </p:blipFill>
        <p:spPr>
          <a:xfrm>
            <a:off x="2503931" y="562462"/>
            <a:ext cx="8341590" cy="3664773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22AD721D-8498-017E-C9E7-73F914D0894E}"/>
              </a:ext>
            </a:extLst>
          </p:cNvPr>
          <p:cNvSpPr txBox="1"/>
          <p:nvPr/>
        </p:nvSpPr>
        <p:spPr>
          <a:xfrm>
            <a:off x="608967" y="562462"/>
            <a:ext cx="1145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5237121A-FA6C-358C-C1AF-04035F01DB26}"/>
                  </a:ext>
                </a:extLst>
              </p:cNvPr>
              <p:cNvSpPr txBox="1"/>
              <p:nvPr/>
            </p:nvSpPr>
            <p:spPr>
              <a:xfrm>
                <a:off x="2763932" y="4274122"/>
                <a:ext cx="7383926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/>
                  <a:t>Z Bernoulliovy rovnice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Sup>
                      <m:sSubSupPr>
                        <m:ctrlP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bSup>
                      <m:sSubSupPr>
                        <m:ctrlP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5237121A-FA6C-358C-C1AF-04035F01DB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3932" y="4274122"/>
                <a:ext cx="7383926" cy="613886"/>
              </a:xfrm>
              <a:prstGeom prst="rect">
                <a:avLst/>
              </a:prstGeom>
              <a:blipFill>
                <a:blip r:embed="rId4"/>
                <a:stretch>
                  <a:fillRect l="-1238" b="-99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Obrázek 9" descr="Obsah obrázku stůl&#10;&#10;Popis byl vytvořen automaticky">
            <a:extLst>
              <a:ext uri="{FF2B5EF4-FFF2-40B4-BE49-F238E27FC236}">
                <a16:creationId xmlns:a16="http://schemas.microsoft.com/office/drawing/2014/main" id="{9A20E52B-3E54-3E40-BCCB-F6DE6660F3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88" t="85435" r="32456"/>
          <a:stretch/>
        </p:blipFill>
        <p:spPr>
          <a:xfrm>
            <a:off x="3865703" y="4853840"/>
            <a:ext cx="5618047" cy="933007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9285A148-034C-A01B-850A-C66C2B9B0C2D}"/>
              </a:ext>
            </a:extLst>
          </p:cNvPr>
          <p:cNvSpPr txBox="1"/>
          <p:nvPr/>
        </p:nvSpPr>
        <p:spPr>
          <a:xfrm>
            <a:off x="2763932" y="5880039"/>
            <a:ext cx="85779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 potrubí o průřezu 8 cm</a:t>
            </a:r>
            <a:r>
              <a:rPr lang="cs-CZ" sz="2400" b="1" baseline="30000" dirty="0"/>
              <a:t>2</a:t>
            </a:r>
            <a:r>
              <a:rPr lang="cs-CZ" sz="2400" b="1" dirty="0"/>
              <a:t> proudí kapalina rychlostí 10 m.s</a:t>
            </a:r>
            <a:r>
              <a:rPr lang="cs-CZ" sz="2400" b="1" baseline="30000" dirty="0"/>
              <a:t>-1</a:t>
            </a:r>
            <a:r>
              <a:rPr lang="cs-CZ" sz="2400" b="1" dirty="0"/>
              <a:t> při tlaku přibližně 150 </a:t>
            </a:r>
            <a:r>
              <a:rPr lang="cs-CZ" sz="2400" b="1" dirty="0" err="1"/>
              <a:t>kPa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475867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5C3CAB4-54F6-E23C-9033-FF36026FB910}"/>
              </a:ext>
            </a:extLst>
          </p:cNvPr>
          <p:cNvSpPr txBox="1"/>
          <p:nvPr/>
        </p:nvSpPr>
        <p:spPr>
          <a:xfrm>
            <a:off x="413657" y="283029"/>
            <a:ext cx="5393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Důsledky Bernoulliovy rovnice pro vodorovnou trubici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0012335-D77A-F876-731B-494C609FA2C8}"/>
              </a:ext>
            </a:extLst>
          </p:cNvPr>
          <p:cNvSpPr txBox="1"/>
          <p:nvPr/>
        </p:nvSpPr>
        <p:spPr>
          <a:xfrm>
            <a:off x="413657" y="797169"/>
            <a:ext cx="1127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vodorovnou trubici se dvěma různými průřezy zapisujeme Bernoulliovu rovnici ve tvaru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CDF6B9D-4CF0-69C2-E363-B66083586FD8}"/>
                  </a:ext>
                </a:extLst>
              </p:cNvPr>
              <p:cNvSpPr txBox="1"/>
              <p:nvPr/>
            </p:nvSpPr>
            <p:spPr>
              <a:xfrm>
                <a:off x="4579816" y="1230517"/>
                <a:ext cx="3032369" cy="4910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cs-CZ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ρ</m:t>
                    </m:r>
                    <m:r>
                      <a:rPr lang="cs-CZ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Sup>
                      <m:sSubSupPr>
                        <m:ctrlP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b>
                      <m:sup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bSup>
                    <m:r>
                      <a:rPr lang="cs-CZ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1800" b="1" i="1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cs-CZ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ρ</m:t>
                    </m:r>
                    <m:r>
                      <a:rPr lang="cs-CZ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bSup>
                      <m:sSubSupPr>
                        <m:ctrlP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  <m:sup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bSup>
                    <m:r>
                      <a:rPr lang="cs-CZ" sz="1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sz="1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CDF6B9D-4CF0-69C2-E363-B66083586F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9816" y="1230517"/>
                <a:ext cx="3032369" cy="491096"/>
              </a:xfrm>
              <a:prstGeom prst="rect">
                <a:avLst/>
              </a:prstGeom>
              <a:blipFill>
                <a:blip r:embed="rId2"/>
                <a:stretch>
                  <a:fillRect b="-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BAA8FEAF-4D47-19B8-7129-63EA3BADB693}"/>
                  </a:ext>
                </a:extLst>
              </p:cNvPr>
              <p:cNvSpPr txBox="1"/>
              <p:nvPr/>
            </p:nvSpPr>
            <p:spPr>
              <a:xfrm>
                <a:off x="413657" y="1847479"/>
                <a:ext cx="111760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Hodnoty tlaku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můžeme sledovat na manometrických trubicích připojených ve dvou místech vodorovného potrubí s průřezy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BAA8FEAF-4D47-19B8-7129-63EA3BADB6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657" y="1847479"/>
                <a:ext cx="11176000" cy="646331"/>
              </a:xfrm>
              <a:prstGeom prst="rect">
                <a:avLst/>
              </a:prstGeom>
              <a:blipFill>
                <a:blip r:embed="rId3"/>
                <a:stretch>
                  <a:fillRect l="-491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Obrázek 10">
            <a:extLst>
              <a:ext uri="{FF2B5EF4-FFF2-40B4-BE49-F238E27FC236}">
                <a16:creationId xmlns:a16="http://schemas.microsoft.com/office/drawing/2014/main" id="{2FB7CAC4-947B-B96F-89FE-F821C4DE01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719" y="2619677"/>
            <a:ext cx="3176563" cy="200884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3A348254-253F-048F-FCC3-CF1951CAD9E1}"/>
                  </a:ext>
                </a:extLst>
              </p:cNvPr>
              <p:cNvSpPr txBox="1"/>
              <p:nvPr/>
            </p:nvSpPr>
            <p:spPr>
              <a:xfrm>
                <a:off x="413657" y="4860502"/>
                <a:ext cx="1098843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tlak usuzujeme z výšky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kapaliny v manometrické trubici. V průřezu o obsahu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je rychlost kapaliny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 V průřezu o obsahu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je velikost rychlosti kapaliny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, ale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V zúžené části potrubí má proudící kapalina větší rychlost a větší kinetickou energii, ale menší tlak.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3A348254-253F-048F-FCC3-CF1951CAD9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657" y="4860502"/>
                <a:ext cx="10988431" cy="1200329"/>
              </a:xfrm>
              <a:prstGeom prst="rect">
                <a:avLst/>
              </a:prstGeom>
              <a:blipFill>
                <a:blip r:embed="rId5"/>
                <a:stretch>
                  <a:fillRect l="-499" t="-2538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6283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39E7B89-C877-701D-BF9D-8111974F4165}"/>
              </a:ext>
            </a:extLst>
          </p:cNvPr>
          <p:cNvSpPr txBox="1"/>
          <p:nvPr/>
        </p:nvSpPr>
        <p:spPr>
          <a:xfrm>
            <a:off x="296985" y="179754"/>
            <a:ext cx="38217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značném zúžení trubice, kdy rychlost proudící kapaliny nabývá velkých hodnot, může tlak poklesnout až pod hodnotu tlaku atmosférického. V zúženém místě trubice vzniká </a:t>
            </a:r>
            <a:r>
              <a:rPr lang="cs-CZ" b="1" dirty="0"/>
              <a:t>podtlak</a:t>
            </a:r>
            <a:r>
              <a:rPr lang="cs-CZ" dirty="0"/>
              <a:t> a do manometrické trubice se nasává vzduch.</a:t>
            </a:r>
          </a:p>
          <a:p>
            <a:r>
              <a:rPr lang="cs-CZ" dirty="0"/>
              <a:t>Tento jev se nazývá </a:t>
            </a:r>
            <a:r>
              <a:rPr lang="cs-CZ" b="1" dirty="0"/>
              <a:t>hydrodynamické paradoxon</a:t>
            </a:r>
            <a:r>
              <a:rPr lang="cs-CZ" dirty="0"/>
              <a:t>, a využívá se například u vodní vývěvy – viz obrázek.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C8D7C57-E696-5033-E284-1BC106D547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66" y="3074340"/>
            <a:ext cx="2856559" cy="3334277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350C33E-EEBE-7559-5C4F-7CF5A91A7C2B}"/>
              </a:ext>
            </a:extLst>
          </p:cNvPr>
          <p:cNvSpPr txBox="1"/>
          <p:nvPr/>
        </p:nvSpPr>
        <p:spPr>
          <a:xfrm>
            <a:off x="4376616" y="179754"/>
            <a:ext cx="32668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Podtlak vzniká také u proudících plynů. U proudícího vzduch se využívá podtlaku u rozprašovače, stříkací pistole a karburátorech spalovacích motorů.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6C72CE0F-5B32-690D-B2AD-A0A91A551F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853" y="3121230"/>
            <a:ext cx="3268594" cy="3236016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26AD147C-B179-4175-A43C-30D0237A1A7A}"/>
              </a:ext>
            </a:extLst>
          </p:cNvPr>
          <p:cNvSpPr txBox="1"/>
          <p:nvPr/>
        </p:nvSpPr>
        <p:spPr>
          <a:xfrm>
            <a:off x="8167077" y="312615"/>
            <a:ext cx="36419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Foukáme-li mezi dva svisle zavěšené listy papíru, vzniká mezi nimi podtlak a působením atmosférické tlakové síly se listy přitahují. Tento jev se nazývá </a:t>
            </a:r>
            <a:r>
              <a:rPr lang="cs-CZ" b="1" dirty="0"/>
              <a:t>aerodynamické paradoxon</a:t>
            </a:r>
            <a:r>
              <a:rPr lang="cs-CZ" dirty="0"/>
              <a:t>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E9AE55A-CB62-F932-7173-CF5C93E83D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342" y="3397740"/>
            <a:ext cx="2538985" cy="311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539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580680E-5CE2-8FAB-CEA7-5133E59BE240}"/>
              </a:ext>
            </a:extLst>
          </p:cNvPr>
          <p:cNvSpPr txBox="1"/>
          <p:nvPr/>
        </p:nvSpPr>
        <p:spPr>
          <a:xfrm>
            <a:off x="328246" y="375138"/>
            <a:ext cx="619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Výtok kapaliny otvorem ve stěně nádoby – Torricelliho vzorec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08AE293-3CD7-7B6F-5646-2E1F7F8341EF}"/>
              </a:ext>
            </a:extLst>
          </p:cNvPr>
          <p:cNvSpPr txBox="1"/>
          <p:nvPr/>
        </p:nvSpPr>
        <p:spPr>
          <a:xfrm>
            <a:off x="320431" y="750405"/>
            <a:ext cx="11340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Vzorec pro výpočet rychlosti vytékající kapaliny otvorem ve stěně nádoby odvodíme z Bernoulliho rovnice: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9C480D5-FE7C-6655-1A7D-D2F9CD34AFA0}"/>
                  </a:ext>
                </a:extLst>
              </p:cNvPr>
              <p:cNvSpPr txBox="1"/>
              <p:nvPr/>
            </p:nvSpPr>
            <p:spPr>
              <a:xfrm>
                <a:off x="5634893" y="6054006"/>
                <a:ext cx="628356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Stejný vztah platí pro velikost rychlosti, kterou dopadá na zem těleso při volném pádu z výšky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9C480D5-FE7C-6655-1A7D-D2F9CD34AF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4893" y="6054006"/>
                <a:ext cx="6283569" cy="646331"/>
              </a:xfrm>
              <a:prstGeom prst="rect">
                <a:avLst/>
              </a:prstGeom>
              <a:blipFill>
                <a:blip r:embed="rId2"/>
                <a:stretch>
                  <a:fillRect l="-776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Obrázek 16">
            <a:extLst>
              <a:ext uri="{FF2B5EF4-FFF2-40B4-BE49-F238E27FC236}">
                <a16:creationId xmlns:a16="http://schemas.microsoft.com/office/drawing/2014/main" id="{E60F829F-B9DE-1067-B8AB-2C7D9C3A7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01" y="1535084"/>
            <a:ext cx="4594104" cy="2919683"/>
          </a:xfrm>
          <a:prstGeom prst="rect">
            <a:avLst/>
          </a:prstGeom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id="{0262D114-E7F5-68B3-1203-92C8E82DD873}"/>
              </a:ext>
            </a:extLst>
          </p:cNvPr>
          <p:cNvSpPr/>
          <p:nvPr/>
        </p:nvSpPr>
        <p:spPr>
          <a:xfrm>
            <a:off x="1242645" y="1558624"/>
            <a:ext cx="425938" cy="425938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E10364E5-54D5-5410-D366-9C3342C63B72}"/>
              </a:ext>
            </a:extLst>
          </p:cNvPr>
          <p:cNvSpPr/>
          <p:nvPr/>
        </p:nvSpPr>
        <p:spPr>
          <a:xfrm>
            <a:off x="2417682" y="3418690"/>
            <a:ext cx="425938" cy="425938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D53CD4A-A066-1C31-5D05-DDEF41F2AA84}"/>
              </a:ext>
            </a:extLst>
          </p:cNvPr>
          <p:cNvSpPr txBox="1"/>
          <p:nvPr/>
        </p:nvSpPr>
        <p:spPr>
          <a:xfrm>
            <a:off x="1299304" y="1586927"/>
            <a:ext cx="195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6EA8F50-86D9-B23A-AE9B-B486BD022150}"/>
              </a:ext>
            </a:extLst>
          </p:cNvPr>
          <p:cNvSpPr txBox="1"/>
          <p:nvPr/>
        </p:nvSpPr>
        <p:spPr>
          <a:xfrm>
            <a:off x="2482156" y="3446993"/>
            <a:ext cx="195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CB081247-781D-4943-340B-66F8C062EA76}"/>
                  </a:ext>
                </a:extLst>
              </p:cNvPr>
              <p:cNvSpPr txBox="1"/>
              <p:nvPr/>
            </p:nvSpPr>
            <p:spPr>
              <a:xfrm>
                <a:off x="5908430" y="1214008"/>
                <a:ext cx="4884615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CB081247-781D-4943-340B-66F8C062E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8430" y="1214008"/>
                <a:ext cx="4884615" cy="63478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EBAF5FF-DBCA-9689-7BBC-CD86A9386A0D}"/>
              </a:ext>
            </a:extLst>
          </p:cNvPr>
          <p:cNvCxnSpPr/>
          <p:nvPr/>
        </p:nvCxnSpPr>
        <p:spPr>
          <a:xfrm flipH="1">
            <a:off x="234461" y="3337175"/>
            <a:ext cx="21101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97D1D6EB-D3AC-86C7-75C7-F1BEB0BD87D5}"/>
              </a:ext>
            </a:extLst>
          </p:cNvPr>
          <p:cNvCxnSpPr/>
          <p:nvPr/>
        </p:nvCxnSpPr>
        <p:spPr>
          <a:xfrm flipH="1">
            <a:off x="234461" y="2000738"/>
            <a:ext cx="21101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B7DD8C7C-68CB-9003-27A6-AE00F99F2A84}"/>
                  </a:ext>
                </a:extLst>
              </p:cNvPr>
              <p:cNvSpPr txBox="1"/>
              <p:nvPr/>
            </p:nvSpPr>
            <p:spPr>
              <a:xfrm>
                <a:off x="218831" y="2994925"/>
                <a:ext cx="203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B7DD8C7C-68CB-9003-27A6-AE00F99F2A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831" y="2994925"/>
                <a:ext cx="203200" cy="369332"/>
              </a:xfrm>
              <a:prstGeom prst="rect">
                <a:avLst/>
              </a:prstGeom>
              <a:blipFill>
                <a:blip r:embed="rId5"/>
                <a:stretch>
                  <a:fillRect r="-848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A09CE3F6-22D8-F3A1-00CA-B53CF932AC7D}"/>
                  </a:ext>
                </a:extLst>
              </p:cNvPr>
              <p:cNvSpPr txBox="1"/>
              <p:nvPr/>
            </p:nvSpPr>
            <p:spPr>
              <a:xfrm>
                <a:off x="242277" y="1664131"/>
                <a:ext cx="203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A09CE3F6-22D8-F3A1-00CA-B53CF932AC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77" y="1664131"/>
                <a:ext cx="203200" cy="369332"/>
              </a:xfrm>
              <a:prstGeom prst="rect">
                <a:avLst/>
              </a:prstGeom>
              <a:blipFill>
                <a:blip r:embed="rId6"/>
                <a:stretch>
                  <a:fillRect r="-8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0142CC8E-1BD0-D8C4-B133-B6DDA430A6AF}"/>
                  </a:ext>
                </a:extLst>
              </p:cNvPr>
              <p:cNvSpPr txBox="1"/>
              <p:nvPr/>
            </p:nvSpPr>
            <p:spPr>
              <a:xfrm>
                <a:off x="4189046" y="2503012"/>
                <a:ext cx="11723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0142CC8E-1BD0-D8C4-B133-B6DDA430A6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9046" y="2503012"/>
                <a:ext cx="1172308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92DFD3BE-09C4-E0DE-F42B-54C153B650AD}"/>
                  </a:ext>
                </a:extLst>
              </p:cNvPr>
              <p:cNvSpPr txBox="1"/>
              <p:nvPr/>
            </p:nvSpPr>
            <p:spPr>
              <a:xfrm>
                <a:off x="2605251" y="2967843"/>
                <a:ext cx="4767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92DFD3BE-09C4-E0DE-F42B-54C153B650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5251" y="2967843"/>
                <a:ext cx="476738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AEEC64FE-C5B5-21FE-E15E-94C0488D6E3E}"/>
                  </a:ext>
                </a:extLst>
              </p:cNvPr>
              <p:cNvSpPr txBox="1"/>
              <p:nvPr/>
            </p:nvSpPr>
            <p:spPr>
              <a:xfrm>
                <a:off x="5634893" y="1904495"/>
                <a:ext cx="5970953" cy="41928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je atmosférický tlak u hladiny a u výtoku. Rozdíl těchto tlaků je vzhledem k výšce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zanedbatelný: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Rychlost poklesu hladiny v rozlehlé nádobě je zanedbatelný: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Bernoulliova rovnice má tvar:</a:t>
                </a:r>
              </a:p>
              <a:p>
                <a:endParaRPr lang="cs-CZ" sz="800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snadné úpravě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→         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𝑔h</m:t>
                      </m:r>
                    </m:oMath>
                  </m:oMathPara>
                </a14:m>
                <a:endParaRPr lang="cs-CZ" b="0" dirty="0">
                  <a:ea typeface="Cambria Math" panose="02040503050406030204" pitchFamily="18" charset="0"/>
                </a:endParaRPr>
              </a:p>
              <a:p>
                <a:endParaRPr lang="cs-CZ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𝑔h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AEEC64FE-C5B5-21FE-E15E-94C0488D6E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4893" y="1904495"/>
                <a:ext cx="5970953" cy="4192879"/>
              </a:xfrm>
              <a:prstGeom prst="rect">
                <a:avLst/>
              </a:prstGeom>
              <a:blipFill>
                <a:blip r:embed="rId9"/>
                <a:stretch>
                  <a:fillRect l="-816" t="-7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B6AEB54D-B9AE-A530-BF81-29A573FA3EA3}"/>
              </a:ext>
            </a:extLst>
          </p:cNvPr>
          <p:cNvCxnSpPr/>
          <p:nvPr/>
        </p:nvCxnSpPr>
        <p:spPr>
          <a:xfrm flipV="1">
            <a:off x="5634893" y="6088180"/>
            <a:ext cx="5884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135EA585-FF53-A5DE-9DA8-0F30EC3A54B5}"/>
                  </a:ext>
                </a:extLst>
              </p:cNvPr>
              <p:cNvSpPr txBox="1"/>
              <p:nvPr/>
            </p:nvSpPr>
            <p:spPr>
              <a:xfrm>
                <a:off x="1694754" y="4508843"/>
                <a:ext cx="1879598" cy="61414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𝑔h</m:t>
                          </m:r>
                        </m:e>
                      </m:rad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26" name="TextovéPole 25">
                <a:extLst>
                  <a:ext uri="{FF2B5EF4-FFF2-40B4-BE49-F238E27FC236}">
                    <a16:creationId xmlns:a16="http://schemas.microsoft.com/office/drawing/2014/main" id="{135EA585-FF53-A5DE-9DA8-0F30EC3A54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4754" y="4508843"/>
                <a:ext cx="1879598" cy="61414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ovéPole 27">
            <a:extLst>
              <a:ext uri="{FF2B5EF4-FFF2-40B4-BE49-F238E27FC236}">
                <a16:creationId xmlns:a16="http://schemas.microsoft.com/office/drawing/2014/main" id="{88E349B3-362D-A591-A149-CC2E8F8F1EBE}"/>
              </a:ext>
            </a:extLst>
          </p:cNvPr>
          <p:cNvSpPr txBox="1"/>
          <p:nvPr/>
        </p:nvSpPr>
        <p:spPr>
          <a:xfrm>
            <a:off x="445477" y="5164251"/>
            <a:ext cx="468923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dirty="0"/>
              <a:t>Evangelista </a:t>
            </a:r>
            <a:r>
              <a:rPr lang="cs-CZ" sz="1600" b="1" dirty="0" err="1"/>
              <a:t>Torricelli</a:t>
            </a:r>
            <a:r>
              <a:rPr lang="cs-CZ" sz="1600" b="1" dirty="0"/>
              <a:t> (1608–1647)</a:t>
            </a:r>
            <a:r>
              <a:rPr lang="cs-CZ" sz="1600" dirty="0"/>
              <a:t> byl italský fyzik a matematik, jeden z významných vědců 17. století.</a:t>
            </a:r>
          </a:p>
          <a:p>
            <a:endParaRPr lang="cs-CZ" sz="800" dirty="0"/>
          </a:p>
          <a:p>
            <a:r>
              <a:rPr lang="cs-CZ" sz="1600" dirty="0"/>
              <a:t>Jako první dokázal změřit atmosférický tlak – vynalezl barometr.</a:t>
            </a: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567089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4.6 Odpor prostředí">
            <a:extLst>
              <a:ext uri="{FF2B5EF4-FFF2-40B4-BE49-F238E27FC236}">
                <a16:creationId xmlns:a16="http://schemas.microsoft.com/office/drawing/2014/main" id="{B1D1523B-F630-F444-A1B6-2AD6A9731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828" y="676275"/>
            <a:ext cx="7915275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35B09D6A-919E-F59F-BEBD-36E8BC119B45}"/>
              </a:ext>
            </a:extLst>
          </p:cNvPr>
          <p:cNvSpPr txBox="1"/>
          <p:nvPr/>
        </p:nvSpPr>
        <p:spPr>
          <a:xfrm>
            <a:off x="2929157" y="4038601"/>
            <a:ext cx="6333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hlinkClick r:id="rId3"/>
              </a:rPr>
              <a:t>Proč letadla létají přesto, že jsou těžší jež vzduch?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842119" y="5002145"/>
            <a:ext cx="105077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/>
              <a:t>Platí pro letadla Archimedův zákon?</a:t>
            </a:r>
          </a:p>
          <a:p>
            <a:r>
              <a:rPr lang="cs-CZ" sz="2800" dirty="0"/>
              <a:t>Těleso ponořené do tekutiny, které je v klidu, je nadlehčováno silou rovnající se tíze tekutiny stejného objemu, jako je ponořená část tělesa.</a:t>
            </a:r>
          </a:p>
        </p:txBody>
      </p:sp>
    </p:spTree>
    <p:extLst>
      <p:ext uri="{BB962C8B-B14F-4D97-AF65-F5344CB8AC3E}">
        <p14:creationId xmlns:p14="http://schemas.microsoft.com/office/powerpoint/2010/main" val="809261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F792648-F4AF-0465-C15E-8A2B4D9FA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" y="760095"/>
            <a:ext cx="3271880" cy="533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724A3212-ED39-D9DD-689A-BF686EDB634C}"/>
              </a:ext>
            </a:extLst>
          </p:cNvPr>
          <p:cNvSpPr txBox="1"/>
          <p:nvPr/>
        </p:nvSpPr>
        <p:spPr>
          <a:xfrm>
            <a:off x="4534852" y="760095"/>
            <a:ext cx="735234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i="0" dirty="0">
                <a:solidFill>
                  <a:srgbClr val="001133"/>
                </a:solidFill>
                <a:effectLst/>
                <a:latin typeface="Helvetica Neue"/>
              </a:rPr>
              <a:t>Daniel Bernoulli</a:t>
            </a:r>
            <a:r>
              <a:rPr lang="cs-CZ" b="0" i="0" dirty="0">
                <a:solidFill>
                  <a:srgbClr val="001133"/>
                </a:solidFill>
                <a:effectLst/>
                <a:latin typeface="Helvetica Neue"/>
              </a:rPr>
              <a:t> </a:t>
            </a:r>
            <a:r>
              <a:rPr lang="cs-CZ" dirty="0">
                <a:solidFill>
                  <a:srgbClr val="001133"/>
                </a:solidFill>
                <a:latin typeface="Helvetica Neue"/>
              </a:rPr>
              <a:t>(8. únor 1700, Groningen – 17. březen 1782, Basilej) byl v Nizozemí narozený švýcarský fyzik a matematik, zakladatel hydrodynamiky. Je jedním z členů rodiny významných švýcarských matematiků a fyziků, syn Johanna Bernoulliho.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6BB808D-E36F-8AC4-12AE-4E46AB10115C}"/>
              </a:ext>
            </a:extLst>
          </p:cNvPr>
          <p:cNvSpPr txBox="1"/>
          <p:nvPr/>
        </p:nvSpPr>
        <p:spPr>
          <a:xfrm>
            <a:off x="4534852" y="2070438"/>
            <a:ext cx="735234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001133"/>
                </a:solidFill>
                <a:effectLst/>
                <a:latin typeface="Helvetica Neue"/>
              </a:rPr>
              <a:t>Mládí strávil </a:t>
            </a:r>
            <a:r>
              <a:rPr lang="cs-CZ" dirty="0">
                <a:solidFill>
                  <a:srgbClr val="001133"/>
                </a:solidFill>
                <a:latin typeface="Helvetica Neue"/>
              </a:rPr>
              <a:t>v Basileji, kde roku 1721 dokončil studium medicíny. Roku 1725 dostal pozvání z Ruska, aby se zde stal profesorem matematiky v petrohradské Akademii věd. V roce 1733 Bernoulli odešel z Ruska, protože tam začala krutovláda carevny Anny Ivanovny. Cestoval a přednášel matematiku, botaniku, fyziku a anatomii na univerzitách v Basileji a v Groningenu.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E2411B4-DB3B-D1B7-2D11-D43B212DDED3}"/>
              </a:ext>
            </a:extLst>
          </p:cNvPr>
          <p:cNvSpPr txBox="1"/>
          <p:nvPr/>
        </p:nvSpPr>
        <p:spPr>
          <a:xfrm>
            <a:off x="4534852" y="3934778"/>
            <a:ext cx="735234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i="0" dirty="0" err="1">
                <a:solidFill>
                  <a:srgbClr val="001133"/>
                </a:solidFill>
                <a:effectLst/>
                <a:latin typeface="Helvetica Neue"/>
              </a:rPr>
              <a:t>Hydrodynamica</a:t>
            </a:r>
            <a:r>
              <a:rPr lang="cs-CZ" b="0" i="0" dirty="0">
                <a:solidFill>
                  <a:srgbClr val="001133"/>
                </a:solidFill>
                <a:effectLst/>
                <a:latin typeface="Helvetica Neue"/>
              </a:rPr>
              <a:t> (</a:t>
            </a:r>
            <a:r>
              <a:rPr lang="cs-CZ" dirty="0">
                <a:solidFill>
                  <a:srgbClr val="001133"/>
                </a:solidFill>
                <a:latin typeface="Helvetica Neue"/>
              </a:rPr>
              <a:t>1738) – ve svém stěžejním díle shrnul všechny své výsledky experimentálního i teoretického studia kapalin, včetně Bernoulliho rovnice, která popisuje proudění tekutin. Touto prací položil základy hydrodynamiky. V dodatku ke knize se věnoval i plynům. Vytvořil první kinetickou teorii plynů. Plyny považoval za „pružnou kapalinu“ z částic a pro jejich popis použil teorii pravděpodobnosti. Odvodil z úvah o mikroskopické struktuře plynů makroskopické rovnice popisující jejich chování při změnách teploty a tlaku.</a:t>
            </a:r>
          </a:p>
        </p:txBody>
      </p:sp>
    </p:spTree>
    <p:extLst>
      <p:ext uri="{BB962C8B-B14F-4D97-AF65-F5344CB8AC3E}">
        <p14:creationId xmlns:p14="http://schemas.microsoft.com/office/powerpoint/2010/main" val="26256053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3910632-63C5-77BC-FC75-4DD3E940900F}"/>
              </a:ext>
            </a:extLst>
          </p:cNvPr>
          <p:cNvSpPr txBox="1"/>
          <p:nvPr/>
        </p:nvSpPr>
        <p:spPr>
          <a:xfrm>
            <a:off x="5709557" y="3535503"/>
            <a:ext cx="772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75215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BF6DBD6-F835-3A5B-2516-EDFC0A892397}"/>
              </a:ext>
            </a:extLst>
          </p:cNvPr>
          <p:cNvSpPr txBox="1"/>
          <p:nvPr/>
        </p:nvSpPr>
        <p:spPr>
          <a:xfrm>
            <a:off x="381663" y="421419"/>
            <a:ext cx="60747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Kinetická (pohybová) energie hmotného bodu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B158D4-DD0B-C9BF-9CD5-729E7EEF4D73}"/>
                  </a:ext>
                </a:extLst>
              </p:cNvPr>
              <p:cNvSpPr txBox="1"/>
              <p:nvPr/>
            </p:nvSpPr>
            <p:spPr>
              <a:xfrm>
                <a:off x="469127" y="993913"/>
                <a:ext cx="11251096" cy="57826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hmotný bod, který je v klidu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=0)</m:t>
                    </m:r>
                  </m:oMath>
                </a14:m>
                <a:r>
                  <a:rPr lang="cs-CZ" dirty="0"/>
                  <a:t>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pak podle druhého pohybového zákona se začne hmotný bod pohybovat s konstantním zrychlením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den>
                    </m:f>
                  </m:oMath>
                </a14:m>
                <a:r>
                  <a:rPr lang="cs-CZ" dirty="0"/>
                  <a:t> (zrychlení je přímo úměrné působící síle a nepřímo úměrné hmotnosti).</a:t>
                </a:r>
              </a:p>
              <a:p>
                <a:r>
                  <a:rPr lang="cs-CZ" dirty="0"/>
                  <a:t>Je-li trajektorie hmotného bodu přímka (pohyb nerovnoměrný, přímočarý), která má stejný směr jako působící síla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pak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získá hmotný bod okamžitou rychlost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𝒗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𝒂𝒕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urazí dráhu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𝒔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</a:rPr>
                      <m:t>𝒂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 .</a:t>
                </a:r>
              </a:p>
              <a:p>
                <a:endParaRPr lang="cs-CZ" b="1" dirty="0"/>
              </a:p>
              <a:p>
                <a:r>
                  <a:rPr lang="cs-CZ" dirty="0"/>
                  <a:t>Působící síla ve směru pohybu vykoná práci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𝑾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𝒔</m:t>
                    </m:r>
                  </m:oMath>
                </a14:m>
                <a:r>
                  <a:rPr lang="cs-CZ" dirty="0"/>
                  <a:t>. </a:t>
                </a:r>
              </a:p>
              <a:p>
                <a:r>
                  <a:rPr lang="cs-CZ" dirty="0"/>
                  <a:t>Dosadíme-li do vztahu pro výpočet práce za sílu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 a za dráhu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,  tedy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Získaná veličina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endParaRPr lang="cs-CZ" dirty="0"/>
              </a:p>
              <a:p>
                <a:r>
                  <a:rPr lang="cs-CZ" dirty="0"/>
                  <a:t>se nazývá </a:t>
                </a:r>
                <a:r>
                  <a:rPr lang="cs-CZ" b="1" dirty="0"/>
                  <a:t>kinetická (pohybová) energie </a:t>
                </a:r>
                <a:r>
                  <a:rPr lang="cs-CZ" dirty="0"/>
                  <a:t>hmotného bodu a značíme jí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cs-CZ" dirty="0"/>
                  <a:t>. Tedy </a:t>
                </a:r>
              </a:p>
              <a:p>
                <a:endParaRPr lang="cs-CZ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B158D4-DD0B-C9BF-9CD5-729E7EEF4D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7" y="993913"/>
                <a:ext cx="11251096" cy="5782673"/>
              </a:xfrm>
              <a:prstGeom prst="rect">
                <a:avLst/>
              </a:prstGeom>
              <a:blipFill>
                <a:blip r:embed="rId2"/>
                <a:stretch>
                  <a:fillRect l="-488" t="-5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ál 3">
            <a:hlinkClick r:id="rId3" action="ppaction://hlinksldjump"/>
            <a:extLst>
              <a:ext uri="{FF2B5EF4-FFF2-40B4-BE49-F238E27FC236}">
                <a16:creationId xmlns:a16="http://schemas.microsoft.com/office/drawing/2014/main" id="{E89AC5D8-EBCE-4284-B242-55AB9A077D3D}"/>
              </a:ext>
            </a:extLst>
          </p:cNvPr>
          <p:cNvSpPr/>
          <p:nvPr/>
        </p:nvSpPr>
        <p:spPr>
          <a:xfrm>
            <a:off x="10947400" y="5831907"/>
            <a:ext cx="629786" cy="6297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984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BD9DE6-598A-4D12-1631-E4AB32DE4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112F46E-CA72-D42B-0517-0A5F6D7D380A}"/>
              </a:ext>
            </a:extLst>
          </p:cNvPr>
          <p:cNvSpPr txBox="1"/>
          <p:nvPr/>
        </p:nvSpPr>
        <p:spPr>
          <a:xfrm>
            <a:off x="278295" y="168850"/>
            <a:ext cx="4176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potenciální (tíhové) energie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9A0E34E-DF1A-0767-1AC4-EF65CDF56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4" r="15914"/>
          <a:stretch/>
        </p:blipFill>
        <p:spPr>
          <a:xfrm>
            <a:off x="455166" y="1107749"/>
            <a:ext cx="2488759" cy="46425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1A4BCB6-A800-459D-2353-3C41D6D822AE}"/>
                  </a:ext>
                </a:extLst>
              </p:cNvPr>
              <p:cNvSpPr txBox="1"/>
              <p:nvPr/>
            </p:nvSpPr>
            <p:spPr>
              <a:xfrm>
                <a:off x="3311913" y="538182"/>
                <a:ext cx="8516050" cy="37041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Přemístěním hmotného bodu o hmotnosti m do výše h od referenční hladiny vykonáme práci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𝑚𝑔h</m:t>
                      </m:r>
                    </m:oMath>
                  </m:oMathPara>
                </a14:m>
                <a:endParaRPr lang="cs-CZ" sz="2400" dirty="0"/>
              </a:p>
              <a:p>
                <a:endParaRPr lang="cs-CZ" sz="800" dirty="0"/>
              </a:p>
              <a:p>
                <a:r>
                  <a:rPr lang="cs-CZ" dirty="0"/>
                  <a:t>Hmotný bod získal energii, kterou nazýváme </a:t>
                </a:r>
                <a:r>
                  <a:rPr lang="cs-CZ" b="1" dirty="0"/>
                  <a:t>potenciální energie hmotného bodu v soustavě hmotný bod – Země</a:t>
                </a:r>
                <a:r>
                  <a:rPr lang="cs-CZ" dirty="0"/>
                  <a:t> nebo také </a:t>
                </a:r>
                <a:r>
                  <a:rPr lang="cs-CZ" b="1" dirty="0"/>
                  <a:t>tíhová energie hmotného bodu v tíhovém poli Země</a:t>
                </a:r>
                <a:r>
                  <a:rPr lang="cs-CZ" dirty="0"/>
                  <a:t>, stručně </a:t>
                </a:r>
                <a:r>
                  <a:rPr lang="cs-CZ" b="1" dirty="0"/>
                  <a:t>tíhová energie</a:t>
                </a:r>
                <a:r>
                  <a:rPr lang="cs-CZ" dirty="0"/>
                  <a:t>.</a:t>
                </a:r>
                <a:r>
                  <a:rPr lang="cs-CZ" b="1" dirty="0"/>
                  <a:t> </a:t>
                </a:r>
                <a:r>
                  <a:rPr lang="cs-CZ" dirty="0"/>
                  <a:t>Značí 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sz="8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sz="2400" dirty="0"/>
              </a:p>
              <a:p>
                <a:endParaRPr lang="cs-CZ" sz="800" b="1" dirty="0"/>
              </a:p>
              <a:p>
                <a:r>
                  <a:rPr lang="cs-CZ" dirty="0"/>
                  <a:t>Hodnota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závisí na poloze hmotného bodu vzhledem ke zvolené rovině, hodnota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není dána jednoznačně. Chceme-li jednoznačně určit tíhovou energii, musíme zvolit </a:t>
                </a:r>
                <a:r>
                  <a:rPr lang="cs-CZ" b="1" dirty="0"/>
                  <a:t>základní vodorovnou rovinu, </a:t>
                </a:r>
                <a:r>
                  <a:rPr lang="cs-CZ" dirty="0"/>
                  <a:t>které přiřadíme tíhovou energii nulovou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=0</m:t>
                        </m:r>
                      </m:e>
                    </m:d>
                  </m:oMath>
                </a14:m>
                <a:r>
                  <a:rPr lang="cs-CZ" dirty="0"/>
                  <a:t>. Této vodorovné rovině říkáme </a:t>
                </a:r>
                <a:r>
                  <a:rPr lang="cs-CZ" b="1" dirty="0"/>
                  <a:t>nulová hladina tíhové energie.</a:t>
                </a:r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1A4BCB6-A800-459D-2353-3C41D6D822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1913" y="538182"/>
                <a:ext cx="8516050" cy="3704156"/>
              </a:xfrm>
              <a:prstGeom prst="rect">
                <a:avLst/>
              </a:prstGeom>
              <a:blipFill>
                <a:blip r:embed="rId3"/>
                <a:stretch>
                  <a:fillRect l="-573" t="-822" b="-1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19ABBA5B-CD79-5C8A-4244-F9120DCD9D5A}"/>
                  </a:ext>
                </a:extLst>
              </p:cNvPr>
              <p:cNvSpPr txBox="1"/>
              <p:nvPr/>
            </p:nvSpPr>
            <p:spPr>
              <a:xfrm>
                <a:off x="3311912" y="4258304"/>
                <a:ext cx="8516050" cy="1188723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Tíhová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hmotného bodu o hmotnosti m ve výšce h nad zvolenou nulovou hladinou tíhové energie je dána vztahem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19ABBA5B-CD79-5C8A-4244-F9120DCD9D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1912" y="4258304"/>
                <a:ext cx="8516050" cy="1188723"/>
              </a:xfrm>
              <a:prstGeom prst="rect">
                <a:avLst/>
              </a:prstGeom>
              <a:blipFill>
                <a:blip r:embed="rId4"/>
                <a:stretch>
                  <a:fillRect l="-428" t="-1500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187EBE0-A5CF-98BA-9DAD-229664CD2D7B}"/>
                  </a:ext>
                </a:extLst>
              </p:cNvPr>
              <p:cNvSpPr txBox="1"/>
              <p:nvPr/>
            </p:nvSpPr>
            <p:spPr>
              <a:xfrm>
                <a:off x="3311912" y="5447027"/>
                <a:ext cx="8865220" cy="12321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Jednotku tíhové energie odvodíme ze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cs-CZ" dirty="0"/>
                  <a:t>(Joule)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Jednotka tíhové energie je stejná jako jednotka kinetické energie a jednotka práce – JOULE (J)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187EBE0-A5CF-98BA-9DAD-229664CD2D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1912" y="5447027"/>
                <a:ext cx="8865220" cy="1232132"/>
              </a:xfrm>
              <a:prstGeom prst="rect">
                <a:avLst/>
              </a:prstGeom>
              <a:blipFill>
                <a:blip r:embed="rId5"/>
                <a:stretch>
                  <a:fillRect l="-550" t="-2475" r="-206" b="-69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ál 4">
            <a:hlinkClick r:id="rId6" action="ppaction://hlinksldjump"/>
            <a:extLst>
              <a:ext uri="{FF2B5EF4-FFF2-40B4-BE49-F238E27FC236}">
                <a16:creationId xmlns:a16="http://schemas.microsoft.com/office/drawing/2014/main" id="{567865EA-4976-4166-9429-2CD1907D4142}"/>
              </a:ext>
            </a:extLst>
          </p:cNvPr>
          <p:cNvSpPr/>
          <p:nvPr/>
        </p:nvSpPr>
        <p:spPr>
          <a:xfrm>
            <a:off x="278295" y="6045540"/>
            <a:ext cx="523892" cy="5238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51955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1942</Words>
  <Application>Microsoft Office PowerPoint</Application>
  <PresentationFormat>Širokoúhlá obrazovka</PresentationFormat>
  <Paragraphs>187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Helvetica Neue</vt:lpstr>
      <vt:lpstr>Wingdings</vt:lpstr>
      <vt:lpstr>Motiv Office</vt:lpstr>
      <vt:lpstr>Mechanika tekutin (Fyz74)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Bernoulliova rovnice</dc:title>
  <dc:creator>Karel Sixl</dc:creator>
  <cp:lastModifiedBy>Karel Sixl</cp:lastModifiedBy>
  <cp:revision>70</cp:revision>
  <dcterms:created xsi:type="dcterms:W3CDTF">2023-12-07T19:03:31Z</dcterms:created>
  <dcterms:modified xsi:type="dcterms:W3CDTF">2026-04-14T16:47:11Z</dcterms:modified>
</cp:coreProperties>
</file>