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4A77553-49E6-426F-A044-869A88B240FB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B6ED03B-EC66-4A16-B854-8BEA8BD16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%C5%99%C3%ADdavn%C3%A9_jm%C3%A9no" TargetMode="External"/><Relationship Id="rId3" Type="http://schemas.openxmlformats.org/officeDocument/2006/relationships/hyperlink" Target="http://cs.wikipedia.org/wiki/Souslov%C3%AD" TargetMode="External"/><Relationship Id="rId7" Type="http://schemas.openxmlformats.org/officeDocument/2006/relationships/hyperlink" Target="http://cs.wikipedia.org/wiki/P%C5%99%C3%ADvlastek" TargetMode="External"/><Relationship Id="rId2" Type="http://schemas.openxmlformats.org/officeDocument/2006/relationships/hyperlink" Target="http://cs.wikipedia.org/wiki/Lati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odstatn%C3%A9_jm%C3%A9no" TargetMode="External"/><Relationship Id="rId5" Type="http://schemas.openxmlformats.org/officeDocument/2006/relationships/hyperlink" Target="http://cs.wikipedia.org/wiki/%C4%8Ce%C5%A1tina" TargetMode="External"/><Relationship Id="rId10" Type="http://schemas.openxmlformats.org/officeDocument/2006/relationships/image" Target="../media/image3.jpeg"/><Relationship Id="rId4" Type="http://schemas.openxmlformats.org/officeDocument/2006/relationships/hyperlink" Target="http://cs.wikipedia.org/wiki/Slovo" TargetMode="External"/><Relationship Id="rId9" Type="http://schemas.openxmlformats.org/officeDocument/2006/relationships/hyperlink" Target="http://cs.wikipedia.org/wiki/Jm%C3%A9no_(mluvnice)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slov%C3%AD" TargetMode="External"/><Relationship Id="rId7" Type="http://schemas.openxmlformats.org/officeDocument/2006/relationships/image" Target="../media/image3.jpeg"/><Relationship Id="rId2" Type="http://schemas.openxmlformats.org/officeDocument/2006/relationships/hyperlink" Target="http://cs.wikipedia.org/wiki/Lati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Jm%C3%A9no_(mluvnice)" TargetMode="External"/><Relationship Id="rId5" Type="http://schemas.openxmlformats.org/officeDocument/2006/relationships/hyperlink" Target="http://cs.wikipedia.org/wiki/Sloveso" TargetMode="External"/><Relationship Id="rId4" Type="http://schemas.openxmlformats.org/officeDocument/2006/relationships/hyperlink" Target="http://cs.wikipedia.org/wiki/Publicistika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4632" cy="1748407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err="1" smtClean="0"/>
              <a:t>Derivologie</a:t>
            </a:r>
            <a:r>
              <a:rPr lang="cs-CZ" dirty="0" smtClean="0"/>
              <a:t> – obohacování slovní zásoby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3573016"/>
            <a:ext cx="7774632" cy="123829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861048"/>
            <a:ext cx="5760720" cy="1152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988840"/>
            <a:ext cx="8219256" cy="4018451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Název projektu: </a:t>
            </a:r>
            <a:r>
              <a:rPr lang="cs-CZ" b="1" dirty="0" smtClean="0"/>
              <a:t>Šablony v SZŠ Příbram</a:t>
            </a:r>
          </a:p>
          <a:p>
            <a:r>
              <a:rPr lang="cs-CZ" b="1" dirty="0" smtClean="0"/>
              <a:t>Registrační číslo: CZ.1.07/1.5.003/34.0933</a:t>
            </a:r>
          </a:p>
          <a:p>
            <a:r>
              <a:rPr lang="cs-CZ" b="1" smtClean="0"/>
              <a:t>VY_32_INOVACE_CJ.2.11</a:t>
            </a:r>
            <a:endParaRPr lang="cs-CZ" b="1" dirty="0" smtClean="0"/>
          </a:p>
          <a:p>
            <a:r>
              <a:rPr lang="cs-CZ" b="1" i="1" dirty="0" smtClean="0"/>
              <a:t>Letem světem českou gramatikou</a:t>
            </a:r>
          </a:p>
          <a:p>
            <a:r>
              <a:rPr lang="cs-CZ" dirty="0" smtClean="0"/>
              <a:t>Vyučovací předmět – Český jazyk a literatura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Autor: Mgr. Alena Šimůnková</a:t>
            </a:r>
          </a:p>
          <a:p>
            <a:r>
              <a:rPr lang="cs-CZ" b="1" dirty="0" smtClean="0"/>
              <a:t>Střední zdravotnická škola a Vyšší odborná škola zdravotnická, Příbram I, Jiráskovy sady 113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19256" cy="10081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48680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44824"/>
            <a:ext cx="8219256" cy="4162467"/>
          </a:xfrm>
        </p:spPr>
        <p:txBody>
          <a:bodyPr/>
          <a:lstStyle/>
          <a:p>
            <a:r>
              <a:rPr lang="cs-CZ" b="1" dirty="0" smtClean="0"/>
              <a:t>Derivace = odvozování</a:t>
            </a:r>
            <a:r>
              <a:rPr lang="cs-CZ" dirty="0" smtClean="0"/>
              <a:t> – jeden ze základních způsobů tvoření slov v češtině</a:t>
            </a:r>
          </a:p>
          <a:p>
            <a:r>
              <a:rPr lang="cs-CZ" dirty="0" smtClean="0"/>
              <a:t> </a:t>
            </a:r>
            <a:r>
              <a:rPr lang="cs-CZ" b="1" dirty="0" err="1" smtClean="0"/>
              <a:t>derivologie</a:t>
            </a:r>
            <a:r>
              <a:rPr lang="cs-CZ" b="1" dirty="0" smtClean="0"/>
              <a:t> = </a:t>
            </a:r>
            <a:r>
              <a:rPr lang="cs-CZ" dirty="0" smtClean="0"/>
              <a:t>nauka o stavbě slova a tvoření slov</a:t>
            </a:r>
          </a:p>
          <a:p>
            <a:r>
              <a:rPr lang="cs-CZ" b="1" dirty="0" smtClean="0"/>
              <a:t>slovotvorný (slovní) základ</a:t>
            </a:r>
            <a:r>
              <a:rPr lang="cs-CZ" dirty="0" smtClean="0"/>
              <a:t> – část slova, kterou převzalo slovo </a:t>
            </a:r>
            <a:r>
              <a:rPr lang="cs-CZ" b="1" dirty="0" smtClean="0"/>
              <a:t>odvozené</a:t>
            </a:r>
            <a:r>
              <a:rPr lang="cs-CZ" dirty="0" smtClean="0"/>
              <a:t> od slova </a:t>
            </a:r>
            <a:r>
              <a:rPr lang="cs-CZ" b="1" dirty="0" smtClean="0"/>
              <a:t>základového (</a:t>
            </a:r>
            <a:r>
              <a:rPr lang="cs-CZ" b="1" i="1" dirty="0" smtClean="0"/>
              <a:t>škol-ní</a:t>
            </a:r>
            <a:r>
              <a:rPr lang="cs-CZ" b="1" i="1" smtClean="0"/>
              <a:t>, škol-a</a:t>
            </a:r>
            <a:r>
              <a:rPr lang="cs-CZ" b="1" i="1" dirty="0" smtClean="0"/>
              <a:t>)</a:t>
            </a:r>
            <a:endParaRPr lang="cs-CZ" dirty="0" smtClean="0"/>
          </a:p>
          <a:p>
            <a:r>
              <a:rPr lang="cs-CZ" b="1" dirty="0" smtClean="0"/>
              <a:t>formanty</a:t>
            </a:r>
            <a:r>
              <a:rPr lang="cs-CZ" dirty="0" smtClean="0"/>
              <a:t> – zbývající části slova, které se obměňují – </a:t>
            </a:r>
            <a:r>
              <a:rPr lang="cs-CZ" b="1" dirty="0" smtClean="0"/>
              <a:t>předpony, přípony, koncovky</a:t>
            </a: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19256" cy="792088"/>
          </a:xfrm>
        </p:spPr>
        <p:txBody>
          <a:bodyPr/>
          <a:lstStyle/>
          <a:p>
            <a:r>
              <a:rPr lang="cs-CZ" dirty="0" smtClean="0"/>
              <a:t>Základní terminologie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72816"/>
            <a:ext cx="8219256" cy="4234475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odvozování – skládání – zkracování</a:t>
            </a:r>
          </a:p>
          <a:p>
            <a:pPr>
              <a:buNone/>
            </a:pPr>
            <a:r>
              <a:rPr lang="cs-CZ" b="1" dirty="0" smtClean="0"/>
              <a:t>Odvozování – </a:t>
            </a:r>
            <a:r>
              <a:rPr lang="cs-CZ" dirty="0" smtClean="0"/>
              <a:t>základní způsob tvoření – pomocí předpon, přípon  - podstatná a přídavná jména především příponami (</a:t>
            </a:r>
            <a:r>
              <a:rPr lang="cs-CZ" i="1" dirty="0" err="1" smtClean="0"/>
              <a:t>uči</a:t>
            </a:r>
            <a:r>
              <a:rPr lang="cs-CZ" i="1" dirty="0" smtClean="0"/>
              <a:t>-tel,</a:t>
            </a:r>
          </a:p>
          <a:p>
            <a:pPr>
              <a:buNone/>
            </a:pPr>
            <a:r>
              <a:rPr lang="cs-CZ" i="1" dirty="0" smtClean="0"/>
              <a:t>ryb-</a:t>
            </a:r>
            <a:r>
              <a:rPr lang="cs-CZ" i="1" dirty="0" err="1" smtClean="0"/>
              <a:t>ář</a:t>
            </a:r>
            <a:r>
              <a:rPr lang="cs-CZ" dirty="0" smtClean="0"/>
              <a:t> , </a:t>
            </a:r>
            <a:r>
              <a:rPr lang="cs-CZ" i="1" dirty="0" smtClean="0"/>
              <a:t>fotbal-</a:t>
            </a:r>
            <a:r>
              <a:rPr lang="cs-CZ" i="1" dirty="0" err="1" smtClean="0"/>
              <a:t>ista</a:t>
            </a:r>
            <a:r>
              <a:rPr lang="cs-CZ" i="1" dirty="0" smtClean="0"/>
              <a:t>, bratr-</a:t>
            </a:r>
            <a:r>
              <a:rPr lang="cs-CZ" i="1" dirty="0" err="1" smtClean="0"/>
              <a:t>ův</a:t>
            </a:r>
            <a:r>
              <a:rPr lang="cs-CZ" i="1" dirty="0" smtClean="0"/>
              <a:t>, želez-</a:t>
            </a:r>
            <a:r>
              <a:rPr lang="cs-CZ" i="1" dirty="0" err="1" smtClean="0"/>
              <a:t>ný</a:t>
            </a:r>
            <a:r>
              <a:rPr lang="cs-CZ" i="1" dirty="0" smtClean="0"/>
              <a:t>),</a:t>
            </a:r>
            <a:r>
              <a:rPr lang="cs-CZ" dirty="0" smtClean="0"/>
              <a:t> slovesa předponami (</a:t>
            </a:r>
            <a:r>
              <a:rPr lang="cs-CZ" i="1" dirty="0" smtClean="0"/>
              <a:t> pře-dělat, vy-nést)</a:t>
            </a:r>
          </a:p>
          <a:p>
            <a:pPr>
              <a:buNone/>
            </a:pPr>
            <a:r>
              <a:rPr lang="cs-CZ" b="1" dirty="0" smtClean="0"/>
              <a:t>Skládání</a:t>
            </a:r>
            <a:r>
              <a:rPr lang="cs-CZ" i="1" dirty="0" smtClean="0"/>
              <a:t> – </a:t>
            </a:r>
            <a:r>
              <a:rPr lang="cs-CZ" dirty="0" smtClean="0"/>
              <a:t>tvoření slov ze dvou nebo více základových slov nebo slovotvorných základů</a:t>
            </a:r>
          </a:p>
          <a:p>
            <a:pPr>
              <a:buNone/>
            </a:pPr>
            <a:r>
              <a:rPr lang="cs-CZ" b="1" i="1" dirty="0" smtClean="0"/>
              <a:t>Složeniny vlastní – </a:t>
            </a:r>
            <a:r>
              <a:rPr lang="cs-CZ" dirty="0" smtClean="0"/>
              <a:t>spojeny kompozičním vokálem (</a:t>
            </a:r>
            <a:r>
              <a:rPr lang="cs-CZ" i="1" dirty="0" smtClean="0"/>
              <a:t>velkoměsto, černozem)</a:t>
            </a:r>
          </a:p>
          <a:p>
            <a:pPr>
              <a:buNone/>
            </a:pPr>
            <a:r>
              <a:rPr lang="cs-CZ" b="1" i="1" dirty="0" smtClean="0"/>
              <a:t>Složeniny nevlastní</a:t>
            </a:r>
            <a:r>
              <a:rPr lang="cs-CZ" dirty="0" smtClean="0"/>
              <a:t> – spřežky ( </a:t>
            </a:r>
            <a:r>
              <a:rPr lang="cs-CZ" i="1" dirty="0" smtClean="0"/>
              <a:t>budižkničemu)</a:t>
            </a:r>
            <a:endParaRPr lang="cs-CZ" b="1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91264" cy="1008112"/>
          </a:xfrm>
        </p:spPr>
        <p:txBody>
          <a:bodyPr/>
          <a:lstStyle/>
          <a:p>
            <a:r>
              <a:rPr lang="cs-CZ" dirty="0" smtClean="0"/>
              <a:t>Způsoby tvoření slov v češtině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Zkracování – </a:t>
            </a:r>
            <a:r>
              <a:rPr lang="cs-CZ" dirty="0" smtClean="0"/>
              <a:t>zkracováním základového slova vznikají </a:t>
            </a:r>
            <a:r>
              <a:rPr lang="cs-CZ" b="1" dirty="0" smtClean="0"/>
              <a:t>zkratky a zkratková slova</a:t>
            </a:r>
            <a:r>
              <a:rPr lang="cs-CZ" dirty="0" smtClean="0"/>
              <a:t> (dají se skloňovat)</a:t>
            </a:r>
          </a:p>
          <a:p>
            <a:pPr>
              <a:buNone/>
            </a:pPr>
            <a:r>
              <a:rPr lang="cs-CZ" b="1" dirty="0" smtClean="0"/>
              <a:t>   </a:t>
            </a:r>
            <a:r>
              <a:rPr lang="cs-CZ" b="1" i="1" dirty="0" smtClean="0"/>
              <a:t>iniciálové zkratky – </a:t>
            </a:r>
            <a:r>
              <a:rPr lang="cs-CZ" dirty="0" smtClean="0"/>
              <a:t>vznikají z prvních písmen jednotlivých slov – </a:t>
            </a:r>
            <a:r>
              <a:rPr lang="cs-CZ" i="1" dirty="0" smtClean="0"/>
              <a:t>ODS, USA, VZP</a:t>
            </a:r>
          </a:p>
          <a:p>
            <a:pPr>
              <a:buNone/>
            </a:pPr>
            <a:r>
              <a:rPr lang="cs-CZ" b="1" i="1" dirty="0" smtClean="0"/>
              <a:t>   zkratková slova – </a:t>
            </a:r>
            <a:r>
              <a:rPr lang="cs-CZ" dirty="0" smtClean="0"/>
              <a:t>spojení počátečních hlásek nebo slabik – </a:t>
            </a:r>
            <a:r>
              <a:rPr lang="cs-CZ" i="1" dirty="0" smtClean="0"/>
              <a:t>Čedok, Sazka, atd.</a:t>
            </a:r>
            <a:endParaRPr lang="cs-CZ" b="1" i="1" dirty="0" smtClean="0"/>
          </a:p>
          <a:p>
            <a:pPr>
              <a:buNone/>
            </a:pP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916832"/>
            <a:ext cx="8219256" cy="4090459"/>
          </a:xfrm>
        </p:spPr>
        <p:txBody>
          <a:bodyPr/>
          <a:lstStyle/>
          <a:p>
            <a:r>
              <a:rPr lang="cs-CZ" dirty="0" smtClean="0"/>
              <a:t>slova </a:t>
            </a:r>
            <a:r>
              <a:rPr lang="cs-CZ" smtClean="0"/>
              <a:t>se dělí na </a:t>
            </a:r>
            <a:r>
              <a:rPr lang="cs-CZ" dirty="0" smtClean="0"/>
              <a:t>několik rozlišitelných částí – </a:t>
            </a:r>
            <a:r>
              <a:rPr lang="cs-CZ" b="1" dirty="0" smtClean="0"/>
              <a:t>morfémy:</a:t>
            </a:r>
          </a:p>
          <a:p>
            <a:pPr>
              <a:buNone/>
            </a:pPr>
            <a:r>
              <a:rPr lang="cs-CZ" b="1" dirty="0" smtClean="0"/>
              <a:t>kořen</a:t>
            </a:r>
            <a:r>
              <a:rPr lang="cs-CZ" dirty="0" smtClean="0"/>
              <a:t> – nejdůležitější část, nese lexikální význam, obsahují jej všechna </a:t>
            </a:r>
            <a:r>
              <a:rPr lang="cs-CZ" b="1" dirty="0" smtClean="0"/>
              <a:t>slova příbuzná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předpony, přípony, koncovky, kmen (</a:t>
            </a:r>
            <a:r>
              <a:rPr lang="cs-CZ" dirty="0" smtClean="0"/>
              <a:t>část slova po odtržení koncovky)</a:t>
            </a:r>
          </a:p>
          <a:p>
            <a:pPr>
              <a:buNone/>
            </a:pPr>
            <a:r>
              <a:rPr lang="cs-CZ" b="1" dirty="0" smtClean="0"/>
              <a:t>Morfematický rozbor = </a:t>
            </a:r>
            <a:r>
              <a:rPr lang="cs-CZ" b="1" dirty="0" err="1" smtClean="0"/>
              <a:t>rozbor</a:t>
            </a:r>
            <a:r>
              <a:rPr lang="cs-CZ" b="1" dirty="0" smtClean="0"/>
              <a:t> stavby slova:</a:t>
            </a:r>
          </a:p>
          <a:p>
            <a:pPr>
              <a:buNone/>
            </a:pPr>
            <a:r>
              <a:rPr lang="cs-CZ" b="1" i="1" dirty="0" smtClean="0"/>
              <a:t>led</a:t>
            </a:r>
            <a:r>
              <a:rPr lang="cs-CZ" i="1" dirty="0" smtClean="0"/>
              <a:t>-</a:t>
            </a:r>
            <a:r>
              <a:rPr lang="cs-CZ" i="1" dirty="0" err="1" smtClean="0"/>
              <a:t>en</a:t>
            </a:r>
            <a:r>
              <a:rPr lang="cs-CZ" i="1" dirty="0" smtClean="0"/>
              <a:t>, </a:t>
            </a:r>
            <a:r>
              <a:rPr lang="cs-CZ" b="1" i="1" dirty="0" smtClean="0"/>
              <a:t>led</a:t>
            </a:r>
            <a:r>
              <a:rPr lang="cs-CZ" i="1" dirty="0" smtClean="0"/>
              <a:t>-</a:t>
            </a:r>
            <a:r>
              <a:rPr lang="cs-CZ" i="1" dirty="0" err="1" smtClean="0"/>
              <a:t>ov</a:t>
            </a:r>
            <a:r>
              <a:rPr lang="cs-CZ" i="1" dirty="0" smtClean="0"/>
              <a:t>-ý, </a:t>
            </a:r>
            <a:r>
              <a:rPr lang="cs-CZ" b="1" i="1" dirty="0" smtClean="0"/>
              <a:t>led</a:t>
            </a:r>
            <a:r>
              <a:rPr lang="cs-CZ" i="1" dirty="0" smtClean="0"/>
              <a:t>-</a:t>
            </a:r>
            <a:r>
              <a:rPr lang="cs-CZ" i="1" dirty="0" err="1" smtClean="0"/>
              <a:t>ov</a:t>
            </a:r>
            <a:r>
              <a:rPr lang="cs-CZ" i="1" dirty="0" smtClean="0"/>
              <a:t>-</a:t>
            </a:r>
            <a:r>
              <a:rPr lang="cs-CZ" i="1" dirty="0" err="1" smtClean="0"/>
              <a:t>ec</a:t>
            </a:r>
            <a:endParaRPr lang="cs-CZ" i="1" dirty="0" smtClean="0"/>
          </a:p>
          <a:p>
            <a:pPr>
              <a:buNone/>
            </a:pPr>
            <a:r>
              <a:rPr lang="cs-CZ" b="1" i="1" dirty="0" smtClean="0"/>
              <a:t>les</a:t>
            </a:r>
            <a:r>
              <a:rPr lang="cs-CZ" dirty="0" smtClean="0"/>
              <a:t>, </a:t>
            </a:r>
            <a:r>
              <a:rPr lang="cs-CZ" i="1" dirty="0" smtClean="0"/>
              <a:t>pra-</a:t>
            </a:r>
            <a:r>
              <a:rPr lang="cs-CZ" b="1" i="1" dirty="0" smtClean="0"/>
              <a:t>les, </a:t>
            </a:r>
            <a:r>
              <a:rPr lang="cs-CZ" b="1" i="1" dirty="0" err="1" smtClean="0"/>
              <a:t>les</a:t>
            </a:r>
            <a:r>
              <a:rPr lang="cs-CZ" b="1" i="1" dirty="0" smtClean="0"/>
              <a:t>-</a:t>
            </a:r>
            <a:r>
              <a:rPr lang="cs-CZ" i="1" dirty="0" err="1" smtClean="0"/>
              <a:t>ník</a:t>
            </a:r>
            <a:r>
              <a:rPr lang="cs-CZ" i="1" dirty="0" smtClean="0"/>
              <a:t>, </a:t>
            </a:r>
            <a:r>
              <a:rPr lang="cs-CZ" b="1" i="1" dirty="0" smtClean="0"/>
              <a:t>les</a:t>
            </a:r>
            <a:r>
              <a:rPr lang="cs-CZ" i="1" dirty="0" smtClean="0"/>
              <a:t>-</a:t>
            </a:r>
            <a:r>
              <a:rPr lang="cs-CZ" i="1" dirty="0" err="1" smtClean="0"/>
              <a:t>nick</a:t>
            </a:r>
            <a:r>
              <a:rPr lang="cs-CZ" i="1" dirty="0" smtClean="0"/>
              <a:t>-ý</a:t>
            </a:r>
            <a:endParaRPr lang="cs-CZ" b="1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91264" cy="864096"/>
          </a:xfrm>
        </p:spPr>
        <p:txBody>
          <a:bodyPr/>
          <a:lstStyle/>
          <a:p>
            <a:r>
              <a:rPr lang="cs-CZ" dirty="0" smtClean="0"/>
              <a:t>Stavba slova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916832"/>
            <a:ext cx="8291264" cy="4090459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Univerbizace</a:t>
            </a:r>
            <a:r>
              <a:rPr lang="cs-CZ" sz="2000" dirty="0" smtClean="0"/>
              <a:t> (z </a:t>
            </a:r>
            <a:r>
              <a:rPr lang="cs-CZ" sz="2000" dirty="0" smtClean="0">
                <a:hlinkClick r:id="rId2" tooltip="Latina"/>
              </a:rPr>
              <a:t>latinského</a:t>
            </a:r>
            <a:r>
              <a:rPr lang="cs-CZ" sz="2000" dirty="0" smtClean="0"/>
              <a:t> </a:t>
            </a:r>
            <a:r>
              <a:rPr lang="cs-CZ" sz="2000" i="1" dirty="0" err="1" smtClean="0"/>
              <a:t>unus</a:t>
            </a:r>
            <a:r>
              <a:rPr lang="cs-CZ" sz="2000" dirty="0" smtClean="0"/>
              <a:t> – jeden, </a:t>
            </a:r>
            <a:r>
              <a:rPr lang="cs-CZ" sz="2000" i="1" dirty="0" smtClean="0"/>
              <a:t>verbum</a:t>
            </a:r>
            <a:r>
              <a:rPr lang="cs-CZ" sz="2000" dirty="0" smtClean="0"/>
              <a:t> – slovo) je proces, kterým se ze </a:t>
            </a:r>
            <a:r>
              <a:rPr lang="cs-CZ" sz="2000" dirty="0" smtClean="0">
                <a:hlinkClick r:id="rId3" tooltip="Sousloví"/>
              </a:rPr>
              <a:t>sousloví</a:t>
            </a:r>
            <a:r>
              <a:rPr lang="cs-CZ" sz="2000" dirty="0" smtClean="0"/>
              <a:t> vytváří jednotlivé </a:t>
            </a:r>
            <a:r>
              <a:rPr lang="cs-CZ" sz="2000" dirty="0" smtClean="0">
                <a:hlinkClick r:id="rId4" tooltip="Slovo"/>
              </a:rPr>
              <a:t>slovo</a:t>
            </a:r>
            <a:r>
              <a:rPr lang="cs-CZ" sz="2000" dirty="0" smtClean="0"/>
              <a:t>. V </a:t>
            </a:r>
            <a:r>
              <a:rPr lang="cs-CZ" sz="2000" dirty="0" smtClean="0">
                <a:hlinkClick r:id="rId5" tooltip="Čeština"/>
              </a:rPr>
              <a:t>češtině</a:t>
            </a:r>
            <a:r>
              <a:rPr lang="cs-CZ" sz="2000" dirty="0" smtClean="0"/>
              <a:t> mají slova vytvořená univerbizací zpravidla hovorový či nespisovný charakter. </a:t>
            </a:r>
          </a:p>
          <a:p>
            <a:r>
              <a:rPr lang="cs-CZ" sz="2000" dirty="0" smtClean="0"/>
              <a:t>Univerbizace v češtině probíhá různými způsoby. Nejběžnější způsob je, že se z původního sousloví vytvoří nové slovo, zpravidla </a:t>
            </a:r>
            <a:r>
              <a:rPr lang="cs-CZ" sz="2000" dirty="0" smtClean="0">
                <a:hlinkClick r:id="rId6" tooltip="Podstatné jméno"/>
              </a:rPr>
              <a:t>podstatné jméno</a:t>
            </a:r>
            <a:r>
              <a:rPr lang="cs-CZ" sz="2000" dirty="0" smtClean="0"/>
              <a:t>: </a:t>
            </a:r>
            <a:r>
              <a:rPr lang="cs-CZ" sz="2000" i="1" dirty="0" smtClean="0"/>
              <a:t>zubní lékař – zubař, pololetní prázdniny – pololetky</a:t>
            </a:r>
            <a:r>
              <a:rPr lang="cs-CZ" sz="2000" dirty="0" smtClean="0"/>
              <a:t>. Jiným způsobem je vypuštění podstatného jména, přičemž z původního </a:t>
            </a:r>
            <a:r>
              <a:rPr lang="cs-CZ" sz="2000" dirty="0" smtClean="0">
                <a:hlinkClick r:id="rId7" tooltip="Přívlastek"/>
              </a:rPr>
              <a:t>přívlastku</a:t>
            </a:r>
            <a:r>
              <a:rPr lang="cs-CZ" sz="2000" dirty="0" smtClean="0"/>
              <a:t> se stane zpodstatnělé </a:t>
            </a:r>
            <a:r>
              <a:rPr lang="cs-CZ" sz="2000" dirty="0" smtClean="0">
                <a:hlinkClick r:id="rId8" tooltip="Přídavné jméno"/>
              </a:rPr>
              <a:t>přídavné jméno</a:t>
            </a:r>
            <a:r>
              <a:rPr lang="cs-CZ" sz="2000" dirty="0" smtClean="0"/>
              <a:t>: </a:t>
            </a:r>
            <a:r>
              <a:rPr lang="cs-CZ" sz="2000" i="1" dirty="0" smtClean="0"/>
              <a:t>drobné peníze – drobné, vrchní číšník – vrchní, hovězí maso – hovězí</a:t>
            </a:r>
            <a:r>
              <a:rPr lang="cs-CZ" sz="2000" dirty="0" smtClean="0"/>
              <a:t>. Někdy je naopak vypuštěn přívlastek a zbude jen původní </a:t>
            </a:r>
            <a:r>
              <a:rPr lang="cs-CZ" sz="2000" dirty="0" smtClean="0">
                <a:hlinkClick r:id="rId9" tooltip="Jméno (mluvnice)"/>
              </a:rPr>
              <a:t>jméno</a:t>
            </a:r>
            <a:r>
              <a:rPr lang="cs-CZ" sz="2000" dirty="0" smtClean="0"/>
              <a:t>: </a:t>
            </a:r>
            <a:r>
              <a:rPr lang="cs-CZ" sz="2000" i="1" dirty="0" smtClean="0"/>
              <a:t>jízdní kolo – </a:t>
            </a:r>
            <a:r>
              <a:rPr lang="cs-CZ" sz="2000" i="1" dirty="0" err="1" smtClean="0"/>
              <a:t>kolo</a:t>
            </a:r>
            <a:r>
              <a:rPr lang="cs-CZ" sz="2000" dirty="0" smtClean="0"/>
              <a:t>.</a:t>
            </a:r>
          </a:p>
          <a:p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91264" cy="864096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dirty="0" smtClean="0"/>
              <a:t>UNIVERBIZACE,  MULTIVERBIZACE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600" b="1" dirty="0" smtClean="0"/>
              <a:t>Multiverbizace</a:t>
            </a:r>
            <a:r>
              <a:rPr lang="cs-CZ" sz="2600" dirty="0" smtClean="0"/>
              <a:t> (z </a:t>
            </a:r>
            <a:r>
              <a:rPr lang="cs-CZ" sz="2600" u="sng" dirty="0" smtClean="0">
                <a:hlinkClick r:id="rId2" tooltip="Latina"/>
              </a:rPr>
              <a:t>latinského</a:t>
            </a:r>
            <a:r>
              <a:rPr lang="cs-CZ" sz="2600" dirty="0" smtClean="0"/>
              <a:t> </a:t>
            </a:r>
            <a:r>
              <a:rPr lang="cs-CZ" sz="2600" i="1" dirty="0" err="1" smtClean="0"/>
              <a:t>multus</a:t>
            </a:r>
            <a:r>
              <a:rPr lang="cs-CZ" sz="2600" dirty="0" smtClean="0"/>
              <a:t> – mnohý, </a:t>
            </a:r>
            <a:r>
              <a:rPr lang="cs-CZ" sz="2600" i="1" dirty="0" smtClean="0"/>
              <a:t>verbum</a:t>
            </a:r>
            <a:r>
              <a:rPr lang="cs-CZ" sz="2600" dirty="0" smtClean="0"/>
              <a:t> – slovo) je typ </a:t>
            </a:r>
            <a:r>
              <a:rPr lang="cs-CZ" sz="2600" u="sng" dirty="0" smtClean="0">
                <a:hlinkClick r:id="rId3" tooltip="Sousloví"/>
              </a:rPr>
              <a:t>sousloví</a:t>
            </a:r>
            <a:r>
              <a:rPr lang="cs-CZ" sz="2600" dirty="0" smtClean="0"/>
              <a:t>, které je utvořeno z jediného slova. Multiverbizace se uplatňuje především v </a:t>
            </a:r>
            <a:r>
              <a:rPr lang="cs-CZ" sz="2600" u="sng" dirty="0" smtClean="0">
                <a:hlinkClick r:id="rId4" tooltip="Publicistika"/>
              </a:rPr>
              <a:t>publicistickém</a:t>
            </a:r>
            <a:r>
              <a:rPr lang="cs-CZ" sz="2600" dirty="0" smtClean="0"/>
              <a:t> stylu, protože umožňuje rozšíření textu a někdy poněkud oslabuje, zjemňuje původní význam. Přílišné užívání multiverbizací ovšem vede k znepřehlednění textu. </a:t>
            </a:r>
          </a:p>
          <a:p>
            <a:r>
              <a:rPr lang="cs-CZ" sz="2600" dirty="0" smtClean="0"/>
              <a:t>Multiverbizace je zpravidla utvořena ze </a:t>
            </a:r>
            <a:r>
              <a:rPr lang="cs-CZ" sz="2600" u="sng" dirty="0" smtClean="0">
                <a:hlinkClick r:id="rId5" tooltip="Sloveso"/>
              </a:rPr>
              <a:t>slovesa</a:t>
            </a:r>
            <a:r>
              <a:rPr lang="cs-CZ" sz="2600" dirty="0" smtClean="0"/>
              <a:t>, které je nahrazeno </a:t>
            </a:r>
            <a:r>
              <a:rPr lang="cs-CZ" sz="2600" u="sng" dirty="0" smtClean="0">
                <a:hlinkClick r:id="rId6" tooltip="Jméno (mluvnice)"/>
              </a:rPr>
              <a:t>jménem</a:t>
            </a:r>
            <a:r>
              <a:rPr lang="cs-CZ" sz="2600" dirty="0" smtClean="0"/>
              <a:t> s předmětovým slovesem: </a:t>
            </a:r>
            <a:r>
              <a:rPr lang="cs-CZ" sz="2600" i="1" dirty="0" smtClean="0"/>
              <a:t>navštívit – vykonat návštěvu, zkoumat – provádět výzkum, popravit – vykonat popravu, nařídit – vydat nařízení</a:t>
            </a:r>
            <a:r>
              <a:rPr lang="cs-CZ" sz="2600" dirty="0" smtClean="0"/>
              <a:t>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988840"/>
            <a:ext cx="8219256" cy="4018451"/>
          </a:xfrm>
        </p:spPr>
        <p:txBody>
          <a:bodyPr/>
          <a:lstStyle/>
          <a:p>
            <a:r>
              <a:rPr lang="cs-CZ" b="1" dirty="0" smtClean="0"/>
              <a:t>Uveďte, jaký je významový rozdíl mezi příponami  </a:t>
            </a:r>
            <a:r>
              <a:rPr lang="cs-CZ" b="1" i="1" dirty="0" smtClean="0"/>
              <a:t>-</a:t>
            </a:r>
            <a:r>
              <a:rPr lang="cs-CZ" b="1" i="1" dirty="0" err="1" smtClean="0"/>
              <a:t>išt</a:t>
            </a:r>
            <a:r>
              <a:rPr lang="cs-CZ" b="1" i="1" dirty="0" smtClean="0"/>
              <a:t>(ě)</a:t>
            </a:r>
            <a:r>
              <a:rPr lang="cs-CZ" b="1" dirty="0" smtClean="0"/>
              <a:t> a </a:t>
            </a:r>
            <a:r>
              <a:rPr lang="cs-CZ" b="1" i="1" dirty="0" smtClean="0"/>
              <a:t>–</a:t>
            </a:r>
            <a:r>
              <a:rPr lang="cs-CZ" b="1" i="1" dirty="0" err="1" smtClean="0"/>
              <a:t>isk</a:t>
            </a:r>
            <a:r>
              <a:rPr lang="cs-CZ" b="1" i="1" dirty="0" smtClean="0"/>
              <a:t>(o)</a:t>
            </a:r>
            <a:r>
              <a:rPr lang="cs-CZ" b="1" dirty="0" smtClean="0"/>
              <a:t> v těchto dvojicích: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i="1" dirty="0" smtClean="0"/>
              <a:t>  ohniště – ohnisko</a:t>
            </a:r>
          </a:p>
          <a:p>
            <a:pPr>
              <a:buNone/>
            </a:pPr>
            <a:r>
              <a:rPr lang="cs-CZ" i="1" dirty="0" smtClean="0"/>
              <a:t>  hlediště – hledisko</a:t>
            </a:r>
          </a:p>
          <a:p>
            <a:pPr>
              <a:buNone/>
            </a:pPr>
            <a:r>
              <a:rPr lang="cs-CZ" i="1" dirty="0" smtClean="0"/>
              <a:t> </a:t>
            </a:r>
            <a:r>
              <a:rPr lang="cs-CZ" i="1" dirty="0" smtClean="0"/>
              <a:t> stanoviště – stanovisko</a:t>
            </a:r>
          </a:p>
          <a:p>
            <a:pPr>
              <a:buNone/>
            </a:pPr>
            <a:r>
              <a:rPr lang="cs-CZ" i="1" dirty="0" smtClean="0"/>
              <a:t> </a:t>
            </a:r>
            <a:r>
              <a:rPr lang="cs-CZ" i="1" dirty="0" smtClean="0"/>
              <a:t> </a:t>
            </a:r>
            <a:r>
              <a:rPr lang="cs-CZ" b="1" dirty="0" smtClean="0"/>
              <a:t>Užijte je ve větách, aby byl patrný rozdíl.</a:t>
            </a:r>
            <a:endParaRPr lang="cs-CZ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19256" cy="1008112"/>
          </a:xfrm>
        </p:spPr>
        <p:txBody>
          <a:bodyPr/>
          <a:lstStyle/>
          <a:p>
            <a:r>
              <a:rPr lang="cs-CZ" dirty="0" smtClean="0"/>
              <a:t>Procvičování: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28800"/>
            <a:ext cx="8075240" cy="4378491"/>
          </a:xfrm>
        </p:spPr>
        <p:txBody>
          <a:bodyPr/>
          <a:lstStyle/>
          <a:p>
            <a:r>
              <a:rPr lang="cs-CZ" dirty="0" smtClean="0"/>
              <a:t>Příponou </a:t>
            </a:r>
            <a:r>
              <a:rPr lang="cs-CZ" b="1" i="1" dirty="0" smtClean="0"/>
              <a:t>–</a:t>
            </a:r>
            <a:r>
              <a:rPr lang="cs-CZ" b="1" i="1" dirty="0" err="1" smtClean="0"/>
              <a:t>išt</a:t>
            </a:r>
            <a:r>
              <a:rPr lang="cs-CZ" b="1" i="1" dirty="0" smtClean="0"/>
              <a:t>(ě) </a:t>
            </a:r>
            <a:r>
              <a:rPr lang="cs-CZ" dirty="0" smtClean="0"/>
              <a:t>se tvoří konkrétní podstatná s místním významem, příponou </a:t>
            </a:r>
            <a:r>
              <a:rPr lang="cs-CZ" b="1" i="1" dirty="0" smtClean="0"/>
              <a:t>–</a:t>
            </a:r>
            <a:r>
              <a:rPr lang="cs-CZ" b="1" i="1" dirty="0" err="1" smtClean="0"/>
              <a:t>isk</a:t>
            </a:r>
            <a:r>
              <a:rPr lang="cs-CZ" b="1" i="1" dirty="0" smtClean="0"/>
              <a:t>(o)</a:t>
            </a:r>
            <a:r>
              <a:rPr lang="cs-CZ" dirty="0" smtClean="0"/>
              <a:t> se tvoří abstrakta: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b="1" i="1" dirty="0" smtClean="0"/>
              <a:t>Ohniště</a:t>
            </a:r>
            <a:r>
              <a:rPr lang="cs-CZ" i="1" dirty="0" smtClean="0"/>
              <a:t> polili vodou. x Blízký východ je stále </a:t>
            </a:r>
            <a:r>
              <a:rPr lang="cs-CZ" b="1" i="1" dirty="0" smtClean="0"/>
              <a:t>ohnisko</a:t>
            </a:r>
            <a:r>
              <a:rPr lang="cs-CZ" i="1" dirty="0" smtClean="0"/>
              <a:t> napětí. </a:t>
            </a:r>
          </a:p>
          <a:p>
            <a:pPr>
              <a:buNone/>
            </a:pPr>
            <a:r>
              <a:rPr lang="cs-CZ" i="1" dirty="0" smtClean="0"/>
              <a:t> </a:t>
            </a:r>
            <a:r>
              <a:rPr lang="cs-CZ" i="1" dirty="0" smtClean="0"/>
              <a:t>  </a:t>
            </a:r>
            <a:r>
              <a:rPr lang="cs-CZ" b="1" i="1" dirty="0" smtClean="0"/>
              <a:t>Hlediště</a:t>
            </a:r>
            <a:r>
              <a:rPr lang="cs-CZ" i="1" dirty="0" smtClean="0"/>
              <a:t> divadla bylo plně zaplněno. x Lze se na to podívat z různých </a:t>
            </a:r>
            <a:r>
              <a:rPr lang="cs-CZ" b="1" i="1" dirty="0" smtClean="0"/>
              <a:t>hledisek.</a:t>
            </a:r>
          </a:p>
          <a:p>
            <a:pPr>
              <a:buNone/>
            </a:pPr>
            <a:r>
              <a:rPr lang="cs-CZ" i="1" dirty="0" smtClean="0"/>
              <a:t> </a:t>
            </a:r>
            <a:r>
              <a:rPr lang="cs-CZ" i="1" dirty="0" smtClean="0"/>
              <a:t>  Strážný neopustil </a:t>
            </a:r>
            <a:r>
              <a:rPr lang="cs-CZ" b="1" i="1" dirty="0" smtClean="0"/>
              <a:t>stanoviště</a:t>
            </a:r>
            <a:r>
              <a:rPr lang="cs-CZ" i="1" dirty="0" smtClean="0"/>
              <a:t>. x Své </a:t>
            </a:r>
            <a:r>
              <a:rPr lang="cs-CZ" b="1" i="1" dirty="0" smtClean="0"/>
              <a:t>stanovisko</a:t>
            </a:r>
            <a:r>
              <a:rPr lang="cs-CZ" i="1" dirty="0" smtClean="0"/>
              <a:t> zdůvodnil.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980728"/>
            <a:ext cx="8147248" cy="864096"/>
          </a:xfrm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19256" cy="3946443"/>
          </a:xfrm>
        </p:spPr>
        <p:txBody>
          <a:bodyPr/>
          <a:lstStyle/>
          <a:p>
            <a:r>
              <a:rPr lang="cs-CZ" dirty="0" smtClean="0"/>
              <a:t>Prezentace je určena pro žáky 2. ročníků SŠ a navazuje na učivo ze základní školy. Žáci si zopakují a procvičí znalosti a dovednosti ze základní školy, novým učivem je vysvětlení pojmosloví v této oblasti.</a:t>
            </a:r>
          </a:p>
          <a:p>
            <a:r>
              <a:rPr lang="cs-CZ" dirty="0" smtClean="0"/>
              <a:t>Prezentace byla vytvořena v lednu 2014 a ověřena ve 2. ročníku oboru Zdravotnický asistent ve dnech: 10.2., 17.2. a 24.2.2014.</a:t>
            </a:r>
          </a:p>
          <a:p>
            <a:r>
              <a:rPr lang="cs-CZ" dirty="0" smtClean="0"/>
              <a:t>Je určena </a:t>
            </a:r>
            <a:r>
              <a:rPr lang="cs-CZ" smtClean="0"/>
              <a:t>pro 2 až 3 </a:t>
            </a:r>
            <a:r>
              <a:rPr lang="cs-CZ" dirty="0" smtClean="0"/>
              <a:t>vyučovací hodiny.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91264" cy="9361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28800"/>
            <a:ext cx="8075240" cy="43784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cap="all" dirty="0" smtClean="0"/>
              <a:t>HAVRÁNEK</a:t>
            </a:r>
            <a:r>
              <a:rPr lang="cs-CZ" dirty="0" smtClean="0"/>
              <a:t>, Bohuslav. – JEDLIČKA, Alois. </a:t>
            </a:r>
            <a:r>
              <a:rPr lang="cs-CZ" i="1" dirty="0" smtClean="0"/>
              <a:t>Stručná mluvnice česká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26, ve Fortuně 2. </a:t>
            </a:r>
            <a:r>
              <a:rPr lang="cs-CZ" dirty="0" err="1" smtClean="0"/>
              <a:t>vyd</a:t>
            </a:r>
            <a:r>
              <a:rPr lang="cs-CZ" dirty="0" smtClean="0"/>
              <a:t>. Praha: Fortuna, 1998. </a:t>
            </a:r>
          </a:p>
          <a:p>
            <a:pPr>
              <a:buNone/>
            </a:pPr>
            <a:r>
              <a:rPr lang="cs-CZ" dirty="0" smtClean="0"/>
              <a:t>   246 s. ISBN 80-7168-555-0.</a:t>
            </a:r>
          </a:p>
          <a:p>
            <a:pPr>
              <a:buNone/>
            </a:pPr>
            <a:r>
              <a:rPr lang="cs-CZ" dirty="0" smtClean="0"/>
              <a:t>MAŠKOVÁ, </a:t>
            </a:r>
            <a:r>
              <a:rPr lang="cs-CZ" dirty="0" err="1" smtClean="0"/>
              <a:t>Drahuše</a:t>
            </a:r>
            <a:r>
              <a:rPr lang="cs-CZ" dirty="0" smtClean="0"/>
              <a:t>. </a:t>
            </a:r>
            <a:r>
              <a:rPr lang="cs-CZ" i="1" dirty="0" smtClean="0"/>
              <a:t>Český jazyk – přehled středoškolského učiva.</a:t>
            </a:r>
            <a:r>
              <a:rPr lang="cs-CZ" dirty="0" smtClean="0"/>
              <a:t> 1. vydání. Třebíč: Petra </a:t>
            </a:r>
            <a:r>
              <a:rPr lang="cs-CZ" dirty="0" err="1" smtClean="0"/>
              <a:t>Velanová</a:t>
            </a:r>
            <a:r>
              <a:rPr lang="cs-CZ" dirty="0" smtClean="0"/>
              <a:t>, 2005. 175 s. </a:t>
            </a:r>
          </a:p>
          <a:p>
            <a:pPr>
              <a:buNone/>
            </a:pPr>
            <a:r>
              <a:rPr lang="cs-CZ" dirty="0" smtClean="0"/>
              <a:t>   ISBN 80-902571-5-1</a:t>
            </a:r>
            <a:r>
              <a:rPr lang="cs-CZ" dirty="0" smtClean="0"/>
              <a:t>.</a:t>
            </a:r>
          </a:p>
          <a:p>
            <a:r>
              <a:rPr lang="cs-CZ" dirty="0" smtClean="0"/>
              <a:t>ČECHOVÁ, Marie – OLIVA Karel – NEJEDLÝ Petr. </a:t>
            </a:r>
            <a:r>
              <a:rPr lang="cs-CZ" i="1" dirty="0" smtClean="0"/>
              <a:t>Hrátky s češtinou. </a:t>
            </a:r>
            <a:r>
              <a:rPr lang="cs-CZ" dirty="0" smtClean="0"/>
              <a:t>1. vydání. Praha: SPN, 2007. 224 s. ISBN 97880-7235-340-3. 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980728"/>
            <a:ext cx="8075240" cy="792088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663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282</TotalTime>
  <Words>483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Derivologie – obohacování slovní zásoby</vt:lpstr>
      <vt:lpstr>Snímek 2</vt:lpstr>
      <vt:lpstr>Základní terminologie</vt:lpstr>
      <vt:lpstr>Způsoby tvoření slov v češtině</vt:lpstr>
      <vt:lpstr>Snímek 5</vt:lpstr>
      <vt:lpstr>Stavba slova</vt:lpstr>
      <vt:lpstr> UNIVERBIZACE,  MULTIVERBIZACE </vt:lpstr>
      <vt:lpstr>Snímek 8</vt:lpstr>
      <vt:lpstr>Procvičování:</vt:lpstr>
      <vt:lpstr>Řešení:</vt:lpstr>
      <vt:lpstr>Anotace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Derivologie – obohacování slovní zásoby</dc:title>
  <dc:creator>lmora</dc:creator>
  <cp:lastModifiedBy>lmora</cp:lastModifiedBy>
  <cp:revision>31</cp:revision>
  <dcterms:created xsi:type="dcterms:W3CDTF">2014-02-03T21:08:02Z</dcterms:created>
  <dcterms:modified xsi:type="dcterms:W3CDTF">2014-03-29T08:56:53Z</dcterms:modified>
</cp:coreProperties>
</file>