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9288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7015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44013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7992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84956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89832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8078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34930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7950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48094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51731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969206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2398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0320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788696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70749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75641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26345FC-5EEE-470B-82DE-30FFDE00D2A9}" type="datetimeFigureOut">
              <a:rPr lang="cs-CZ" smtClean="0"/>
              <a:pPr/>
              <a:t>30.11.2017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5A14A4E-F87D-49E7-BEAD-20774A84D0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813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6F30614-794C-4B37-B0A1-0ECBE2149E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LITERÁRNÍ ŽÁNRY 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5F5AA8BD-EDFE-49FE-BA2B-2B2D1F18E4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5249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3B1276F-A18D-422C-9547-68FB1C792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BAJKA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75A07F4-1FC3-45AD-9AA6-7FB88AB51F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Krátký epický příběh, kde vystupují zvířata, která se chovají jako lidé</a:t>
            </a:r>
          </a:p>
          <a:p>
            <a:r>
              <a:rPr lang="cs-CZ" dirty="0"/>
              <a:t>Vždy z toho plyne nějaké ponaučení</a:t>
            </a:r>
          </a:p>
          <a:p>
            <a:r>
              <a:rPr lang="cs-CZ" dirty="0"/>
              <a:t>Ezop</a:t>
            </a:r>
          </a:p>
        </p:txBody>
      </p:sp>
    </p:spTree>
    <p:extLst>
      <p:ext uri="{BB962C8B-B14F-4D97-AF65-F5344CB8AC3E}">
        <p14:creationId xmlns:p14="http://schemas.microsoft.com/office/powerpoint/2010/main" xmlns="" val="329098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6E5BDC1-C173-4C2C-8624-2F1B06991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BALADA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67B40E96-E60E-4061-A2B0-E13A7B8CB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Delší </a:t>
            </a:r>
            <a:r>
              <a:rPr lang="cs-CZ" dirty="0" err="1"/>
              <a:t>lyricko</a:t>
            </a:r>
            <a:r>
              <a:rPr lang="cs-CZ" dirty="0"/>
              <a:t> – epická skladba s většinou pochmurným dějem a tragickým koncem</a:t>
            </a:r>
          </a:p>
          <a:p>
            <a:r>
              <a:rPr lang="cs-CZ" dirty="0"/>
              <a:t>Erben, Bezruč, Čelakovský</a:t>
            </a:r>
          </a:p>
          <a:p>
            <a:r>
              <a:rPr lang="cs-CZ" dirty="0"/>
              <a:t>Sociální balady - Wolker</a:t>
            </a:r>
          </a:p>
        </p:txBody>
      </p:sp>
    </p:spTree>
    <p:extLst>
      <p:ext uri="{BB962C8B-B14F-4D97-AF65-F5344CB8AC3E}">
        <p14:creationId xmlns:p14="http://schemas.microsoft.com/office/powerpoint/2010/main" xmlns="" val="289941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6A2F404-BFDC-4BF5-8A11-0A781719F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POÉMA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CD5F9E36-509A-459E-A804-04A460E63E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Tzv. básnická nebo byronská povídka</a:t>
            </a:r>
          </a:p>
          <a:p>
            <a:r>
              <a:rPr lang="cs-CZ" dirty="0"/>
              <a:t>Zakladatel Walter </a:t>
            </a:r>
            <a:r>
              <a:rPr lang="cs-CZ" dirty="0" err="1"/>
              <a:t>Scott</a:t>
            </a:r>
            <a:endParaRPr lang="cs-CZ" dirty="0"/>
          </a:p>
          <a:p>
            <a:r>
              <a:rPr lang="cs-CZ" dirty="0"/>
              <a:t>Veršovaný lyrickoepický útvar, kde je důraz kladen na </a:t>
            </a:r>
            <a:r>
              <a:rPr lang="cs-CZ" dirty="0" err="1"/>
              <a:t>lyrickousložku</a:t>
            </a:r>
            <a:endParaRPr lang="cs-CZ" dirty="0"/>
          </a:p>
          <a:p>
            <a:r>
              <a:rPr lang="cs-CZ" dirty="0"/>
              <a:t>Mácha, Byron, </a:t>
            </a:r>
            <a:r>
              <a:rPr lang="cs-CZ" dirty="0" err="1"/>
              <a:t>Scott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457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DF3BB8F-8C8F-4B26-8D1E-A1C0D6280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BEDEKR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FE1B60F2-318B-4C25-A9F9-8D8867FA5E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průvodce</a:t>
            </a:r>
          </a:p>
        </p:txBody>
      </p:sp>
    </p:spTree>
    <p:extLst>
      <p:ext uri="{BB962C8B-B14F-4D97-AF65-F5344CB8AC3E}">
        <p14:creationId xmlns:p14="http://schemas.microsoft.com/office/powerpoint/2010/main" xmlns="" val="2993992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78E810C-AC64-4E50-ADE8-CA0FF578E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BIOGRAFIE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D024243E-08A7-4249-816B-C24B462F9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životopis</a:t>
            </a:r>
          </a:p>
        </p:txBody>
      </p:sp>
    </p:spTree>
    <p:extLst>
      <p:ext uri="{BB962C8B-B14F-4D97-AF65-F5344CB8AC3E}">
        <p14:creationId xmlns:p14="http://schemas.microsoft.com/office/powerpoint/2010/main" xmlns="" val="175824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417A742-00C7-4FD5-A98A-61B0488E4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CESTOPIS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3942FC3-1226-40C0-AC3A-8B656350A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Próza</a:t>
            </a:r>
          </a:p>
          <a:p>
            <a:r>
              <a:rPr lang="cs-CZ" dirty="0"/>
              <a:t>Zachycuje průběh putování</a:t>
            </a:r>
          </a:p>
        </p:txBody>
      </p:sp>
    </p:spTree>
    <p:extLst>
      <p:ext uri="{BB962C8B-B14F-4D97-AF65-F5344CB8AC3E}">
        <p14:creationId xmlns:p14="http://schemas.microsoft.com/office/powerpoint/2010/main" xmlns="" val="1517067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5084F54-1BC7-462A-8E89-174344388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ELEGIE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6A9B38CD-CAF3-437C-8E7D-BACF495B20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žalozpěv</a:t>
            </a:r>
          </a:p>
        </p:txBody>
      </p:sp>
    </p:spTree>
    <p:extLst>
      <p:ext uri="{BB962C8B-B14F-4D97-AF65-F5344CB8AC3E}">
        <p14:creationId xmlns:p14="http://schemas.microsoft.com/office/powerpoint/2010/main" xmlns="" val="1782883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A04D1F1-3139-4D3D-9DC1-8A2C42553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EPIGRAF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9FA90A3-F662-47D1-902C-B90D3F4EE2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Nápis na pomnících, nemá básnickou podobu</a:t>
            </a:r>
          </a:p>
        </p:txBody>
      </p:sp>
    </p:spTree>
    <p:extLst>
      <p:ext uri="{BB962C8B-B14F-4D97-AF65-F5344CB8AC3E}">
        <p14:creationId xmlns:p14="http://schemas.microsoft.com/office/powerpoint/2010/main" xmlns="" val="2362041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CE8E9C2-5150-4AEE-8D36-AEEF7025E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EPIGRAM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8D6830E-FCF2-424F-8FAD-AE4011394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Krátká satirická báseň, která na něco ostře reaguje</a:t>
            </a:r>
          </a:p>
          <a:p>
            <a:r>
              <a:rPr lang="cs-CZ" dirty="0"/>
              <a:t>Borovský</a:t>
            </a:r>
          </a:p>
        </p:txBody>
      </p:sp>
    </p:spTree>
    <p:extLst>
      <p:ext uri="{BB962C8B-B14F-4D97-AF65-F5344CB8AC3E}">
        <p14:creationId xmlns:p14="http://schemas.microsoft.com/office/powerpoint/2010/main" xmlns="" val="1050076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53CCB44-8665-4C8F-8305-8530DEF32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EPITAF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FDF95BD5-CC5F-4B27-B0F4-A1F85404AC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Nápis na hrobě</a:t>
            </a:r>
          </a:p>
          <a:p>
            <a:r>
              <a:rPr lang="cs-CZ" dirty="0"/>
              <a:t>Básnická podoba</a:t>
            </a:r>
          </a:p>
          <a:p>
            <a:r>
              <a:rPr lang="cs-CZ" dirty="0"/>
              <a:t>Wolker</a:t>
            </a:r>
          </a:p>
        </p:txBody>
      </p:sp>
    </p:spTree>
    <p:extLst>
      <p:ext uri="{BB962C8B-B14F-4D97-AF65-F5344CB8AC3E}">
        <p14:creationId xmlns:p14="http://schemas.microsoft.com/office/powerpoint/2010/main" xmlns="" val="3566597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103BDB3-DCD6-4C97-A878-B457C7EE9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EPOS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F9D34F9A-B804-4903-95B8-82B5D19D4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Rozměrná epická veršovaná skladba s pozvolným tokem děje</a:t>
            </a:r>
          </a:p>
          <a:p>
            <a:r>
              <a:rPr lang="cs-CZ" dirty="0"/>
              <a:t>Často hrdinové, války</a:t>
            </a:r>
          </a:p>
          <a:p>
            <a:r>
              <a:rPr lang="cs-CZ" dirty="0"/>
              <a:t>Hrdinské a rytířské eposy</a:t>
            </a:r>
          </a:p>
        </p:txBody>
      </p:sp>
    </p:spTree>
    <p:extLst>
      <p:ext uri="{BB962C8B-B14F-4D97-AF65-F5344CB8AC3E}">
        <p14:creationId xmlns:p14="http://schemas.microsoft.com/office/powerpoint/2010/main" xmlns="" val="4317533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C723430-D2E8-47D7-A865-B7C9C02FA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HUMORESKA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FFF055F-F9A9-4631-8BA6-48EDBB5F09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Humorná či rozmarná krátká povídka</a:t>
            </a:r>
          </a:p>
          <a:p>
            <a:r>
              <a:rPr lang="cs-CZ" dirty="0"/>
              <a:t>Neruda</a:t>
            </a:r>
          </a:p>
        </p:txBody>
      </p:sp>
    </p:spTree>
    <p:extLst>
      <p:ext uri="{BB962C8B-B14F-4D97-AF65-F5344CB8AC3E}">
        <p14:creationId xmlns:p14="http://schemas.microsoft.com/office/powerpoint/2010/main" xmlns="" val="705088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9EC2F80-BE05-4BAD-831C-58E5FDC15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HYMNUS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96266396-6384-43E7-8712-261F26CC42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Chvalozpěv</a:t>
            </a:r>
          </a:p>
          <a:p>
            <a:r>
              <a:rPr lang="cs-CZ" dirty="0"/>
              <a:t>Oslava boha</a:t>
            </a:r>
          </a:p>
        </p:txBody>
      </p:sp>
    </p:spTree>
    <p:extLst>
      <p:ext uri="{BB962C8B-B14F-4D97-AF65-F5344CB8AC3E}">
        <p14:creationId xmlns:p14="http://schemas.microsoft.com/office/powerpoint/2010/main" xmlns="" val="848061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5AA4B7D-4163-4FF1-9B85-09B4FB227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KALIGRAM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1FB5CAB-89A1-4A9E-99F2-5EB6DB8B27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Báseň v obraze</a:t>
            </a:r>
          </a:p>
        </p:txBody>
      </p:sp>
    </p:spTree>
    <p:extLst>
      <p:ext uri="{BB962C8B-B14F-4D97-AF65-F5344CB8AC3E}">
        <p14:creationId xmlns:p14="http://schemas.microsoft.com/office/powerpoint/2010/main" xmlns="" val="39025189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670C0F2-A5B8-4986-B142-A7994FBB2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KRONIKA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5543795-F51E-4B6B-BB97-862BBB0160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Zaznamenává historické události</a:t>
            </a:r>
          </a:p>
          <a:p>
            <a:r>
              <a:rPr lang="cs-CZ" dirty="0"/>
              <a:t>Prozaické i veršované</a:t>
            </a:r>
          </a:p>
        </p:txBody>
      </p:sp>
    </p:spTree>
    <p:extLst>
      <p:ext uri="{BB962C8B-B14F-4D97-AF65-F5344CB8AC3E}">
        <p14:creationId xmlns:p14="http://schemas.microsoft.com/office/powerpoint/2010/main" xmlns="" val="35123932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F2C5B03-320D-46F5-AA04-90F64C4F9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MAKARÓNSKÁ POEZIE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FAC3019-C9A4-430A-969B-1CAAD8087E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Básně, kde se střídají verše v latině s verši v národním jazyce</a:t>
            </a:r>
          </a:p>
        </p:txBody>
      </p:sp>
    </p:spTree>
    <p:extLst>
      <p:ext uri="{BB962C8B-B14F-4D97-AF65-F5344CB8AC3E}">
        <p14:creationId xmlns:p14="http://schemas.microsoft.com/office/powerpoint/2010/main" xmlns="" val="36145110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84623B6-7C81-4949-A1DD-B6FFC1DDC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MEMOÁRY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1032A7B-ADD1-421E-8F9A-A167043AA6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paměti</a:t>
            </a:r>
          </a:p>
        </p:txBody>
      </p:sp>
    </p:spTree>
    <p:extLst>
      <p:ext uri="{BB962C8B-B14F-4D97-AF65-F5344CB8AC3E}">
        <p14:creationId xmlns:p14="http://schemas.microsoft.com/office/powerpoint/2010/main" xmlns="" val="27889825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6D48040-5113-4D8A-AA0A-A509D15C2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NOVELA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1078D28-C071-4B2A-B335-B2647F1F3C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Kratší prozaická skladba se nečekaným koncem</a:t>
            </a:r>
          </a:p>
          <a:p>
            <a:r>
              <a:rPr lang="cs-CZ" dirty="0" err="1"/>
              <a:t>Boccacio</a:t>
            </a:r>
            <a:r>
              <a:rPr lang="cs-CZ" dirty="0"/>
              <a:t>, Dyk, Hrabal</a:t>
            </a:r>
          </a:p>
        </p:txBody>
      </p:sp>
    </p:spTree>
    <p:extLst>
      <p:ext uri="{BB962C8B-B14F-4D97-AF65-F5344CB8AC3E}">
        <p14:creationId xmlns:p14="http://schemas.microsoft.com/office/powerpoint/2010/main" xmlns="" val="2390457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9B01F82-5367-4A92-B4A3-27B09F1B0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ÓDA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878CA260-6AFA-4080-865B-69BA50789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Oslavná lyrická báseň, která opěvuje obecnou skutečnost nebo nějakou vlastnost</a:t>
            </a:r>
          </a:p>
        </p:txBody>
      </p:sp>
    </p:spTree>
    <p:extLst>
      <p:ext uri="{BB962C8B-B14F-4D97-AF65-F5344CB8AC3E}">
        <p14:creationId xmlns:p14="http://schemas.microsoft.com/office/powerpoint/2010/main" xmlns="" val="12036614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2BA175B-DC1E-4D8C-8111-ED8DBD323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OHLASOVÁ POEZIE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F1CB171-C228-40FA-A4ED-52C8A93D17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Čerpá z tradic folkloru</a:t>
            </a:r>
          </a:p>
          <a:p>
            <a:r>
              <a:rPr lang="cs-CZ" dirty="0"/>
              <a:t>Čelakovský</a:t>
            </a:r>
          </a:p>
        </p:txBody>
      </p:sp>
    </p:spTree>
    <p:extLst>
      <p:ext uri="{BB962C8B-B14F-4D97-AF65-F5344CB8AC3E}">
        <p14:creationId xmlns:p14="http://schemas.microsoft.com/office/powerpoint/2010/main" xmlns="" val="4559796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3E95A5A-0E09-4696-A57E-457461DF7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PAMFLET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B665A38-940E-48FF-872A-91E09D02F3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Ostrý, útočný leták nebo článek</a:t>
            </a:r>
          </a:p>
        </p:txBody>
      </p:sp>
    </p:spTree>
    <p:extLst>
      <p:ext uri="{BB962C8B-B14F-4D97-AF65-F5344CB8AC3E}">
        <p14:creationId xmlns:p14="http://schemas.microsoft.com/office/powerpoint/2010/main" xmlns="" val="21021573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425B5E7-9B39-4503-8560-079779455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PÁSMO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4D260AA-0A6D-46FF-BB1B-5DB140A4A6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Volný proud pocitů</a:t>
            </a:r>
          </a:p>
        </p:txBody>
      </p:sp>
    </p:spTree>
    <p:extLst>
      <p:ext uri="{BB962C8B-B14F-4D97-AF65-F5344CB8AC3E}">
        <p14:creationId xmlns:p14="http://schemas.microsoft.com/office/powerpoint/2010/main" xmlns="" val="277123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BC86A14-47AB-44A9-B10E-3A9DE1DB0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PÍSEŇ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9D848836-A4C8-45F1-B770-AA9C8843C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Lyrický žánr členěný do slok, melodický, pravidelný rým</a:t>
            </a:r>
          </a:p>
        </p:txBody>
      </p:sp>
    </p:spTree>
    <p:extLst>
      <p:ext uri="{BB962C8B-B14F-4D97-AF65-F5344CB8AC3E}">
        <p14:creationId xmlns:p14="http://schemas.microsoft.com/office/powerpoint/2010/main" xmlns="" val="2547346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6461069-D6A8-452F-9030-9EB037ECF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POHÁDKA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936FD0DF-C02A-4BFA-903B-D2929773CC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Prozaický žánr určený pro děti</a:t>
            </a:r>
          </a:p>
          <a:p>
            <a:r>
              <a:rPr lang="cs-CZ" dirty="0"/>
              <a:t>Nadpřirozené bytosti</a:t>
            </a:r>
          </a:p>
        </p:txBody>
      </p:sp>
    </p:spTree>
    <p:extLst>
      <p:ext uri="{BB962C8B-B14F-4D97-AF65-F5344CB8AC3E}">
        <p14:creationId xmlns:p14="http://schemas.microsoft.com/office/powerpoint/2010/main" xmlns="" val="12111754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8A74C26-1CDB-4F9A-B3D5-95D25662F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POVĚST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49B8A62-87D9-4D05-8DEB-C242B70C0B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Nadpřirozené bytosti</a:t>
            </a:r>
          </a:p>
          <a:p>
            <a:r>
              <a:rPr lang="cs-CZ" dirty="0"/>
              <a:t>Vztahuje se k určitému místu</a:t>
            </a:r>
          </a:p>
        </p:txBody>
      </p:sp>
    </p:spTree>
    <p:extLst>
      <p:ext uri="{BB962C8B-B14F-4D97-AF65-F5344CB8AC3E}">
        <p14:creationId xmlns:p14="http://schemas.microsoft.com/office/powerpoint/2010/main" xmlns="" val="20403332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E596E90-8DAC-4973-A55E-104A0537F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POVÍDKA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557F2A7-1588-4EB4-97B2-B20532BDE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Střední epika</a:t>
            </a:r>
          </a:p>
          <a:p>
            <a:r>
              <a:rPr lang="cs-CZ" dirty="0"/>
              <a:t>Jednoduchý děj, méně postav</a:t>
            </a:r>
          </a:p>
        </p:txBody>
      </p:sp>
    </p:spTree>
    <p:extLst>
      <p:ext uri="{BB962C8B-B14F-4D97-AF65-F5344CB8AC3E}">
        <p14:creationId xmlns:p14="http://schemas.microsoft.com/office/powerpoint/2010/main" xmlns="" val="30559817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5A2D44A-996D-4D9E-8D49-FDC166216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ROMÁN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807110B-FF57-4992-A1F3-963119D330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Napsán v národním jazyce</a:t>
            </a:r>
          </a:p>
          <a:p>
            <a:r>
              <a:rPr lang="cs-CZ" dirty="0"/>
              <a:t>Delší epika</a:t>
            </a:r>
          </a:p>
          <a:p>
            <a:r>
              <a:rPr lang="cs-CZ" dirty="0"/>
              <a:t>Více dějových linií</a:t>
            </a:r>
          </a:p>
          <a:p>
            <a:r>
              <a:rPr lang="cs-CZ" dirty="0"/>
              <a:t>Mnoho druhů – historický, gotický, dobrodružný, detektivní, pikareskní</a:t>
            </a:r>
          </a:p>
        </p:txBody>
      </p:sp>
    </p:spTree>
    <p:extLst>
      <p:ext uri="{BB962C8B-B14F-4D97-AF65-F5344CB8AC3E}">
        <p14:creationId xmlns:p14="http://schemas.microsoft.com/office/powerpoint/2010/main" xmlns="" val="40434331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B2F95D1-61BF-4D81-9D42-7DA5E60DC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ROMANCE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FA06BF9-106C-4BBC-BBB3-544C5B6DF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Opak balady</a:t>
            </a:r>
          </a:p>
          <a:p>
            <a:r>
              <a:rPr lang="cs-CZ" dirty="0"/>
              <a:t>Delší lyrickoepická skladba s optimistickým dějem a dobrým koncem</a:t>
            </a:r>
          </a:p>
          <a:p>
            <a:r>
              <a:rPr lang="cs-CZ" dirty="0"/>
              <a:t>Neruda</a:t>
            </a:r>
          </a:p>
        </p:txBody>
      </p:sp>
    </p:spTree>
    <p:extLst>
      <p:ext uri="{BB962C8B-B14F-4D97-AF65-F5344CB8AC3E}">
        <p14:creationId xmlns:p14="http://schemas.microsoft.com/office/powerpoint/2010/main" xmlns="" val="34243933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A1E3705-AB54-4821-92F1-603BFB818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ROMANETO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EFD6A4B-1507-429C-997E-031293DB2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Tzv. malý román</a:t>
            </a:r>
          </a:p>
          <a:p>
            <a:r>
              <a:rPr lang="cs-CZ" dirty="0"/>
              <a:t>Důmyslně komponovaný fantastický a iracionální příběh, v němž se vše nakonec rozumně vysvětlí</a:t>
            </a:r>
          </a:p>
          <a:p>
            <a:r>
              <a:rPr lang="cs-CZ" dirty="0"/>
              <a:t>Arbes</a:t>
            </a:r>
          </a:p>
        </p:txBody>
      </p:sp>
    </p:spTree>
    <p:extLst>
      <p:ext uri="{BB962C8B-B14F-4D97-AF65-F5344CB8AC3E}">
        <p14:creationId xmlns:p14="http://schemas.microsoft.com/office/powerpoint/2010/main" xmlns="" val="3693019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ECC51EF-5907-4312-8F02-E381ECF38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SATIRA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9606082-2231-436F-B5E9-9BE58D6FD4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Posměšná báseň</a:t>
            </a:r>
          </a:p>
        </p:txBody>
      </p:sp>
    </p:spTree>
    <p:extLst>
      <p:ext uri="{BB962C8B-B14F-4D97-AF65-F5344CB8AC3E}">
        <p14:creationId xmlns:p14="http://schemas.microsoft.com/office/powerpoint/2010/main" xmlns="" val="39561758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7C3E522-D613-43B0-A9AF-38EF2C632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WESTERN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62B2107-5E4B-4D83-9894-0A2F828B9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Příběh z období kolonizace Divokého západu</a:t>
            </a:r>
          </a:p>
        </p:txBody>
      </p:sp>
    </p:spTree>
    <p:extLst>
      <p:ext uri="{BB962C8B-B14F-4D97-AF65-F5344CB8AC3E}">
        <p14:creationId xmlns:p14="http://schemas.microsoft.com/office/powerpoint/2010/main" xmlns="" val="2831788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70A46D9-20AC-4B57-B375-DE1482070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ŽÁKOVSKÁ POEZIE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6D975056-DDB9-4FEF-AF54-39F942E922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Středověk</a:t>
            </a:r>
          </a:p>
          <a:p>
            <a:r>
              <a:rPr lang="cs-CZ" dirty="0"/>
              <a:t>Erotika, výsměch</a:t>
            </a:r>
          </a:p>
          <a:p>
            <a:r>
              <a:rPr lang="cs-CZ" dirty="0"/>
              <a:t>Podkoní a žák</a:t>
            </a:r>
          </a:p>
        </p:txBody>
      </p:sp>
    </p:spTree>
    <p:extLst>
      <p:ext uri="{BB962C8B-B14F-4D97-AF65-F5344CB8AC3E}">
        <p14:creationId xmlns:p14="http://schemas.microsoft.com/office/powerpoint/2010/main" xmlns="" val="2792782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5CB26CC-2BE0-48BD-B8D7-A4D6518ED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DRAMATICKÁ BÁCHORKA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8637245-86F9-4574-BFB5-184B674E4F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Drama</a:t>
            </a:r>
          </a:p>
          <a:p>
            <a:r>
              <a:rPr lang="cs-CZ" dirty="0"/>
              <a:t>Pohádkové prostředí úzce spjato s reálným</a:t>
            </a:r>
          </a:p>
          <a:p>
            <a:r>
              <a:rPr lang="cs-CZ" dirty="0"/>
              <a:t>Dobro vítězí nad zlem</a:t>
            </a:r>
          </a:p>
          <a:p>
            <a:r>
              <a:rPr lang="cs-CZ" dirty="0"/>
              <a:t>Tyl</a:t>
            </a:r>
          </a:p>
        </p:txBody>
      </p:sp>
    </p:spTree>
    <p:extLst>
      <p:ext uri="{BB962C8B-B14F-4D97-AF65-F5344CB8AC3E}">
        <p14:creationId xmlns:p14="http://schemas.microsoft.com/office/powerpoint/2010/main" xmlns="" val="12634994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F013AF5-A6FE-4E79-AD91-B8E83513F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8AAE210-A550-4E3E-9699-7D54475EC9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76827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37</TotalTime>
  <Words>329</Words>
  <Application>Microsoft Office PowerPoint</Application>
  <PresentationFormat>Vlastní</PresentationFormat>
  <Paragraphs>100</Paragraphs>
  <Slides>35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6" baseType="lpstr">
      <vt:lpstr>Organika</vt:lpstr>
      <vt:lpstr>LITERÁRNÍ ŽÁNRY I</vt:lpstr>
      <vt:lpstr>BAJKA</vt:lpstr>
      <vt:lpstr>BALADA</vt:lpstr>
      <vt:lpstr>POÉMA</vt:lpstr>
      <vt:lpstr>BEDEKR</vt:lpstr>
      <vt:lpstr>BIOGRAFIE</vt:lpstr>
      <vt:lpstr>CESTOPIS</vt:lpstr>
      <vt:lpstr>ELEGIE</vt:lpstr>
      <vt:lpstr>EPIGRAF</vt:lpstr>
      <vt:lpstr>EPIGRAM</vt:lpstr>
      <vt:lpstr>EPITAF</vt:lpstr>
      <vt:lpstr>EPOS</vt:lpstr>
      <vt:lpstr>HUMORESKA</vt:lpstr>
      <vt:lpstr>HYMNUS</vt:lpstr>
      <vt:lpstr>KALIGRAM</vt:lpstr>
      <vt:lpstr>KRONIKA</vt:lpstr>
      <vt:lpstr>MAKARÓNSKÁ POEZIE</vt:lpstr>
      <vt:lpstr>MEMOÁRY</vt:lpstr>
      <vt:lpstr>NOVELA</vt:lpstr>
      <vt:lpstr>ÓDA</vt:lpstr>
      <vt:lpstr>OHLASOVÁ POEZIE</vt:lpstr>
      <vt:lpstr>PAMFLET</vt:lpstr>
      <vt:lpstr>PÁSMO</vt:lpstr>
      <vt:lpstr>PÍSEŇ</vt:lpstr>
      <vt:lpstr>POHÁDKA</vt:lpstr>
      <vt:lpstr>POVĚST</vt:lpstr>
      <vt:lpstr>POVÍDKA</vt:lpstr>
      <vt:lpstr>ROMÁN</vt:lpstr>
      <vt:lpstr>ROMANCE</vt:lpstr>
      <vt:lpstr>ROMANETO</vt:lpstr>
      <vt:lpstr>SATIRA</vt:lpstr>
      <vt:lpstr>WESTERN</vt:lpstr>
      <vt:lpstr>ŽÁKOVSKÁ POEZIE</vt:lpstr>
      <vt:lpstr>DRAMATICKÁ BÁCHORKA</vt:lpstr>
      <vt:lpstr>Snímek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LITERÁRNÍ ŽÁNRY</dc:title>
  <dc:creator>Hana Blažková</dc:creator>
  <cp:lastModifiedBy>BLAZKOVAH</cp:lastModifiedBy>
  <cp:revision>6</cp:revision>
  <dcterms:created xsi:type="dcterms:W3CDTF">2017-11-29T22:28:35Z</dcterms:created>
  <dcterms:modified xsi:type="dcterms:W3CDTF">2017-11-30T13:26:47Z</dcterms:modified>
</cp:coreProperties>
</file>