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D21C156-FFA9-4BD2-8041-7D97B7EE70CA}" type="datetimeFigureOut">
              <a:rPr lang="cs-CZ" smtClean="0"/>
              <a:t>24.9.2018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DDB2735-735F-44F1-9AA4-AB203A01C4E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NORMA, ÚZUS, KODIFIKACE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ÚZUS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Obvyklý, vžitý způsob užívání a výskyt jazykových prostředků (ať jsou vhodné nebo nevhodné)</a:t>
            </a:r>
          </a:p>
          <a:p>
            <a:r>
              <a:rPr lang="cs-CZ" dirty="0" smtClean="0"/>
              <a:t>Vychází z něj jazyková norma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JAZYKOVÁ NORMA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=zvyklost, konvence</a:t>
            </a:r>
          </a:p>
          <a:p>
            <a:r>
              <a:rPr lang="cs-CZ" dirty="0" smtClean="0"/>
              <a:t>Soubor uznávaných ustálených jazykových prostředků a závazných způsobů (pravidel) jejich užívání</a:t>
            </a:r>
          </a:p>
          <a:p>
            <a:pPr lvl="1"/>
            <a:r>
              <a:rPr lang="cs-CZ" dirty="0" smtClean="0"/>
              <a:t>Vytváří se postupně v dorozumívacím procesu</a:t>
            </a:r>
          </a:p>
          <a:p>
            <a:pPr lvl="1"/>
            <a:r>
              <a:rPr lang="cs-CZ" dirty="0" smtClean="0"/>
              <a:t>Mění se</a:t>
            </a:r>
          </a:p>
          <a:p>
            <a:pPr lvl="1"/>
            <a:r>
              <a:rPr lang="cs-CZ" dirty="0" smtClean="0"/>
              <a:t>Pravopis, výslovnost, tvarosloví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KODIFIKACE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Zpracování jazykové normy – prohlášení nějaké normy za spisovnou</a:t>
            </a:r>
          </a:p>
          <a:p>
            <a:r>
              <a:rPr lang="cs-CZ" dirty="0" smtClean="0"/>
              <a:t>Vystihuje normu, zachycuje její podstatu, popisuje, vykládá ji a pečuje o ni</a:t>
            </a:r>
          </a:p>
          <a:p>
            <a:r>
              <a:rPr lang="cs-CZ" dirty="0" smtClean="0"/>
              <a:t>Nutné dodržovat ji</a:t>
            </a:r>
          </a:p>
          <a:p>
            <a:r>
              <a:rPr lang="cs-CZ" dirty="0" smtClean="0"/>
              <a:t>Poučuje uživatele jazyka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ZÁKLADNÍ KODIFIKAČNÍ PRÍRUČKY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Pravidla českého pravopisu </a:t>
            </a:r>
            <a:r>
              <a:rPr lang="cs-CZ" dirty="0" smtClean="0"/>
              <a:t>– základní normativní příručka Ústavu pro jazyk český AV ČR</a:t>
            </a:r>
          </a:p>
          <a:p>
            <a:pPr lvl="1"/>
            <a:r>
              <a:rPr lang="cs-CZ" dirty="0" smtClean="0"/>
              <a:t>Obsahuje výklad pravopisných pravidel, pravopisný slovník</a:t>
            </a:r>
          </a:p>
          <a:p>
            <a:pPr lvl="1"/>
            <a:r>
              <a:rPr lang="cs-CZ" dirty="0" smtClean="0"/>
              <a:t>Školní a akademická varianta</a:t>
            </a:r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ZÁKLADNÍ KODIFIKAČNÍ PŘÍRUČKY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Mluvnice</a:t>
            </a:r>
          </a:p>
          <a:p>
            <a:pPr lvl="1"/>
            <a:r>
              <a:rPr lang="cs-CZ" b="1" dirty="0" smtClean="0"/>
              <a:t>Základní mluvnice jazyka českého </a:t>
            </a:r>
            <a:r>
              <a:rPr lang="cs-CZ" dirty="0" smtClean="0"/>
              <a:t>– V. </a:t>
            </a:r>
            <a:r>
              <a:rPr lang="cs-CZ" dirty="0" err="1" smtClean="0"/>
              <a:t>Styblík</a:t>
            </a:r>
            <a:endParaRPr lang="cs-CZ" dirty="0" smtClean="0"/>
          </a:p>
          <a:p>
            <a:pPr lvl="1"/>
            <a:r>
              <a:rPr lang="cs-CZ" b="1" dirty="0" smtClean="0"/>
              <a:t>Příruční mluvnice češtiny </a:t>
            </a:r>
            <a:r>
              <a:rPr lang="cs-CZ" dirty="0" smtClean="0"/>
              <a:t>– M. </a:t>
            </a:r>
            <a:r>
              <a:rPr lang="cs-CZ" dirty="0" err="1" smtClean="0"/>
              <a:t>Grepl</a:t>
            </a:r>
            <a:r>
              <a:rPr lang="cs-CZ" dirty="0" smtClean="0"/>
              <a:t>, M. Jelínek a kol.</a:t>
            </a:r>
          </a:p>
          <a:p>
            <a:pPr lvl="1"/>
            <a:r>
              <a:rPr lang="cs-CZ" b="1" dirty="0" smtClean="0"/>
              <a:t>Stručná mluvnice česká </a:t>
            </a:r>
            <a:r>
              <a:rPr lang="cs-CZ" dirty="0" smtClean="0"/>
              <a:t>– B. Havránek, A. Jedlička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ZÁKLADNÍ KODIFIKAČNÍ PŘÍRUČKY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Jazykový, výkladový slovník</a:t>
            </a:r>
          </a:p>
          <a:p>
            <a:pPr lvl="1"/>
            <a:r>
              <a:rPr lang="cs-CZ" b="1" dirty="0" smtClean="0"/>
              <a:t>Slovník spisovné češtiny pro školu a veřejnost</a:t>
            </a:r>
          </a:p>
          <a:p>
            <a:pPr lvl="1"/>
            <a:r>
              <a:rPr lang="cs-CZ" b="1" dirty="0" smtClean="0"/>
              <a:t>Slovník spisovného jazyka českého</a:t>
            </a:r>
          </a:p>
          <a:p>
            <a:pPr lvl="1"/>
            <a:r>
              <a:rPr lang="cs-CZ" b="1" dirty="0" smtClean="0"/>
              <a:t>Akademický slovník cizích slov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128</TotalTime>
  <Words>176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NORMA, ÚZUS, KODIFIKACE</vt:lpstr>
      <vt:lpstr>ÚZUS</vt:lpstr>
      <vt:lpstr>JAZYKOVÁ NORMA</vt:lpstr>
      <vt:lpstr>KODIFIKACE</vt:lpstr>
      <vt:lpstr>ZÁKLADNÍ KODIFIKAČNÍ PRÍRUČKY</vt:lpstr>
      <vt:lpstr>ZÁKLADNÍ KODIFIKAČNÍ PŘÍRUČKY</vt:lpstr>
      <vt:lpstr>ZÁKLADNÍ KODIFIKAČNÍ PŘÍRUČKY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NORMA, ÚZUS, KODIFIKACE</dc:title>
  <dc:creator>BLAZKOVAH</dc:creator>
  <cp:lastModifiedBy>BLAZKOVAH</cp:lastModifiedBy>
  <cp:revision>3</cp:revision>
  <dcterms:created xsi:type="dcterms:W3CDTF">2018-09-24T05:31:48Z</dcterms:created>
  <dcterms:modified xsi:type="dcterms:W3CDTF">2018-09-24T07:40:24Z</dcterms:modified>
</cp:coreProperties>
</file>