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63" r:id="rId3"/>
    <p:sldId id="264" r:id="rId4"/>
    <p:sldId id="265" r:id="rId5"/>
    <p:sldId id="266" r:id="rId6"/>
    <p:sldId id="258" r:id="rId7"/>
    <p:sldId id="259" r:id="rId8"/>
    <p:sldId id="260" r:id="rId9"/>
    <p:sldId id="261" r:id="rId10"/>
    <p:sldId id="262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536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327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657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203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996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636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670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123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685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519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381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5782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063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05030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118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0961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480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5714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Podávání léku </a:t>
            </a:r>
            <a:r>
              <a:rPr lang="cs-CZ" dirty="0" err="1" smtClean="0"/>
              <a:t>p.o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Silvie Novotná Šmuclerová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298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082988"/>
            <a:ext cx="8534400" cy="911411"/>
          </a:xfrm>
        </p:spPr>
        <p:txBody>
          <a:bodyPr/>
          <a:lstStyle/>
          <a:p>
            <a:r>
              <a:rPr lang="cs-CZ" dirty="0" smtClean="0"/>
              <a:t>Obecné zásady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39718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Při podávání léků je nutné se řídit ordinací lékaře, která je zapsaná v </a:t>
            </a:r>
            <a:r>
              <a:rPr lang="cs-CZ" altLang="cs-CZ" dirty="0" err="1">
                <a:latin typeface="Arial" panose="020B0604020202020204" pitchFamily="34" charset="0"/>
              </a:rPr>
              <a:t>dekursu</a:t>
            </a:r>
            <a:r>
              <a:rPr lang="cs-CZ" altLang="cs-CZ" dirty="0">
                <a:latin typeface="Arial" panose="020B0604020202020204" pitchFamily="34" charset="0"/>
              </a:rPr>
              <a:t> – podat pouze předepsaný lék v předepsanou dobu v předepsaném množství!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Léky se podávají zpravidla 3x denně:</a:t>
            </a:r>
          </a:p>
          <a:p>
            <a:pPr lvl="1"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Ráno 		 7.30 – 8.00</a:t>
            </a:r>
          </a:p>
          <a:p>
            <a:pPr lvl="1"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V poledne		11.30 – 12.00</a:t>
            </a:r>
          </a:p>
          <a:p>
            <a:pPr lvl="1"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Večer 		17.00 – 18.00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Je nutné respektovat, které léky se podávají před a které po jídle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Před manipulací s léky je třeba mít čisté ruce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Na výkon je třeba se plně soustředit, ničím se nenechat rušit a několikrát kontrolovat název a účinek léků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Nemocný má být poučen proč lék bere 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Má-li nemocný vůči léčbě výhrady, sděl to lékaři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Sestra/ZA je povinna se postarat, aby p. měl dostatek vhodných tekutin pro zapití léků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574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Oše</a:t>
            </a:r>
            <a:r>
              <a:rPr lang="cs-CZ" dirty="0" smtClean="0"/>
              <a:t> proces u podávání léku </a:t>
            </a:r>
            <a:r>
              <a:rPr lang="cs-CZ" dirty="0" err="1" smtClean="0"/>
              <a:t>p.o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altLang="cs-CZ" sz="2800" dirty="0">
                <a:latin typeface="Arial" panose="020B0604020202020204" pitchFamily="34" charset="0"/>
              </a:rPr>
              <a:t>Užívání léků per os je nejčastější forma podávání léků, ústy se podávají léky v pevné a tekuté formě, působí asi po 30 minutách, </a:t>
            </a:r>
          </a:p>
          <a:p>
            <a:r>
              <a:rPr lang="cs-CZ" altLang="cs-CZ" sz="2800" dirty="0">
                <a:latin typeface="Arial" panose="020B0604020202020204" pitchFamily="34" charset="0"/>
              </a:rPr>
              <a:t>Lék podaný </a:t>
            </a:r>
            <a:r>
              <a:rPr lang="cs-CZ" altLang="cs-CZ" sz="2800" dirty="0" err="1">
                <a:latin typeface="Arial" panose="020B0604020202020204" pitchFamily="34" charset="0"/>
              </a:rPr>
              <a:t>sublinguálně</a:t>
            </a:r>
            <a:r>
              <a:rPr lang="cs-CZ" altLang="cs-CZ" sz="2800" dirty="0">
                <a:latin typeface="Arial" panose="020B0604020202020204" pitchFamily="34" charset="0"/>
              </a:rPr>
              <a:t> působí za 1 min</a:t>
            </a:r>
          </a:p>
          <a:p>
            <a:endParaRPr lang="cs-CZ" altLang="cs-CZ" sz="2800" dirty="0">
              <a:latin typeface="Arial" panose="020B0604020202020204" pitchFamily="34" charset="0"/>
            </a:endParaRPr>
          </a:p>
          <a:p>
            <a:r>
              <a:rPr lang="cs-CZ" altLang="cs-CZ" sz="2800" dirty="0">
                <a:latin typeface="Arial" panose="020B0604020202020204" pitchFamily="34" charset="0"/>
              </a:rPr>
              <a:t>Kontraindikace: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Při zvracení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Při neschopnosti polykat (bezvědomí, zmatenost…)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Před některým vyšetřením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Při zákazu všeho </a:t>
            </a:r>
            <a:r>
              <a:rPr lang="cs-CZ" altLang="cs-CZ" sz="2400" dirty="0" err="1">
                <a:latin typeface="Arial" panose="020B0604020202020204" pitchFamily="34" charset="0"/>
              </a:rPr>
              <a:t>p.o</a:t>
            </a:r>
            <a:r>
              <a:rPr lang="cs-CZ" altLang="cs-CZ" sz="2400" dirty="0">
                <a:latin typeface="Arial" panose="020B0604020202020204" pitchFamily="34" charset="0"/>
              </a:rPr>
              <a:t>. (akutní pankreatitis)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690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Oše</a:t>
            </a:r>
            <a:r>
              <a:rPr lang="cs-CZ" dirty="0" smtClean="0"/>
              <a:t> anamnéza při podávání léků </a:t>
            </a:r>
            <a:r>
              <a:rPr lang="cs-CZ" dirty="0" err="1" smtClean="0"/>
              <a:t>p.o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>
                <a:latin typeface="Arial" panose="020B0604020202020204" pitchFamily="34" charset="0"/>
              </a:rPr>
              <a:t>Léky, které p. užívá bez předpisu lékaře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Alergie na léky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Léková závislost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Návyky </a:t>
            </a:r>
            <a:r>
              <a:rPr lang="cs-CZ" altLang="cs-CZ" dirty="0" err="1">
                <a:latin typeface="Arial" panose="020B0604020202020204" pitchFamily="34" charset="0"/>
              </a:rPr>
              <a:t>příjímání</a:t>
            </a:r>
            <a:r>
              <a:rPr lang="cs-CZ" altLang="cs-CZ" dirty="0">
                <a:latin typeface="Arial" panose="020B0604020202020204" pitchFamily="34" charset="0"/>
              </a:rPr>
              <a:t> potravy a tekutin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044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pomůcky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 err="1">
                <a:latin typeface="Arial" panose="020B0604020202020204" pitchFamily="34" charset="0"/>
              </a:rPr>
              <a:t>Dekurz</a:t>
            </a:r>
            <a:endParaRPr lang="cs-CZ" altLang="cs-CZ" dirty="0">
              <a:latin typeface="Arial" panose="020B0604020202020204" pitchFamily="34" charset="0"/>
            </a:endParaRPr>
          </a:p>
          <a:p>
            <a:r>
              <a:rPr lang="cs-CZ" altLang="cs-CZ" dirty="0">
                <a:latin typeface="Arial" panose="020B0604020202020204" pitchFamily="34" charset="0"/>
              </a:rPr>
              <a:t>Lékový podnos (vozík)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Čisté, suché lékovky</a:t>
            </a:r>
          </a:p>
          <a:p>
            <a:r>
              <a:rPr lang="cs-CZ" altLang="cs-CZ" dirty="0" err="1">
                <a:latin typeface="Arial" panose="020B0604020202020204" pitchFamily="34" charset="0"/>
              </a:rPr>
              <a:t>Lžíčky</a:t>
            </a:r>
            <a:r>
              <a:rPr lang="cs-CZ" altLang="cs-CZ" dirty="0">
                <a:latin typeface="Arial" panose="020B0604020202020204" pitchFamily="34" charset="0"/>
              </a:rPr>
              <a:t>, lžíce, odměrky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Pomůcka na půlení </a:t>
            </a:r>
            <a:r>
              <a:rPr lang="cs-CZ" altLang="cs-CZ" dirty="0" err="1">
                <a:latin typeface="Arial" panose="020B0604020202020204" pitchFamily="34" charset="0"/>
              </a:rPr>
              <a:t>tbl</a:t>
            </a:r>
            <a:r>
              <a:rPr lang="cs-CZ" altLang="cs-CZ" dirty="0">
                <a:latin typeface="Arial" panose="020B0604020202020204" pitchFamily="34" charset="0"/>
              </a:rPr>
              <a:t>. (</a:t>
            </a:r>
            <a:r>
              <a:rPr lang="cs-CZ" altLang="cs-CZ" dirty="0" err="1">
                <a:latin typeface="Arial" panose="020B0604020202020204" pitchFamily="34" charset="0"/>
              </a:rPr>
              <a:t>půlítko</a:t>
            </a:r>
            <a:r>
              <a:rPr lang="cs-CZ" altLang="cs-CZ" dirty="0">
                <a:latin typeface="Arial" panose="020B0604020202020204" pitchFamily="34" charset="0"/>
              </a:rPr>
              <a:t>)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Dostatek vhodných tekutin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Čtverečky, emitní miska, pinzeta</a:t>
            </a:r>
          </a:p>
          <a:p>
            <a:endParaRPr lang="cs-CZ" dirty="0"/>
          </a:p>
        </p:txBody>
      </p:sp>
      <p:pic>
        <p:nvPicPr>
          <p:cNvPr id="4" name="Picture 5" descr="vpv1050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8447" y="685800"/>
            <a:ext cx="3389967" cy="409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42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Tablety, dražé a kapsle se polykají celé, nekoušou se, hojně se zapíjejí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Tablety pod jazyk – se nepolykají, vkládají se pod jazyk, rozpustí se ve slinách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Šumivé tablety, rozpustí se ve 200 ml vody, vypije se ihned, jak se tableta rozpustí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Žvýkací tablety se podávají 15 min před jídlem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Tekuté léky se buď nakapou na lžičku, </a:t>
            </a:r>
            <a:r>
              <a:rPr lang="cs-CZ" altLang="cs-CZ" dirty="0" err="1">
                <a:latin typeface="Arial" panose="020B0604020202020204" pitchFamily="34" charset="0"/>
              </a:rPr>
              <a:t>popř.odměří</a:t>
            </a:r>
            <a:r>
              <a:rPr lang="cs-CZ" altLang="cs-CZ" dirty="0">
                <a:latin typeface="Arial" panose="020B0604020202020204" pitchFamily="34" charset="0"/>
              </a:rPr>
              <a:t> odměrkou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79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Nápoje k zapití léků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>
                <a:latin typeface="Arial" panose="020B0604020202020204" pitchFamily="34" charset="0"/>
              </a:rPr>
              <a:t>Vhodné nápoje</a:t>
            </a: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Voda, čaj, voda se sirupem, ředěný džus</a:t>
            </a:r>
          </a:p>
          <a:p>
            <a:pPr lvl="1">
              <a:buFont typeface="Wingdings 2" panose="05020102010507070707" pitchFamily="18" charset="2"/>
              <a:buNone/>
            </a:pPr>
            <a:endParaRPr lang="cs-CZ" altLang="cs-CZ" dirty="0">
              <a:latin typeface="Arial" panose="020B0604020202020204" pitchFamily="34" charset="0"/>
            </a:endParaRPr>
          </a:p>
          <a:p>
            <a:r>
              <a:rPr lang="cs-CZ" altLang="cs-CZ" dirty="0">
                <a:latin typeface="Arial" panose="020B0604020202020204" pitchFamily="34" charset="0"/>
              </a:rPr>
              <a:t>Méně vhodné nápoje</a:t>
            </a: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Mléko, perlivé minerálky, silné džusy</a:t>
            </a:r>
          </a:p>
          <a:p>
            <a:pPr lvl="1">
              <a:buFont typeface="Wingdings 2" panose="05020102010507070707" pitchFamily="18" charset="2"/>
              <a:buNone/>
            </a:pPr>
            <a:endParaRPr lang="cs-CZ" altLang="cs-CZ" dirty="0">
              <a:latin typeface="Arial" panose="020B0604020202020204" pitchFamily="34" charset="0"/>
            </a:endParaRPr>
          </a:p>
          <a:p>
            <a:r>
              <a:rPr lang="cs-CZ" altLang="cs-CZ" dirty="0">
                <a:latin typeface="Arial" panose="020B0604020202020204" pitchFamily="34" charset="0"/>
              </a:rPr>
              <a:t>Nevhodné nápoje</a:t>
            </a: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Alkoholické nápoje, káva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072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zÁznam</a:t>
            </a:r>
            <a:r>
              <a:rPr lang="cs-CZ" dirty="0" smtClean="0"/>
              <a:t> ordinace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1 – 1 – 1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1 – 0 – 1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½ - 0 – ½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¼ - 0  – ¾</a:t>
            </a:r>
          </a:p>
          <a:p>
            <a:pPr>
              <a:lnSpc>
                <a:spcPct val="95000"/>
              </a:lnSpc>
            </a:pPr>
            <a:r>
              <a:rPr lang="cs-CZ" altLang="cs-CZ" dirty="0" err="1">
                <a:latin typeface="Arial" panose="020B0604020202020204" pitchFamily="34" charset="0"/>
              </a:rPr>
              <a:t>D.p</a:t>
            </a:r>
            <a:r>
              <a:rPr lang="cs-CZ" altLang="cs-CZ" dirty="0">
                <a:latin typeface="Arial" panose="020B0604020202020204" pitchFamily="34" charset="0"/>
              </a:rPr>
              <a:t>./</a:t>
            </a:r>
            <a:r>
              <a:rPr lang="cs-CZ" altLang="cs-CZ" dirty="0" err="1">
                <a:latin typeface="Arial" panose="020B0604020202020204" pitchFamily="34" charset="0"/>
              </a:rPr>
              <a:t>p.p</a:t>
            </a:r>
            <a:r>
              <a:rPr lang="cs-CZ" altLang="cs-CZ" dirty="0">
                <a:latin typeface="Arial" panose="020B0604020202020204" pitchFamily="34" charset="0"/>
              </a:rPr>
              <a:t>.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DOL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069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při podávání léků </a:t>
            </a:r>
            <a:r>
              <a:rPr lang="cs-CZ" dirty="0" err="1" smtClean="0"/>
              <a:t>p.o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Připravit vše potřebné, kontrola ordinovaných léků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Přesvědčit se, že </a:t>
            </a:r>
            <a:r>
              <a:rPr lang="cs-CZ" altLang="cs-CZ" dirty="0" err="1">
                <a:latin typeface="Arial" panose="020B0604020202020204" pitchFamily="34" charset="0"/>
              </a:rPr>
              <a:t>p.může</a:t>
            </a:r>
            <a:r>
              <a:rPr lang="cs-CZ" altLang="cs-CZ" dirty="0">
                <a:latin typeface="Arial" panose="020B0604020202020204" pitchFamily="34" charset="0"/>
              </a:rPr>
              <a:t> užít lék ústy</a:t>
            </a:r>
          </a:p>
          <a:p>
            <a:pPr>
              <a:lnSpc>
                <a:spcPct val="95000"/>
              </a:lnSpc>
            </a:pPr>
            <a:r>
              <a:rPr lang="cs-CZ" altLang="cs-CZ" b="1" dirty="0">
                <a:solidFill>
                  <a:srgbClr val="D80000"/>
                </a:solidFill>
                <a:latin typeface="Arial" panose="020B0604020202020204" pitchFamily="34" charset="0"/>
              </a:rPr>
              <a:t>Lék vždy připravit z originální lékařské ordinace – písemné !!!!!!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solidFill>
                  <a:schemeClr val="tx1"/>
                </a:solidFill>
                <a:latin typeface="Arial" panose="020B0604020202020204" pitchFamily="34" charset="0"/>
              </a:rPr>
              <a:t>Dvojí kontrola léků při vyndání z originálního obalu a při vracení zpět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solidFill>
                  <a:schemeClr val="tx1"/>
                </a:solidFill>
                <a:latin typeface="Arial" panose="020B0604020202020204" pitchFamily="34" charset="0"/>
              </a:rPr>
              <a:t>Před podáním ověřit totožnost p.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solidFill>
                  <a:schemeClr val="tx1"/>
                </a:solidFill>
                <a:latin typeface="Arial" panose="020B0604020202020204" pitchFamily="34" charset="0"/>
              </a:rPr>
              <a:t>Dodržovat způsob podání léku (nalačno, po jídle…)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solidFill>
                  <a:schemeClr val="tx1"/>
                </a:solidFill>
                <a:latin typeface="Arial" panose="020B0604020202020204" pitchFamily="34" charset="0"/>
              </a:rPr>
              <a:t>Dodržovat dobu podání léku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228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015753"/>
            <a:ext cx="8534400" cy="978646"/>
          </a:xfrm>
        </p:spPr>
        <p:txBody>
          <a:bodyPr/>
          <a:lstStyle/>
          <a:p>
            <a:r>
              <a:rPr lang="cs-CZ" dirty="0" smtClean="0"/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800600"/>
          </a:xfrm>
        </p:spPr>
        <p:txBody>
          <a:bodyPr>
            <a:normAutofit/>
          </a:bodyPr>
          <a:lstStyle/>
          <a:p>
            <a:pPr>
              <a:lnSpc>
                <a:spcPct val="9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Pevné léky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Léku se nedotýkat rukou (důvody hygienické, alergizování)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Léky vyjímat pinzetou, popř. sypat do víčka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Při podání léku z blistru vytlačit bez dotyku do lékovky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Při problémech s polykáním léky rozdrtit</a:t>
            </a:r>
          </a:p>
          <a:p>
            <a:pPr lvl="1">
              <a:lnSpc>
                <a:spcPct val="95000"/>
              </a:lnSpc>
            </a:pPr>
            <a:r>
              <a:rPr lang="cs-CZ" altLang="cs-CZ" sz="2000" b="1" u="sng" dirty="0">
                <a:solidFill>
                  <a:srgbClr val="D80000"/>
                </a:solidFill>
                <a:latin typeface="Arial" panose="020B0604020202020204" pitchFamily="34" charset="0"/>
              </a:rPr>
              <a:t>Vždy kontrolovat, jestli p. léky zapil a neschovává si je ve stolečku – možnost sebevraždy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Uzávěr odkládat vrchní stranou na podložku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Odměřovat ve výši očí nebo nakapat na lžičku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Hořce chutnající léky dát na kostku cukru, popř. na sirup</a:t>
            </a:r>
          </a:p>
          <a:p>
            <a:pPr lvl="1">
              <a:lnSpc>
                <a:spcPct val="95000"/>
              </a:lnSpc>
            </a:pPr>
            <a:r>
              <a:rPr lang="cs-CZ" altLang="cs-CZ" sz="2000" dirty="0">
                <a:solidFill>
                  <a:schemeClr val="tx2"/>
                </a:solidFill>
                <a:latin typeface="Arial" panose="020B0604020202020204" pitchFamily="34" charset="0"/>
              </a:rPr>
              <a:t>Olejnaté léky kapat na kousek chleba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906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Zvláštnosti u podávání léků malým dětem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Zvýšená kontrola – chybí kontrola pacientem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Přísně individuální dávkování (věk a hmotnost dítěte)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Léky podávat ve zvýšené poloze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Tuhé léky se rozdrtí a rozpustí v čaji či sirupu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Pokud se dítě brání požití léku, nepoužíváme násilí, ale spolupracujeme s rodiči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Nikdy tajně nedáváme léky do jídla – dítě bude odmítat i jídlo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U dětí pozor na aspiraci….</a:t>
            </a:r>
          </a:p>
          <a:p>
            <a:pPr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Léky uchovávat zásadně mimo dosah dětí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18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Řez">
  <a:themeElements>
    <a:clrScheme name="Řez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Řez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Řez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52</TotalTime>
  <Words>520</Words>
  <Application>Microsoft Office PowerPoint</Application>
  <PresentationFormat>Širokoúhlá obrazovka</PresentationFormat>
  <Paragraphs>86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Wingdings 2</vt:lpstr>
      <vt:lpstr>Wingdings 3</vt:lpstr>
      <vt:lpstr>Řez</vt:lpstr>
      <vt:lpstr>Podávání léku p.o.</vt:lpstr>
      <vt:lpstr>Obecné zásady</vt:lpstr>
      <vt:lpstr>Oše proces u podávání léku p.o.</vt:lpstr>
      <vt:lpstr>Oše anamnéza při podávání léků p.o.</vt:lpstr>
      <vt:lpstr>pomůcky</vt:lpstr>
      <vt:lpstr>postup</vt:lpstr>
      <vt:lpstr>Nápoje k zapití léků</vt:lpstr>
      <vt:lpstr>zÁznam ordinace</vt:lpstr>
      <vt:lpstr>Postup při podávání léků p.o.</vt:lpstr>
      <vt:lpstr>postup</vt:lpstr>
      <vt:lpstr>Zvláštnosti u podávání léků malým dětem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Podávání léku p.o.</dc:title>
  <dc:creator>SYLVIE NOVOTNA SMUCLEROVA</dc:creator>
  <cp:lastModifiedBy>DAGMAR CERNANSKA</cp:lastModifiedBy>
  <cp:revision>3</cp:revision>
  <dcterms:created xsi:type="dcterms:W3CDTF">2025-01-06T12:09:40Z</dcterms:created>
  <dcterms:modified xsi:type="dcterms:W3CDTF">2025-01-10T07:56:15Z</dcterms:modified>
</cp:coreProperties>
</file>