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2" r:id="rId9"/>
    <p:sldId id="270" r:id="rId10"/>
    <p:sldId id="273" r:id="rId11"/>
    <p:sldId id="274" r:id="rId12"/>
    <p:sldId id="260" r:id="rId13"/>
    <p:sldId id="261" r:id="rId14"/>
    <p:sldId id="262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8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0AE833-6BE4-4D3B-AE76-5BA630545A3D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6A3C4B7-F9D5-417D-A66F-4721EA264EB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manuals.kerio.com/wrp/cz/166.htm#o166" TargetMode="External"/><Relationship Id="rId2" Type="http://schemas.openxmlformats.org/officeDocument/2006/relationships/hyperlink" Target="http://translate.google.cz/translate?hl=cs&amp;langpair=en%7Ccs&amp;u=http://www.gfi.com/whitepapers/network_environment_key_to_success_for_your_business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Síť, Topologie, </a:t>
            </a:r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Autor: Mgr. Jan Chvál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167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a využití počítačové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1800"/>
              </a:spcAft>
              <a:defRPr/>
            </a:pPr>
            <a:r>
              <a:rPr lang="cs-CZ" dirty="0"/>
              <a:t>Sdílení </a:t>
            </a:r>
            <a:r>
              <a:rPr lang="cs-CZ" dirty="0" smtClean="0"/>
              <a:t>prostředků (tiskárny, </a:t>
            </a:r>
            <a:r>
              <a:rPr lang="cs-CZ" dirty="0" err="1" smtClean="0"/>
              <a:t>scenery</a:t>
            </a:r>
            <a:r>
              <a:rPr lang="cs-CZ" dirty="0" smtClean="0"/>
              <a:t>, mechaniky,…).</a:t>
            </a:r>
          </a:p>
          <a:p>
            <a:pPr>
              <a:lnSpc>
                <a:spcPct val="90000"/>
              </a:lnSpc>
              <a:spcAft>
                <a:spcPts val="1800"/>
              </a:spcAft>
              <a:defRPr/>
            </a:pPr>
            <a:r>
              <a:rPr lang="cs-CZ" dirty="0" smtClean="0"/>
              <a:t>Sdílení dat – přes jeden přístupový bod lze sdílet i internet.</a:t>
            </a:r>
          </a:p>
          <a:p>
            <a:pPr>
              <a:lnSpc>
                <a:spcPct val="90000"/>
              </a:lnSpc>
              <a:spcAft>
                <a:spcPts val="1800"/>
              </a:spcAft>
              <a:defRPr/>
            </a:pPr>
            <a:r>
              <a:rPr lang="cs-CZ" dirty="0" smtClean="0"/>
              <a:t>Komunikace – </a:t>
            </a:r>
            <a:r>
              <a:rPr lang="cs-CZ" dirty="0" err="1" smtClean="0"/>
              <a:t>Skype</a:t>
            </a:r>
            <a:r>
              <a:rPr lang="cs-CZ" dirty="0" smtClean="0"/>
              <a:t>, ICQ,…</a:t>
            </a:r>
          </a:p>
          <a:p>
            <a:pPr>
              <a:lnSpc>
                <a:spcPct val="90000"/>
              </a:lnSpc>
              <a:spcAft>
                <a:spcPts val="1800"/>
              </a:spcAft>
              <a:defRPr/>
            </a:pPr>
            <a:r>
              <a:rPr lang="cs-CZ" dirty="0" smtClean="0"/>
              <a:t>Peer to Peer</a:t>
            </a:r>
          </a:p>
          <a:p>
            <a:pPr marL="714375" indent="-447675"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  <a:defRPr/>
            </a:pPr>
            <a:r>
              <a:rPr lang="cs-CZ" dirty="0"/>
              <a:t>Není v nich server, levná pořizovací </a:t>
            </a:r>
            <a:r>
              <a:rPr lang="cs-CZ" dirty="0" smtClean="0"/>
              <a:t>cena.</a:t>
            </a:r>
            <a:endParaRPr lang="cs-CZ" dirty="0"/>
          </a:p>
          <a:p>
            <a:pPr marL="714375" indent="-447675"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  <a:defRPr/>
            </a:pPr>
            <a:r>
              <a:rPr lang="cs-CZ" dirty="0"/>
              <a:t>Nevýhoda rychlost, dostupnost </a:t>
            </a:r>
            <a:r>
              <a:rPr lang="cs-CZ" dirty="0" smtClean="0"/>
              <a:t>dat.</a:t>
            </a:r>
          </a:p>
          <a:p>
            <a:pPr>
              <a:lnSpc>
                <a:spcPct val="90000"/>
              </a:lnSpc>
              <a:spcAft>
                <a:spcPts val="1800"/>
              </a:spcAft>
              <a:defRPr/>
            </a:pPr>
            <a:r>
              <a:rPr lang="cs-CZ" dirty="0" smtClean="0"/>
              <a:t>Klient – server (jeden a více serverů, </a:t>
            </a:r>
            <a:r>
              <a:rPr lang="cs-CZ" dirty="0" err="1" smtClean="0"/>
              <a:t>spec</a:t>
            </a:r>
            <a:r>
              <a:rPr lang="cs-CZ" dirty="0" smtClean="0"/>
              <a:t>. OS).</a:t>
            </a:r>
          </a:p>
          <a:p>
            <a:pPr marL="714375" indent="-447675"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  <a:defRPr/>
            </a:pPr>
            <a:endParaRPr lang="cs-CZ" dirty="0" smtClean="0"/>
          </a:p>
          <a:p>
            <a:pPr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56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Topologie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Topologie určuje vzájemné fyzické propojení počítačů v síti.</a:t>
            </a:r>
          </a:p>
          <a:p>
            <a:r>
              <a:rPr lang="cs-CZ" dirty="0" smtClean="0"/>
              <a:t>Sběrnice – u topologie </a:t>
            </a:r>
            <a:r>
              <a:rPr lang="cs-CZ" dirty="0"/>
              <a:t>typu sběrnice je každý počítač napojený na </a:t>
            </a:r>
            <a:r>
              <a:rPr lang="cs-CZ" dirty="0" smtClean="0"/>
              <a:t>průběžné </a:t>
            </a:r>
            <a:r>
              <a:rPr lang="cs-CZ" dirty="0"/>
              <a:t>vedení – </a:t>
            </a:r>
            <a:r>
              <a:rPr lang="cs-CZ" dirty="0" smtClean="0"/>
              <a:t>sběrnici.</a:t>
            </a:r>
          </a:p>
          <a:p>
            <a:pPr marL="711200" indent="-273050">
              <a:buFont typeface="Wingdings" pitchFamily="2" charset="2"/>
              <a:buChar char="Ø"/>
            </a:pPr>
            <a:r>
              <a:rPr lang="cs-CZ" dirty="0" smtClean="0"/>
              <a:t>Nevýhoda malá datová prostupnost a poruchovost.</a:t>
            </a:r>
          </a:p>
          <a:p>
            <a:pPr marL="711200" indent="-273050">
              <a:buFont typeface="Wingdings" pitchFamily="2" charset="2"/>
              <a:buChar char="Ø"/>
            </a:pPr>
            <a:r>
              <a:rPr lang="cs-CZ" dirty="0" smtClean="0"/>
              <a:t>Výhoda nízké pořizovací náklady.</a:t>
            </a:r>
            <a:endParaRPr lang="cs-CZ" dirty="0"/>
          </a:p>
        </p:txBody>
      </p:sp>
      <p:pic>
        <p:nvPicPr>
          <p:cNvPr id="4" name="Picture 5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23" y="4722018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49006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455" y="4820443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18" y="4820443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180305" y="6477793"/>
            <a:ext cx="84248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" name="Line 13"/>
          <p:cNvSpPr>
            <a:spLocks noChangeShapeType="1"/>
          </p:cNvSpPr>
          <p:nvPr/>
        </p:nvSpPr>
        <p:spPr bwMode="auto">
          <a:xfrm>
            <a:off x="828005" y="5828506"/>
            <a:ext cx="0" cy="649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" name="Line 14"/>
          <p:cNvSpPr>
            <a:spLocks noChangeShapeType="1"/>
          </p:cNvSpPr>
          <p:nvPr/>
        </p:nvSpPr>
        <p:spPr bwMode="auto">
          <a:xfrm>
            <a:off x="2772693" y="5828506"/>
            <a:ext cx="0" cy="649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Line 15"/>
          <p:cNvSpPr>
            <a:spLocks noChangeShapeType="1"/>
          </p:cNvSpPr>
          <p:nvPr/>
        </p:nvSpPr>
        <p:spPr bwMode="auto">
          <a:xfrm>
            <a:off x="4715793" y="5901531"/>
            <a:ext cx="0" cy="5762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6804943" y="5901531"/>
            <a:ext cx="0" cy="5762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57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Topologie sítě - kruh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2746648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  <p:pic>
        <p:nvPicPr>
          <p:cNvPr id="4" name="Picture 4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369" y="5157242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444" y="4796879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644" y="2780754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844" y="1556792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432" y="2996654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14"/>
          <p:cNvSpPr>
            <a:spLocks/>
          </p:cNvSpPr>
          <p:nvPr/>
        </p:nvSpPr>
        <p:spPr bwMode="auto">
          <a:xfrm>
            <a:off x="2496344" y="1988592"/>
            <a:ext cx="1152525" cy="936625"/>
          </a:xfrm>
          <a:custGeom>
            <a:avLst/>
            <a:gdLst>
              <a:gd name="T0" fmla="*/ 0 w 726"/>
              <a:gd name="T1" fmla="*/ 936625 h 590"/>
              <a:gd name="T2" fmla="*/ 287338 w 726"/>
              <a:gd name="T3" fmla="*/ 433388 h 590"/>
              <a:gd name="T4" fmla="*/ 1152525 w 726"/>
              <a:gd name="T5" fmla="*/ 0 h 59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6" h="590">
                <a:moveTo>
                  <a:pt x="0" y="590"/>
                </a:moveTo>
                <a:cubicBezTo>
                  <a:pt x="30" y="480"/>
                  <a:pt x="60" y="371"/>
                  <a:pt x="181" y="273"/>
                </a:cubicBezTo>
                <a:cubicBezTo>
                  <a:pt x="302" y="175"/>
                  <a:pt x="514" y="87"/>
                  <a:pt x="726" y="0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368007" y="1606004"/>
            <a:ext cx="2076450" cy="1535113"/>
          </a:xfrm>
          <a:custGeom>
            <a:avLst/>
            <a:gdLst>
              <a:gd name="T0" fmla="*/ 0 w 1308"/>
              <a:gd name="T1" fmla="*/ 95250 h 967"/>
              <a:gd name="T2" fmla="*/ 792163 w 1308"/>
              <a:gd name="T3" fmla="*/ 23813 h 967"/>
              <a:gd name="T4" fmla="*/ 1655763 w 1308"/>
              <a:gd name="T5" fmla="*/ 239713 h 967"/>
              <a:gd name="T6" fmla="*/ 2016125 w 1308"/>
              <a:gd name="T7" fmla="*/ 887413 h 967"/>
              <a:gd name="T8" fmla="*/ 2016125 w 1308"/>
              <a:gd name="T9" fmla="*/ 1535113 h 96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08" h="967">
                <a:moveTo>
                  <a:pt x="0" y="60"/>
                </a:moveTo>
                <a:cubicBezTo>
                  <a:pt x="162" y="30"/>
                  <a:pt x="325" y="0"/>
                  <a:pt x="499" y="15"/>
                </a:cubicBezTo>
                <a:cubicBezTo>
                  <a:pt x="673" y="30"/>
                  <a:pt x="914" y="60"/>
                  <a:pt x="1043" y="151"/>
                </a:cubicBezTo>
                <a:cubicBezTo>
                  <a:pt x="1172" y="242"/>
                  <a:pt x="1232" y="423"/>
                  <a:pt x="1270" y="559"/>
                </a:cubicBezTo>
                <a:cubicBezTo>
                  <a:pt x="1308" y="695"/>
                  <a:pt x="1289" y="831"/>
                  <a:pt x="1270" y="967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5376069" y="4222204"/>
            <a:ext cx="865188" cy="1079500"/>
          </a:xfrm>
          <a:custGeom>
            <a:avLst/>
            <a:gdLst>
              <a:gd name="T0" fmla="*/ 863600 w 545"/>
              <a:gd name="T1" fmla="*/ 0 h 680"/>
              <a:gd name="T2" fmla="*/ 720725 w 545"/>
              <a:gd name="T3" fmla="*/ 574675 h 680"/>
              <a:gd name="T4" fmla="*/ 0 w 545"/>
              <a:gd name="T5" fmla="*/ 1079500 h 6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45" h="680">
                <a:moveTo>
                  <a:pt x="544" y="0"/>
                </a:moveTo>
                <a:cubicBezTo>
                  <a:pt x="544" y="124"/>
                  <a:pt x="545" y="249"/>
                  <a:pt x="454" y="362"/>
                </a:cubicBezTo>
                <a:cubicBezTo>
                  <a:pt x="363" y="475"/>
                  <a:pt x="181" y="577"/>
                  <a:pt x="0" y="680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2712244" y="5949404"/>
            <a:ext cx="2087563" cy="325438"/>
          </a:xfrm>
          <a:custGeom>
            <a:avLst/>
            <a:gdLst>
              <a:gd name="T0" fmla="*/ 2087563 w 1315"/>
              <a:gd name="T1" fmla="*/ 0 h 205"/>
              <a:gd name="T2" fmla="*/ 1584325 w 1315"/>
              <a:gd name="T3" fmla="*/ 215900 h 205"/>
              <a:gd name="T4" fmla="*/ 503238 w 1315"/>
              <a:gd name="T5" fmla="*/ 288925 h 205"/>
              <a:gd name="T6" fmla="*/ 0 w 1315"/>
              <a:gd name="T7" fmla="*/ 0 h 20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15" h="205">
                <a:moveTo>
                  <a:pt x="1315" y="0"/>
                </a:moveTo>
                <a:cubicBezTo>
                  <a:pt x="1239" y="53"/>
                  <a:pt x="1164" y="106"/>
                  <a:pt x="998" y="136"/>
                </a:cubicBezTo>
                <a:cubicBezTo>
                  <a:pt x="832" y="166"/>
                  <a:pt x="483" y="205"/>
                  <a:pt x="317" y="182"/>
                </a:cubicBezTo>
                <a:cubicBezTo>
                  <a:pt x="151" y="159"/>
                  <a:pt x="75" y="79"/>
                  <a:pt x="0" y="0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1943894" y="3861842"/>
            <a:ext cx="407988" cy="1584325"/>
          </a:xfrm>
          <a:custGeom>
            <a:avLst/>
            <a:gdLst>
              <a:gd name="T0" fmla="*/ 407988 w 257"/>
              <a:gd name="T1" fmla="*/ 1584325 h 998"/>
              <a:gd name="T2" fmla="*/ 47625 w 257"/>
              <a:gd name="T3" fmla="*/ 1008063 h 998"/>
              <a:gd name="T4" fmla="*/ 120650 w 257"/>
              <a:gd name="T5" fmla="*/ 0 h 9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57" h="998">
                <a:moveTo>
                  <a:pt x="257" y="998"/>
                </a:moveTo>
                <a:cubicBezTo>
                  <a:pt x="158" y="899"/>
                  <a:pt x="60" y="801"/>
                  <a:pt x="30" y="635"/>
                </a:cubicBezTo>
                <a:cubicBezTo>
                  <a:pt x="0" y="469"/>
                  <a:pt x="38" y="234"/>
                  <a:pt x="76" y="0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39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Topologie sítě - hvězda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5986463" cy="4873752"/>
          </a:xfrm>
        </p:spPr>
        <p:txBody>
          <a:bodyPr/>
          <a:lstStyle/>
          <a:p>
            <a:pPr algn="just"/>
            <a:r>
              <a:rPr lang="cs-CZ" dirty="0" smtClean="0"/>
              <a:t>Všechna PC a síťová zařízení zapojena do </a:t>
            </a:r>
            <a:r>
              <a:rPr lang="cs-CZ" dirty="0" err="1" smtClean="0"/>
              <a:t>switche</a:t>
            </a:r>
            <a:r>
              <a:rPr lang="cs-CZ" dirty="0" smtClean="0"/>
              <a:t>. </a:t>
            </a:r>
            <a:r>
              <a:rPr lang="cs-CZ" dirty="0"/>
              <a:t>Ke každé stanici vede samostatný kabel. Výhodou </a:t>
            </a:r>
            <a:r>
              <a:rPr lang="cs-CZ" dirty="0" smtClean="0"/>
              <a:t>je </a:t>
            </a:r>
            <a:r>
              <a:rPr lang="cs-CZ" dirty="0"/>
              <a:t>rychlost a stabilita. </a:t>
            </a:r>
          </a:p>
          <a:p>
            <a:pPr lvl="8"/>
            <a:endParaRPr lang="cs-CZ" dirty="0"/>
          </a:p>
        </p:txBody>
      </p:sp>
      <p:pic>
        <p:nvPicPr>
          <p:cNvPr id="4" name="Picture 4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084763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97425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997200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switc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644900"/>
            <a:ext cx="202882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serv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09936"/>
            <a:ext cx="11271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Canon-Pixma-iP4200sm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500438"/>
            <a:ext cx="115252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Line 13"/>
          <p:cNvSpPr>
            <a:spLocks noChangeShapeType="1"/>
          </p:cNvSpPr>
          <p:nvPr/>
        </p:nvSpPr>
        <p:spPr bwMode="auto">
          <a:xfrm flipH="1">
            <a:off x="5219700" y="2348880"/>
            <a:ext cx="1800572" cy="144048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 flipV="1">
            <a:off x="5580063" y="3860800"/>
            <a:ext cx="1296987" cy="73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5435600" y="4292600"/>
            <a:ext cx="1008063" cy="10810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H="1">
            <a:off x="4427538" y="4365625"/>
            <a:ext cx="431800" cy="7921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4" name="Line 17"/>
          <p:cNvSpPr>
            <a:spLocks noChangeShapeType="1"/>
          </p:cNvSpPr>
          <p:nvPr/>
        </p:nvSpPr>
        <p:spPr bwMode="auto">
          <a:xfrm flipV="1">
            <a:off x="2339975" y="4292600"/>
            <a:ext cx="2160588" cy="6492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1835150" y="4076700"/>
            <a:ext cx="172878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16" name="Picture 6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67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Topologie sítě - </a:t>
            </a:r>
            <a:r>
              <a:rPr lang="cs-CZ" dirty="0" err="1" smtClean="0"/>
              <a:t>wifi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635080" cy="4873752"/>
          </a:xfrm>
        </p:spPr>
        <p:txBody>
          <a:bodyPr/>
          <a:lstStyle/>
          <a:p>
            <a:r>
              <a:rPr lang="cs-CZ" dirty="0" smtClean="0"/>
              <a:t>Pracuje na podobném principu jako hvězda. Výhodou je zapojení bez kabeláže. Nevýhodou je nižší přenosová rychlost.</a:t>
            </a:r>
            <a:endParaRPr lang="cs-CZ" dirty="0"/>
          </a:p>
        </p:txBody>
      </p:sp>
      <p:pic>
        <p:nvPicPr>
          <p:cNvPr id="4" name="Picture 4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157788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97425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084763"/>
            <a:ext cx="1655762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P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716338"/>
            <a:ext cx="16557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serv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628775"/>
            <a:ext cx="11271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Canon-Pixma-iP4200sm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500438"/>
            <a:ext cx="115252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 descr="wifi-rout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44900"/>
            <a:ext cx="15113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21"/>
          <p:cNvSpPr>
            <a:spLocks noChangeArrowheads="1"/>
          </p:cNvSpPr>
          <p:nvPr/>
        </p:nvSpPr>
        <p:spPr bwMode="auto">
          <a:xfrm>
            <a:off x="4643438" y="3213100"/>
            <a:ext cx="863600" cy="792163"/>
          </a:xfrm>
          <a:prstGeom prst="ellips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Oval 22"/>
          <p:cNvSpPr>
            <a:spLocks noChangeArrowheads="1"/>
          </p:cNvSpPr>
          <p:nvPr/>
        </p:nvSpPr>
        <p:spPr bwMode="auto">
          <a:xfrm>
            <a:off x="4500563" y="3068638"/>
            <a:ext cx="1081087" cy="1081087"/>
          </a:xfrm>
          <a:prstGeom prst="ellips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Oval 23"/>
          <p:cNvSpPr>
            <a:spLocks noChangeArrowheads="1"/>
          </p:cNvSpPr>
          <p:nvPr/>
        </p:nvSpPr>
        <p:spPr bwMode="auto">
          <a:xfrm>
            <a:off x="4356100" y="2924175"/>
            <a:ext cx="1439863" cy="1439863"/>
          </a:xfrm>
          <a:prstGeom prst="ellips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Oval 24"/>
          <p:cNvSpPr>
            <a:spLocks noChangeArrowheads="1"/>
          </p:cNvSpPr>
          <p:nvPr/>
        </p:nvSpPr>
        <p:spPr bwMode="auto">
          <a:xfrm>
            <a:off x="3708400" y="2349500"/>
            <a:ext cx="2374900" cy="2376488"/>
          </a:xfrm>
          <a:prstGeom prst="ellips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Oval 25"/>
          <p:cNvSpPr>
            <a:spLocks noChangeArrowheads="1"/>
          </p:cNvSpPr>
          <p:nvPr/>
        </p:nvSpPr>
        <p:spPr bwMode="auto">
          <a:xfrm>
            <a:off x="3132138" y="1844675"/>
            <a:ext cx="3457575" cy="3429000"/>
          </a:xfrm>
          <a:prstGeom prst="ellips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Oval 26"/>
          <p:cNvSpPr>
            <a:spLocks noChangeArrowheads="1"/>
          </p:cNvSpPr>
          <p:nvPr/>
        </p:nvSpPr>
        <p:spPr bwMode="auto">
          <a:xfrm>
            <a:off x="2411413" y="1052513"/>
            <a:ext cx="5040312" cy="4968875"/>
          </a:xfrm>
          <a:prstGeom prst="ellips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" name="Oval 27"/>
          <p:cNvSpPr>
            <a:spLocks noChangeArrowheads="1"/>
          </p:cNvSpPr>
          <p:nvPr/>
        </p:nvSpPr>
        <p:spPr bwMode="auto">
          <a:xfrm>
            <a:off x="4859338" y="3429000"/>
            <a:ext cx="433387" cy="431800"/>
          </a:xfrm>
          <a:prstGeom prst="ellips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64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Aktivní prvky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Aft>
                <a:spcPts val="1800"/>
              </a:spcAft>
            </a:pPr>
            <a:r>
              <a:rPr lang="cs-CZ" sz="2600" dirty="0"/>
              <a:t>Aktivní prvky přenášená data mění, zesilují, směrují nebo jiným způsobem </a:t>
            </a:r>
            <a:r>
              <a:rPr lang="cs-CZ" sz="2600" dirty="0" smtClean="0"/>
              <a:t>ovlivňují.</a:t>
            </a:r>
          </a:p>
          <a:p>
            <a:pPr>
              <a:spcAft>
                <a:spcPts val="1800"/>
              </a:spcAft>
            </a:pPr>
            <a:r>
              <a:rPr lang="cs-CZ" sz="2600" dirty="0" smtClean="0"/>
              <a:t>HUB – nezná síťové adresy jednotlivých stanic. Po příjmu posílá pakety do všech připojených stanic.</a:t>
            </a:r>
          </a:p>
          <a:p>
            <a:pPr>
              <a:spcAft>
                <a:spcPts val="1800"/>
              </a:spcAft>
            </a:pPr>
            <a:r>
              <a:rPr lang="cs-CZ" sz="2600" dirty="0" err="1" smtClean="0"/>
              <a:t>Switch</a:t>
            </a:r>
            <a:r>
              <a:rPr lang="cs-CZ" sz="2600" dirty="0" smtClean="0"/>
              <a:t> – zná síťové adresy všech stanic.</a:t>
            </a:r>
          </a:p>
          <a:p>
            <a:pPr>
              <a:spcAft>
                <a:spcPts val="1800"/>
              </a:spcAft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261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Aktivní prvky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dirty="0" err="1"/>
              <a:t>Router</a:t>
            </a:r>
            <a:r>
              <a:rPr lang="cs-CZ" dirty="0"/>
              <a:t> – zajišťuje spojení mezi LAN a WAN. Funkce,  kterou plní </a:t>
            </a:r>
            <a:r>
              <a:rPr lang="cs-CZ" dirty="0" err="1"/>
              <a:t>router</a:t>
            </a:r>
            <a:r>
              <a:rPr lang="cs-CZ" dirty="0"/>
              <a:t> se nazývá GATE.</a:t>
            </a:r>
          </a:p>
          <a:p>
            <a:pPr>
              <a:spcAft>
                <a:spcPts val="1800"/>
              </a:spcAft>
            </a:pPr>
            <a:r>
              <a:rPr lang="cs-CZ" dirty="0" err="1"/>
              <a:t>Bridge</a:t>
            </a:r>
            <a:r>
              <a:rPr lang="cs-CZ" dirty="0"/>
              <a:t> –</a:t>
            </a:r>
            <a:r>
              <a:rPr lang="cs-CZ" dirty="0" smtClean="0"/>
              <a:t> propojení </a:t>
            </a:r>
            <a:r>
              <a:rPr lang="cs-CZ" dirty="0"/>
              <a:t>sítí s různou </a:t>
            </a:r>
            <a:r>
              <a:rPr lang="cs-CZ" dirty="0" smtClean="0"/>
              <a:t>topologií. </a:t>
            </a:r>
            <a:endParaRPr lang="cs-CZ" dirty="0"/>
          </a:p>
          <a:p>
            <a:pPr>
              <a:spcAft>
                <a:spcPts val="1800"/>
              </a:spcAft>
            </a:pPr>
            <a:r>
              <a:rPr lang="cs-CZ" dirty="0" err="1"/>
              <a:t>Repeater</a:t>
            </a:r>
            <a:r>
              <a:rPr lang="cs-CZ" dirty="0"/>
              <a:t> – obnovuje a zesiluje digitální signál, který je oslaben útlumem velmi dlouhého </a:t>
            </a:r>
            <a:r>
              <a:rPr lang="cs-CZ" dirty="0" smtClean="0"/>
              <a:t>vedení, </a:t>
            </a:r>
            <a:r>
              <a:rPr lang="cs-CZ" dirty="0"/>
              <a:t>obvykle stovek metrů.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032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Aktivní prvky</a:t>
            </a:r>
            <a:endParaRPr lang="cs-CZ" dirty="0"/>
          </a:p>
        </p:txBody>
      </p:sp>
      <p:pic>
        <p:nvPicPr>
          <p:cNvPr id="4" name="Picture 8" descr="adsl router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67297"/>
            <a:ext cx="3024187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hub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66700"/>
            <a:ext cx="3392488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switch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65103"/>
            <a:ext cx="4535487" cy="183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695736" y="338380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HUB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93009" y="622897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SWITCH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45360" y="3452228"/>
            <a:ext cx="1872208" cy="36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ROUTER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14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Pasivní prvky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dirty="0" smtClean="0"/>
              <a:t>Pasivní prvky sítě jsou ty, které se podílejí na přenosu, ale data žádným způsobem nemění ani neovlivňují.</a:t>
            </a:r>
          </a:p>
          <a:p>
            <a:pPr>
              <a:spcAft>
                <a:spcPts val="600"/>
              </a:spcAft>
            </a:pPr>
            <a:r>
              <a:rPr lang="cs-CZ" dirty="0" smtClean="0"/>
              <a:t>Druhy</a:t>
            </a:r>
          </a:p>
          <a:p>
            <a:pPr marL="711200" indent="-273050">
              <a:buFont typeface="Wingdings" pitchFamily="2" charset="2"/>
              <a:buChar char="Ø"/>
            </a:pPr>
            <a:r>
              <a:rPr lang="cs-CZ" dirty="0" smtClean="0"/>
              <a:t>Koaxiální kabel</a:t>
            </a:r>
          </a:p>
          <a:p>
            <a:pPr marL="711200" indent="-273050">
              <a:buFont typeface="Wingdings" pitchFamily="2" charset="2"/>
              <a:buChar char="Ø"/>
            </a:pPr>
            <a:r>
              <a:rPr lang="cs-CZ" dirty="0" smtClean="0"/>
              <a:t>Kroucená dvojlinka</a:t>
            </a:r>
          </a:p>
          <a:p>
            <a:pPr marL="711200" indent="-273050">
              <a:buFont typeface="Wingdings" pitchFamily="2" charset="2"/>
              <a:buChar char="Ø"/>
            </a:pPr>
            <a:r>
              <a:rPr lang="cs-CZ" dirty="0" smtClean="0"/>
              <a:t>Optický kabel</a:t>
            </a:r>
            <a:endParaRPr lang="cs-CZ" dirty="0"/>
          </a:p>
        </p:txBody>
      </p:sp>
      <p:pic>
        <p:nvPicPr>
          <p:cNvPr id="4" name="Picture 4" descr="ut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68960"/>
            <a:ext cx="165576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87998"/>
            <a:ext cx="187325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RJ45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776" y="5157192"/>
            <a:ext cx="1944688" cy="145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365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třeba pro zapojení PC do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dirty="0" smtClean="0"/>
              <a:t>PC musí obsahovat síťovou kartu – hardwarové zařízení pro zapojení do sítě.</a:t>
            </a:r>
          </a:p>
          <a:p>
            <a:pPr>
              <a:spcAft>
                <a:spcPts val="1800"/>
              </a:spcAft>
            </a:pPr>
            <a:r>
              <a:rPr lang="cs-CZ" dirty="0" smtClean="0"/>
              <a:t>Počítač </a:t>
            </a:r>
            <a:r>
              <a:rPr lang="cs-CZ" dirty="0"/>
              <a:t>musí mít operační systém podporující práci v síti s nainstalovaným protokolem TCP/IP.</a:t>
            </a:r>
          </a:p>
          <a:p>
            <a:pPr>
              <a:spcAft>
                <a:spcPts val="1800"/>
              </a:spcAft>
            </a:pPr>
            <a:r>
              <a:rPr lang="cs-CZ" dirty="0" smtClean="0"/>
              <a:t>Počítač </a:t>
            </a:r>
            <a:r>
              <a:rPr lang="cs-CZ" dirty="0"/>
              <a:t>musí mít přidělenou </a:t>
            </a:r>
            <a:r>
              <a:rPr lang="cs-CZ" dirty="0" smtClean="0"/>
              <a:t>IP adresu. Tuto </a:t>
            </a:r>
            <a:r>
              <a:rPr lang="cs-CZ" dirty="0"/>
              <a:t>adresu nastaví administrátor sítě, nebo ji automaticky přiděluje server.</a:t>
            </a:r>
          </a:p>
          <a:p>
            <a:pPr>
              <a:spcAft>
                <a:spcPts val="1800"/>
              </a:spcAft>
            </a:pPr>
            <a:r>
              <a:rPr lang="cs-CZ" dirty="0"/>
              <a:t>Uživatel musí mít uživatelský účet, který povoluje přístup do sítě.</a:t>
            </a:r>
          </a:p>
        </p:txBody>
      </p:sp>
    </p:spTree>
    <p:extLst>
      <p:ext uri="{BB962C8B-B14F-4D97-AF65-F5344CB8AC3E}">
        <p14:creationId xmlns:p14="http://schemas.microsoft.com/office/powerpoint/2010/main" val="186727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definice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dirty="0" smtClean="0"/>
              <a:t>Workstation </a:t>
            </a:r>
            <a:r>
              <a:rPr lang="cs-CZ" dirty="0"/>
              <a:t>–</a:t>
            </a:r>
            <a:r>
              <a:rPr lang="cs-CZ" dirty="0" smtClean="0"/>
              <a:t> je špičkový počítač</a:t>
            </a:r>
          </a:p>
          <a:p>
            <a:pPr>
              <a:spcAft>
                <a:spcPts val="600"/>
              </a:spcAft>
            </a:pPr>
            <a:r>
              <a:rPr lang="cs-CZ" dirty="0" smtClean="0"/>
              <a:t>Server – je počítač, který poskytuje ostatním služby nebo PC program, který služby realizuje</a:t>
            </a:r>
          </a:p>
          <a:p>
            <a:pPr>
              <a:spcAft>
                <a:spcPts val="600"/>
              </a:spcAft>
            </a:pPr>
            <a:r>
              <a:rPr lang="cs-CZ" dirty="0" smtClean="0"/>
              <a:t>Brána – na </a:t>
            </a:r>
            <a:r>
              <a:rPr lang="cs-CZ" dirty="0"/>
              <a:t>bránu se posílá každý IP paket, který není určen do lokální </a:t>
            </a:r>
            <a:r>
              <a:rPr lang="cs-CZ" dirty="0" smtClean="0"/>
              <a:t>sítě</a:t>
            </a:r>
          </a:p>
          <a:p>
            <a:pPr marL="987425" indent="-27305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cs-CZ" dirty="0"/>
              <a:t>Výchozí brána MUSÍ být nastavena, chcete-li protokolem IP komunikovat s počítači mimo vaši lokální síť.</a:t>
            </a:r>
          </a:p>
          <a:p>
            <a:pPr marL="987425" indent="-273050" fontAlgn="base">
              <a:spcAft>
                <a:spcPts val="600"/>
              </a:spcAft>
              <a:buFont typeface="Wingdings" pitchFamily="2" charset="2"/>
              <a:buChar char="Ø"/>
            </a:pPr>
            <a:r>
              <a:rPr lang="cs-CZ" dirty="0"/>
              <a:t>Výchozí brána MUSÍ být dosažitelná v rámci lokální sítě –</a:t>
            </a:r>
            <a:r>
              <a:rPr lang="cs-CZ" dirty="0" smtClean="0"/>
              <a:t> </a:t>
            </a:r>
            <a:r>
              <a:rPr lang="cs-CZ" dirty="0"/>
              <a:t>její adresa musí patřit do této sítě.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7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definice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Maska </a:t>
            </a:r>
            <a:r>
              <a:rPr lang="cs-CZ" dirty="0" err="1" smtClean="0"/>
              <a:t>subsítě</a:t>
            </a:r>
            <a:r>
              <a:rPr lang="cs-CZ" dirty="0" smtClean="0"/>
              <a:t> </a:t>
            </a:r>
            <a:r>
              <a:rPr lang="cs-CZ" dirty="0"/>
              <a:t>–</a:t>
            </a:r>
            <a:r>
              <a:rPr lang="cs-CZ" dirty="0" smtClean="0"/>
              <a:t> </a:t>
            </a:r>
            <a:r>
              <a:rPr lang="cs-CZ" dirty="0"/>
              <a:t>určuje, </a:t>
            </a:r>
            <a:r>
              <a:rPr lang="cs-CZ" dirty="0" smtClean="0"/>
              <a:t>jaká </a:t>
            </a:r>
            <a:r>
              <a:rPr lang="cs-CZ" dirty="0"/>
              <a:t>část IP adresy adresuje síť a </a:t>
            </a:r>
            <a:r>
              <a:rPr lang="cs-CZ" dirty="0" smtClean="0"/>
              <a:t>jaká </a:t>
            </a:r>
            <a:r>
              <a:rPr lang="cs-CZ" dirty="0"/>
              <a:t>počítač v rámci této </a:t>
            </a:r>
            <a:r>
              <a:rPr lang="cs-CZ" dirty="0" smtClean="0"/>
              <a:t>sítě</a:t>
            </a:r>
          </a:p>
          <a:p>
            <a:pPr>
              <a:spcAft>
                <a:spcPts val="1200"/>
              </a:spcAft>
            </a:pPr>
            <a:r>
              <a:rPr lang="cs-CZ" dirty="0" smtClean="0"/>
              <a:t>Privátní IP adresy – lokální síť, </a:t>
            </a:r>
            <a:r>
              <a:rPr lang="cs-CZ" dirty="0"/>
              <a:t>IP adresy jsou </a:t>
            </a:r>
            <a:r>
              <a:rPr lang="cs-CZ" dirty="0" smtClean="0"/>
              <a:t>nesměrovatelné </a:t>
            </a:r>
            <a:r>
              <a:rPr lang="cs-CZ" dirty="0" smtClean="0"/>
              <a:t>(směrovače </a:t>
            </a:r>
            <a:r>
              <a:rPr lang="cs-CZ" dirty="0"/>
              <a:t>v Internetu pakety s těmito IP </a:t>
            </a:r>
            <a:r>
              <a:rPr lang="cs-CZ" dirty="0" smtClean="0"/>
              <a:t>adresa</a:t>
            </a:r>
            <a:r>
              <a:rPr lang="cs-CZ" dirty="0"/>
              <a:t>mi zahazují) </a:t>
            </a:r>
            <a:endParaRPr lang="cs-CZ" dirty="0" smtClean="0"/>
          </a:p>
          <a:p>
            <a:pPr marL="1158875" indent="-273050" fontAlgn="base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/>
              <a:t>10.0.0.0, nejkratší maska: 255.0.0.0</a:t>
            </a:r>
          </a:p>
          <a:p>
            <a:pPr marL="1158875" indent="-273050" fontAlgn="base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/>
              <a:t>172.16.0.0, nejkratší maska: 255.240.0.0</a:t>
            </a:r>
          </a:p>
          <a:p>
            <a:pPr marL="1158875" indent="-273050" fontAlgn="base">
              <a:spcAft>
                <a:spcPts val="1200"/>
              </a:spcAft>
              <a:buFont typeface="Wingdings" pitchFamily="2" charset="2"/>
              <a:buChar char="Ø"/>
            </a:pPr>
            <a:r>
              <a:rPr lang="cs-CZ" dirty="0"/>
              <a:t>192.168.0.0, nejkratší maska: </a:t>
            </a:r>
            <a:r>
              <a:rPr lang="cs-CZ" dirty="0" smtClean="0"/>
              <a:t>255.255.0.0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969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definice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base"/>
            <a:r>
              <a:rPr lang="cs-CZ" dirty="0" smtClean="0"/>
              <a:t>Příklad </a:t>
            </a:r>
            <a:r>
              <a:rPr lang="cs-CZ" dirty="0"/>
              <a:t>1</a:t>
            </a:r>
            <a:r>
              <a:rPr lang="cs-CZ" dirty="0" smtClean="0"/>
              <a:t>: </a:t>
            </a:r>
            <a:r>
              <a:rPr lang="cs-CZ" dirty="0"/>
              <a:t>zvolíte adresy 192.168.1.x a masku </a:t>
            </a:r>
            <a:r>
              <a:rPr lang="cs-CZ" dirty="0" err="1"/>
              <a:t>subsítě</a:t>
            </a:r>
            <a:r>
              <a:rPr lang="cs-CZ" dirty="0"/>
              <a:t> 255.255.255.0. </a:t>
            </a:r>
            <a:r>
              <a:rPr lang="cs-CZ" dirty="0" smtClean="0"/>
              <a:t>Kolik lze přidělit adres?</a:t>
            </a:r>
            <a:endParaRPr lang="cs-CZ" dirty="0" smtClean="0"/>
          </a:p>
          <a:p>
            <a:pPr marL="1076325" indent="-361950" fontAlgn="base">
              <a:buFont typeface="Wingdings" pitchFamily="2" charset="2"/>
              <a:buChar char="Ø"/>
            </a:pPr>
            <a:r>
              <a:rPr lang="cs-CZ" dirty="0"/>
              <a:t>M</a:t>
            </a:r>
            <a:r>
              <a:rPr lang="cs-CZ" dirty="0" smtClean="0"/>
              <a:t>ůžete </a:t>
            </a:r>
            <a:r>
              <a:rPr lang="cs-CZ" dirty="0"/>
              <a:t>přidělit IP adresy 192.168.1.1 až 192.168.1.254 (adresy 192.168.1.0 a 192.168.1.255 mají zvláštní význam a nelze </a:t>
            </a:r>
            <a:r>
              <a:rPr lang="cs-CZ" dirty="0" smtClean="0"/>
              <a:t> je </a:t>
            </a:r>
            <a:r>
              <a:rPr lang="cs-CZ" dirty="0"/>
              <a:t>použít jako adresy počítačů!).</a:t>
            </a:r>
          </a:p>
          <a:p>
            <a:pPr fontAlgn="base"/>
            <a:r>
              <a:rPr lang="cs-CZ" dirty="0"/>
              <a:t>Příklad 2: </a:t>
            </a:r>
            <a:r>
              <a:rPr lang="cs-CZ" dirty="0" smtClean="0"/>
              <a:t>254 </a:t>
            </a:r>
            <a:r>
              <a:rPr lang="cs-CZ" dirty="0"/>
              <a:t>adres z předchozího příkladu nestačí –</a:t>
            </a:r>
            <a:r>
              <a:rPr lang="cs-CZ" dirty="0" smtClean="0"/>
              <a:t> </a:t>
            </a:r>
            <a:r>
              <a:rPr lang="cs-CZ" dirty="0"/>
              <a:t>zvolíte adresy 192.168.x.x s maskou </a:t>
            </a:r>
            <a:r>
              <a:rPr lang="cs-CZ" dirty="0" smtClean="0"/>
              <a:t>255.255.0.0</a:t>
            </a:r>
            <a:r>
              <a:rPr lang="cs-CZ" dirty="0" smtClean="0"/>
              <a:t>. </a:t>
            </a:r>
            <a:r>
              <a:rPr lang="cs-CZ" dirty="0"/>
              <a:t>Kolik lze přidělit adres</a:t>
            </a:r>
            <a:r>
              <a:rPr lang="cs-CZ" dirty="0" smtClean="0"/>
              <a:t>?</a:t>
            </a:r>
            <a:endParaRPr lang="cs-CZ" dirty="0" smtClean="0"/>
          </a:p>
          <a:p>
            <a:pPr marL="1076325" indent="-361950" fontAlgn="base">
              <a:buFont typeface="Wingdings" pitchFamily="2" charset="2"/>
              <a:buChar char="Ø"/>
            </a:pPr>
            <a:r>
              <a:rPr lang="cs-CZ" dirty="0" smtClean="0"/>
              <a:t>Pak </a:t>
            </a:r>
            <a:r>
              <a:rPr lang="cs-CZ" dirty="0"/>
              <a:t>můžete ve vaší lokální síti přiřazovat adresy 192.168.0.1 až </a:t>
            </a:r>
            <a:r>
              <a:rPr lang="cs-CZ" dirty="0" smtClean="0"/>
              <a:t>192.168.255.254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43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cs-CZ" dirty="0" smtClean="0">
                <a:hlinkClick r:id="rId2"/>
              </a:rPr>
              <a:t>Základní pojmy</a:t>
            </a:r>
            <a:endParaRPr lang="cs-CZ" dirty="0" smtClean="0"/>
          </a:p>
          <a:p>
            <a:pPr>
              <a:spcAft>
                <a:spcPts val="1800"/>
              </a:spcAft>
            </a:pPr>
            <a:r>
              <a:rPr lang="cs-CZ" dirty="0">
                <a:hlinkClick r:id="rId3"/>
              </a:rPr>
              <a:t>http://manuals.kerio.com/wrp/cz/166.htm#o166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653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165</TotalTime>
  <Words>572</Words>
  <Application>Microsoft Office PowerPoint</Application>
  <PresentationFormat>Předvádění na obrazovce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Síť, Topologie, Internet</vt:lpstr>
      <vt:lpstr>Druhy a využití počítačové sítě</vt:lpstr>
      <vt:lpstr>Topologie sítě</vt:lpstr>
      <vt:lpstr>Topologie sítě - kruh</vt:lpstr>
      <vt:lpstr>Topologie sítě - hvězda</vt:lpstr>
      <vt:lpstr>Topologie sítě - wifi</vt:lpstr>
      <vt:lpstr>Aktivní prvky sítě</vt:lpstr>
      <vt:lpstr>Aktivní prvky sítě</vt:lpstr>
      <vt:lpstr>Aktivní prvky</vt:lpstr>
      <vt:lpstr>Pasivní prvky sítě</vt:lpstr>
      <vt:lpstr>Co je třeba pro zapojení PC do sítě</vt:lpstr>
      <vt:lpstr>Základní definice</vt:lpstr>
      <vt:lpstr>Základní definice</vt:lpstr>
      <vt:lpstr>Základní definice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Síťové prostředí učebny, Internet</dc:title>
  <dc:creator>Honza IX</dc:creator>
  <cp:lastModifiedBy>Honza IX</cp:lastModifiedBy>
  <cp:revision>19</cp:revision>
  <dcterms:created xsi:type="dcterms:W3CDTF">2013-02-11T20:21:43Z</dcterms:created>
  <dcterms:modified xsi:type="dcterms:W3CDTF">2013-02-18T21:40:08Z</dcterms:modified>
</cp:coreProperties>
</file>