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Host Grotesk Medium" panose="020B0604020202020204" charset="-18"/>
      <p:regular r:id="rId13"/>
    </p:embeddedFont>
    <p:embeddedFont>
      <p:font typeface="Roboto" panose="02000000000000000000" pitchFamily="2" charset="0"/>
      <p:regular r:id="rId14"/>
      <p:bold r:id="rId1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7005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899410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Prevence: Klíč ke zdravému životu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437221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Prevence představuje souhrn promyšlených opatření, která mají za cíl předcházet zdravotním problémům, udržovat a posilovat naše zdraví. Je to investice do budoucnosti, která nám umožňuje žít plnohodnotný a kvalitní život.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78762"/>
            <a:ext cx="564213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Tři pilíře preventivní péče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495675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Preventivní medicína se dělí do tří vzájemně propojených úrovní, z nichž každá má svůj specifický cíl a zaměření. Společně tvoří komplexní systém ochrany zdraví.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4314230"/>
            <a:ext cx="4215289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99768" y="452020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Primární prevence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999768" y="4949428"/>
            <a:ext cx="380333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Předchází vzniku nemoci prostřednictvím zdravého životního stylu a očkování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5207437" y="4314230"/>
            <a:ext cx="4215408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13415" y="452020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Sekundární prevence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5413415" y="4949428"/>
            <a:ext cx="380345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Včasně odhaluje nemoci díky pravidelným prohlídkám a screeningu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9621203" y="4314230"/>
            <a:ext cx="4215289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827181" y="452020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Terciární prevence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9827181" y="4949428"/>
            <a:ext cx="380333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Minimalizuje následky již vzniklého onemocnění a podporuje návrat do života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6616" y="375761"/>
            <a:ext cx="5707023" cy="4270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5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Primární prevence: První linie obrany</a:t>
            </a:r>
            <a:endParaRPr lang="en-US" sz="2650" dirty="0"/>
          </a:p>
        </p:txBody>
      </p:sp>
      <p:sp>
        <p:nvSpPr>
          <p:cNvPr id="3" name="Text 1"/>
          <p:cNvSpPr/>
          <p:nvPr/>
        </p:nvSpPr>
        <p:spPr>
          <a:xfrm>
            <a:off x="546616" y="1144310"/>
            <a:ext cx="1708309" cy="2134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Hlavní cíl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6616" y="1494353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Předejít samotnému </a:t>
            </a: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vzniku nemoci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dříve, než se vůbec objeví. Jde o nejúčinnější formu ochrany zdraví.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546616" y="1835944"/>
            <a:ext cx="1757124" cy="2134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Nespecifická prevence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6616" y="2185988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Obecná opatření zaměřená na celou populaci: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546616" y="2514005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Péče o čistotu životního prostředí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546616" y="2766774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Osvěta zdravého životního stylu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546616" y="3019544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Podpora fyzické aktivity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546616" y="3272314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Vzdělávání o správné výživě</a:t>
            </a:r>
            <a:endParaRPr lang="en-US" sz="105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9508" y="1161455"/>
            <a:ext cx="6601897" cy="6105406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7489508" y="7420570"/>
            <a:ext cx="1708309" cy="2134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Specifická prevence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7489508" y="7770614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Cílená opatření pro rizikové skupiny: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7489508" y="8098631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Očkování proti infekčním nemocem</a:t>
            </a:r>
            <a:endParaRPr lang="en-US" sz="1050" dirty="0"/>
          </a:p>
        </p:txBody>
      </p:sp>
      <p:sp>
        <p:nvSpPr>
          <p:cNvPr id="15" name="Text 12"/>
          <p:cNvSpPr/>
          <p:nvPr/>
        </p:nvSpPr>
        <p:spPr>
          <a:xfrm>
            <a:off x="7489508" y="8351401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Fluoridové tablety pro děti</a:t>
            </a:r>
            <a:endParaRPr lang="en-US" sz="1050" dirty="0"/>
          </a:p>
        </p:txBody>
      </p:sp>
      <p:sp>
        <p:nvSpPr>
          <p:cNvPr id="16" name="Text 13"/>
          <p:cNvSpPr/>
          <p:nvPr/>
        </p:nvSpPr>
        <p:spPr>
          <a:xfrm>
            <a:off x="7489508" y="8604171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Preventivní suplementace vitamínů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7489508" y="8856940"/>
            <a:ext cx="6601897" cy="2050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Edukace vysoce rizikových skupin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41245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Sekundární prevence: Včasné odhalení je klíčové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3879056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Sekundární prevence se zaměřuje na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včasné rozpoznání nemoci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 zahájení účinné léčby v co nejranějším stadiu. Čím dříve se nemoc odhalí, tím lepší jsou šance na úplné vyléčení a minimalizaci následků.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6280190" y="4995267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Základem jsou pravidelné preventivní prohlídky, které jsou přizpůsobeny věku, pohlaví a rizikové skupině pacienta. Tento systematický přístup umožňuje zachytit onemocnění ještě před objevením prvních příznaků.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591622"/>
            <a:ext cx="7082909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Systém preventivních prohlídek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1608534"/>
            <a:ext cx="6422231" cy="2915483"/>
          </a:xfrm>
          <a:prstGeom prst="roundRect">
            <a:avLst>
              <a:gd name="adj" fmla="val 285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16650" y="1631394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sp>
        <p:nvSpPr>
          <p:cNvPr id="5" name="Text 3"/>
          <p:cNvSpPr/>
          <p:nvPr/>
        </p:nvSpPr>
        <p:spPr>
          <a:xfrm>
            <a:off x="3856077" y="173914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015008" y="242506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Děti a dospívající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1015008" y="2854285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Pravidelné kontroly od narození do 18 let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1015008" y="3271004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prvním roce života celkem 9 prohlídek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1015008" y="3638074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Sledování růstu a vývoje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1015008" y="4005143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Včasná detekce vývojových poruch</a:t>
            </a:r>
            <a:endParaRPr lang="en-US" sz="1550" dirty="0"/>
          </a:p>
        </p:txBody>
      </p:sp>
      <p:sp>
        <p:nvSpPr>
          <p:cNvPr id="11" name="Shape 9"/>
          <p:cNvSpPr/>
          <p:nvPr/>
        </p:nvSpPr>
        <p:spPr>
          <a:xfrm>
            <a:off x="7414379" y="1608534"/>
            <a:ext cx="6422231" cy="2915483"/>
          </a:xfrm>
          <a:prstGeom prst="roundRect">
            <a:avLst>
              <a:gd name="adj" fmla="val 285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7437239" y="1631394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sp>
        <p:nvSpPr>
          <p:cNvPr id="13" name="Text 11"/>
          <p:cNvSpPr/>
          <p:nvPr/>
        </p:nvSpPr>
        <p:spPr>
          <a:xfrm>
            <a:off x="10476667" y="173914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7635597" y="242506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Těhotné ženy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7635597" y="2854285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péče během gravidity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7635597" y="3271004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Pravidelné gynekologické kontroly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7635597" y="3638074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Ultrazvuková vyšetření plodu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7635597" y="4005143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Screeningové testy</a:t>
            </a:r>
            <a:endParaRPr lang="en-US" sz="1550" dirty="0"/>
          </a:p>
        </p:txBody>
      </p:sp>
      <p:sp>
        <p:nvSpPr>
          <p:cNvPr id="19" name="Shape 17"/>
          <p:cNvSpPr/>
          <p:nvPr/>
        </p:nvSpPr>
        <p:spPr>
          <a:xfrm>
            <a:off x="793790" y="4722376"/>
            <a:ext cx="6422231" cy="2915483"/>
          </a:xfrm>
          <a:prstGeom prst="roundRect">
            <a:avLst>
              <a:gd name="adj" fmla="val 285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16650" y="4745236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sp>
        <p:nvSpPr>
          <p:cNvPr id="21" name="Text 19"/>
          <p:cNvSpPr/>
          <p:nvPr/>
        </p:nvSpPr>
        <p:spPr>
          <a:xfrm>
            <a:off x="3856077" y="4852988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1015008" y="55389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Riziková povolání</a:t>
            </a:r>
            <a:endParaRPr lang="en-US" sz="1950" dirty="0"/>
          </a:p>
        </p:txBody>
      </p:sp>
      <p:sp>
        <p:nvSpPr>
          <p:cNvPr id="23" name="Text 21"/>
          <p:cNvSpPr/>
          <p:nvPr/>
        </p:nvSpPr>
        <p:spPr>
          <a:xfrm>
            <a:off x="1015008" y="5968127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Specifické prohlídky pro exponované profese</a:t>
            </a:r>
            <a:endParaRPr lang="en-US" sz="1550" dirty="0"/>
          </a:p>
        </p:txBody>
      </p:sp>
      <p:sp>
        <p:nvSpPr>
          <p:cNvPr id="24" name="Text 22"/>
          <p:cNvSpPr/>
          <p:nvPr/>
        </p:nvSpPr>
        <p:spPr>
          <a:xfrm>
            <a:off x="1015008" y="6384846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Pravidelné sledování zdravotního stavu</a:t>
            </a:r>
            <a:endParaRPr lang="en-US" sz="1550" dirty="0"/>
          </a:p>
        </p:txBody>
      </p:sp>
      <p:sp>
        <p:nvSpPr>
          <p:cNvPr id="25" name="Text 23"/>
          <p:cNvSpPr/>
          <p:nvPr/>
        </p:nvSpPr>
        <p:spPr>
          <a:xfrm>
            <a:off x="1015008" y="6751915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Kontrola vlivu pracovního prostředí</a:t>
            </a:r>
            <a:endParaRPr lang="en-US" sz="1550" dirty="0"/>
          </a:p>
        </p:txBody>
      </p:sp>
      <p:sp>
        <p:nvSpPr>
          <p:cNvPr id="26" name="Shape 24"/>
          <p:cNvSpPr/>
          <p:nvPr/>
        </p:nvSpPr>
        <p:spPr>
          <a:xfrm>
            <a:off x="7414379" y="4722376"/>
            <a:ext cx="6422231" cy="2915483"/>
          </a:xfrm>
          <a:prstGeom prst="roundRect">
            <a:avLst>
              <a:gd name="adj" fmla="val 285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7437239" y="4745236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sp>
        <p:nvSpPr>
          <p:cNvPr id="28" name="Text 26"/>
          <p:cNvSpPr/>
          <p:nvPr/>
        </p:nvSpPr>
        <p:spPr>
          <a:xfrm>
            <a:off x="10476667" y="4852988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300" dirty="0"/>
          </a:p>
        </p:txBody>
      </p:sp>
      <p:sp>
        <p:nvSpPr>
          <p:cNvPr id="29" name="Text 27"/>
          <p:cNvSpPr/>
          <p:nvPr/>
        </p:nvSpPr>
        <p:spPr>
          <a:xfrm>
            <a:off x="7635597" y="55389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Ženy nad 45 let</a:t>
            </a:r>
            <a:endParaRPr lang="en-US" sz="1950" dirty="0"/>
          </a:p>
        </p:txBody>
      </p:sp>
      <p:sp>
        <p:nvSpPr>
          <p:cNvPr id="30" name="Text 28"/>
          <p:cNvSpPr/>
          <p:nvPr/>
        </p:nvSpPr>
        <p:spPr>
          <a:xfrm>
            <a:off x="7635597" y="5968127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Prevence gynekologických onemocnění</a:t>
            </a:r>
            <a:endParaRPr lang="en-US" sz="1550" dirty="0"/>
          </a:p>
        </p:txBody>
      </p:sp>
      <p:sp>
        <p:nvSpPr>
          <p:cNvPr id="31" name="Text 29"/>
          <p:cNvSpPr/>
          <p:nvPr/>
        </p:nvSpPr>
        <p:spPr>
          <a:xfrm>
            <a:off x="7635597" y="6384846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prsů a mamografie</a:t>
            </a:r>
            <a:endParaRPr lang="en-US" sz="1550" dirty="0"/>
          </a:p>
        </p:txBody>
      </p:sp>
      <p:sp>
        <p:nvSpPr>
          <p:cNvPr id="32" name="Text 30"/>
          <p:cNvSpPr/>
          <p:nvPr/>
        </p:nvSpPr>
        <p:spPr>
          <a:xfrm>
            <a:off x="7635597" y="6751915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Gynekologické prohlídky</a:t>
            </a:r>
            <a:endParaRPr lang="en-US" sz="1550" dirty="0"/>
          </a:p>
        </p:txBody>
      </p:sp>
      <p:sp>
        <p:nvSpPr>
          <p:cNvPr id="33" name="Text 31"/>
          <p:cNvSpPr/>
          <p:nvPr/>
        </p:nvSpPr>
        <p:spPr>
          <a:xfrm>
            <a:off x="7635597" y="7118985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Screening rakoviny děložního čípku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11029" y="420053"/>
            <a:ext cx="4523542" cy="4536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Screening a dispenzarizace</a:t>
            </a:r>
            <a:endParaRPr lang="en-US" sz="2850" dirty="0"/>
          </a:p>
        </p:txBody>
      </p:sp>
      <p:sp>
        <p:nvSpPr>
          <p:cNvPr id="3" name="Text 1"/>
          <p:cNvSpPr/>
          <p:nvPr/>
        </p:nvSpPr>
        <p:spPr>
          <a:xfrm>
            <a:off x="611029" y="1236464"/>
            <a:ext cx="2177177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Screening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611029" y="1653778"/>
            <a:ext cx="7215188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Celoplošné vyšetření určité skupiny obyvatel s cílem odhalit závažné choroby v raném stadiu.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11029" y="2016562"/>
            <a:ext cx="292941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Příklady screeningových programů: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611029" y="2388513"/>
            <a:ext cx="7215188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Novorozenci:</a:t>
            </a: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vyšetření metabolických vad, hypothyreózy, očních vad a kyčelních kloubů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611029" y="2656880"/>
            <a:ext cx="7215188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Ženy:</a:t>
            </a: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mamografické vyšetření pro detekci rakoviny prsu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611029" y="2925247"/>
            <a:ext cx="7215188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Kolorektální screening:</a:t>
            </a: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prevence rakoviny tlustého střeva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11029" y="3288030"/>
            <a:ext cx="181427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Depistáž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611029" y="3659981"/>
            <a:ext cx="7215188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Jednorázové cílené vyšetření specifické skupiny lidí ohrožených vznikem konkrétní nemoci.</a:t>
            </a:r>
            <a:endParaRPr lang="en-US" sz="110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7928" y="1254562"/>
            <a:ext cx="5546884" cy="4071342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8187928" y="5489138"/>
            <a:ext cx="2177177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Dispenzarizace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8187928" y="5906453"/>
            <a:ext cx="5838944" cy="4352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Dlouhodobé systematické sledování a pravidelné kontroly u pacientů s diagnostikovanou chorobou.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8187928" y="6472357"/>
            <a:ext cx="5838944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Častější prohlídky pomáhají: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8187928" y="6820614"/>
            <a:ext cx="5838944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Monitorovat průběh onemocnění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8187928" y="7088981"/>
            <a:ext cx="5838944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Včas zachytit zhoršení stavu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187928" y="7357348"/>
            <a:ext cx="5838944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Upravit léčbu dle potřeby</a:t>
            </a:r>
            <a:endParaRPr lang="en-US" sz="1100" dirty="0"/>
          </a:p>
        </p:txBody>
      </p:sp>
      <p:sp>
        <p:nvSpPr>
          <p:cNvPr id="18" name="Text 15"/>
          <p:cNvSpPr/>
          <p:nvPr/>
        </p:nvSpPr>
        <p:spPr>
          <a:xfrm>
            <a:off x="8187928" y="7625715"/>
            <a:ext cx="5838944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Předcházet komplikacím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8187928" y="7973973"/>
            <a:ext cx="5838944" cy="217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Typicky u onkologických, kardiovaskulárních a chronických onemocnění.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189452"/>
            <a:ext cx="805136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Terciární prevence: Život po nemoci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5107186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Terciární prevence má za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cíl zabránit komplikacím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 dalšímu poškození organismu již vzniklou chorobou. Jejím smyslem není jen léčit tělo, ale minimalizovat následky onemocnění v biologické, psychické i sociální sféře.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3790" y="5925741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Jde o komplexní přístup, který pomáhá pacientům vrátit se k co nejvyšší kvalitě života. Zahrnuje rehabilitaci, psychologickou podporu, sociální pomoc a profesní reedukaci. Včasná a systematická terciární prevence může zásadně ovlivnit další život pacienta.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44585"/>
            <a:ext cx="964584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Následky neúplného uzdravení podle WHO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461498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Světová zdravotnická organizace (WHO) klasifikuje důsledky onemocnění do tří vzájemně propojených kategorií, které komplexně popisují dopad nemoci na život člověka.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1091446" y="4073843"/>
            <a:ext cx="3917513" cy="198358"/>
          </a:xfrm>
          <a:prstGeom prst="roundRect">
            <a:avLst>
              <a:gd name="adj" fmla="val 4202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93790" y="3875365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618" y="4024193"/>
            <a:ext cx="297656" cy="29765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92148" y="4669036"/>
            <a:ext cx="248578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Porucha (Impairment)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992148" y="5098256"/>
            <a:ext cx="381857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Poškození struktury nebo funkce orgánu či tělesného systému. Týká se primárně biologické úrovně - například ztráta zraku, poškození nervu nebo omezení pohyblivosti kloubu.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5505093" y="3776186"/>
            <a:ext cx="3917633" cy="198358"/>
          </a:xfrm>
          <a:prstGeom prst="roundRect">
            <a:avLst>
              <a:gd name="adj" fmla="val 4202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5207437" y="3577709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56265" y="3726537"/>
            <a:ext cx="297656" cy="297656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405795" y="4371380"/>
            <a:ext cx="275463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Neschopnost (Disability)</a:t>
            </a:r>
            <a:endParaRPr lang="en-US" sz="1950" dirty="0"/>
          </a:p>
        </p:txBody>
      </p:sp>
      <p:sp>
        <p:nvSpPr>
          <p:cNvPr id="13" name="Text 9"/>
          <p:cNvSpPr/>
          <p:nvPr/>
        </p:nvSpPr>
        <p:spPr>
          <a:xfrm>
            <a:off x="5405795" y="4800600"/>
            <a:ext cx="3818692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Omezení schopnosti provádět běžné denní úkony jako oblékání, osobní hygiena nebo sebeobsluha. Týká se celé osobnosti nemocného a jeho funkčních možností v každodenním životě.</a:t>
            </a:r>
            <a:endParaRPr lang="en-US" sz="1550" dirty="0"/>
          </a:p>
        </p:txBody>
      </p:sp>
      <p:sp>
        <p:nvSpPr>
          <p:cNvPr id="14" name="Shape 10"/>
          <p:cNvSpPr/>
          <p:nvPr/>
        </p:nvSpPr>
        <p:spPr>
          <a:xfrm>
            <a:off x="9918859" y="3478530"/>
            <a:ext cx="3917513" cy="198358"/>
          </a:xfrm>
          <a:prstGeom prst="roundRect">
            <a:avLst>
              <a:gd name="adj" fmla="val 4202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9621203" y="3280053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70031" y="3428881"/>
            <a:ext cx="297656" cy="297656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819561" y="407372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Újma (Handicap)</a:t>
            </a:r>
            <a:endParaRPr lang="en-US" sz="1950" dirty="0"/>
          </a:p>
        </p:txBody>
      </p:sp>
      <p:sp>
        <p:nvSpPr>
          <p:cNvPr id="18" name="Text 13"/>
          <p:cNvSpPr/>
          <p:nvPr/>
        </p:nvSpPr>
        <p:spPr>
          <a:xfrm>
            <a:off x="9819561" y="4502944"/>
            <a:ext cx="381857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Dopad na vztah nemocného ke společnosti - sociální izolace, pocity méněcennosti, vliv na rodinu, zaměstnání a ekonomické důsledky. Představuje nejširší sociální kontext nemoci.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4250" y="456605"/>
            <a:ext cx="6461998" cy="5188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50"/>
              </a:lnSpc>
              <a:buNone/>
            </a:pPr>
            <a:r>
              <a:rPr lang="en-US" sz="32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Cesta zpět: Minimalizace následků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4250" y="1390531"/>
            <a:ext cx="4185047" cy="3113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Klíčové intervence terciární prevence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664250" y="1867853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Včasná rehabilitace: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 úrazech a operacích pro obnovení funkcí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664250" y="2175034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Fyzioterapie: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posílení svalů a zlepšení mobility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664250" y="2482215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Ergoterapie: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nácvik běžných denních činností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64250" y="2789396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Psychologická podpora: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pomoc při zvládání změn a stresu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664250" y="3096578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Sociální integrace: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návrat do společnosti a komunity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64250" y="3403759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Profesní reedukace: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příprava na návrat do zaměstnání nebo rekvalifikace</a:t>
            </a:r>
            <a:endParaRPr lang="en-US" sz="1300" dirty="0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5345" y="1411367"/>
            <a:ext cx="6448425" cy="4301014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7525345" y="5899190"/>
            <a:ext cx="2118003" cy="2593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Cíle terciární prevence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7525345" y="6324481"/>
            <a:ext cx="6448425" cy="4981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Snaha o maximální možnou samostatnost pacienta a jeho plnohodnotný návrat do života. Důraz na: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7525345" y="6972062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Obnovení fyzických schopností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7525345" y="7279243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Psychickou podporu a adaptaci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7525345" y="7586424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Sociální začlenění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7525345" y="7893606"/>
            <a:ext cx="6448425" cy="249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Ekonomickou soběstačnost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29364"/>
            <a:ext cx="7556421" cy="49615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Zdraví je schopnost vést plnohodnotný život</a:t>
            </a:r>
            <a:endParaRPr lang="en-US" sz="7800" dirty="0"/>
          </a:p>
        </p:txBody>
      </p:sp>
      <p:sp>
        <p:nvSpPr>
          <p:cNvPr id="4" name="Text 1"/>
          <p:cNvSpPr/>
          <p:nvPr/>
        </p:nvSpPr>
        <p:spPr>
          <a:xfrm>
            <a:off x="793790" y="5888593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Prevence není jen o absenci nemoci - je to aktivní přístup k životu, který nám umožňuje žít naplno. Ať už jde o předcházení nemocem, jejich včasné odhalení nebo minimalizaci následků, každá úroveň prevence má svůj nezastupitelný význam.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3790" y="7004804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Investice do prevence je investicí do kvality našeho života, do naší schopnosti pracovat, tvořit, milovat a naplňovat své sny. Zdraví je základem všeho, co děláme.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808</Words>
  <Application>Microsoft Office PowerPoint</Application>
  <PresentationFormat>Vlastní</PresentationFormat>
  <Paragraphs>107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Roboto</vt:lpstr>
      <vt:lpstr>Host Grotesk Medium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2025-12-13T17:42:15Z</dcterms:created>
  <dcterms:modified xsi:type="dcterms:W3CDTF">2025-12-13T17:43:09Z</dcterms:modified>
</cp:coreProperties>
</file>