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9" r:id="rId4"/>
    <p:sldId id="284" r:id="rId5"/>
    <p:sldId id="285" r:id="rId6"/>
    <p:sldId id="286" r:id="rId7"/>
    <p:sldId id="287" r:id="rId8"/>
    <p:sldId id="288" r:id="rId9"/>
    <p:sldId id="261" r:id="rId10"/>
    <p:sldId id="263" r:id="rId11"/>
    <p:sldId id="264" r:id="rId12"/>
    <p:sldId id="28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109" d="100"/>
          <a:sy n="109" d="100"/>
        </p:scale>
        <p:origin x="168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5E5F463-A829-4C13-A8D3-D045C8D781C1}" type="datetimeFigureOut">
              <a:rPr lang="cs-CZ" smtClean="0"/>
              <a:pPr/>
              <a:t>21.03.2023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0DBDBD5-6509-43A3-9609-6F4A5048E92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pull dir="rd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VNÍMÁNÍ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3600" dirty="0" smtClean="0"/>
              <a:t>=PERCEPCE</a:t>
            </a:r>
            <a:r>
              <a:rPr lang="cs-CZ" dirty="0" smtClean="0"/>
              <a:t> = </a:t>
            </a:r>
            <a:endParaRPr lang="cs-CZ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548680"/>
            <a:ext cx="8784976" cy="5577483"/>
          </a:xfrm>
        </p:spPr>
        <p:txBody>
          <a:bodyPr>
            <a:noAutofit/>
          </a:bodyPr>
          <a:lstStyle/>
          <a:p>
            <a:r>
              <a:rPr lang="cs-CZ" sz="3200" b="1" dirty="0" smtClean="0"/>
              <a:t> Psychický proces, kterým poznáváme  </a:t>
            </a:r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to co v přítomném okamžiku působí  </a:t>
            </a:r>
          </a:p>
          <a:p>
            <a:pPr marL="0" indent="0">
              <a:buNone/>
            </a:pPr>
            <a:r>
              <a:rPr lang="cs-CZ" sz="3200" b="1"/>
              <a:t> </a:t>
            </a:r>
            <a:r>
              <a:rPr lang="cs-CZ" sz="3200" b="1" smtClean="0"/>
              <a:t>   na  </a:t>
            </a:r>
            <a:r>
              <a:rPr lang="cs-CZ" sz="3200" b="1" dirty="0" smtClean="0"/>
              <a:t>naše smyslové orgány</a:t>
            </a:r>
          </a:p>
          <a:p>
            <a:pPr>
              <a:buNone/>
            </a:pPr>
            <a:endParaRPr lang="cs-CZ" sz="3200" b="1" dirty="0" smtClean="0"/>
          </a:p>
          <a:p>
            <a:r>
              <a:rPr lang="cs-CZ" sz="3200" b="1" dirty="0" smtClean="0"/>
              <a:t> subjektivní odraz objektivní reality v   </a:t>
            </a:r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našem vědomí</a:t>
            </a:r>
          </a:p>
          <a:p>
            <a:pPr>
              <a:buNone/>
            </a:pPr>
            <a:endParaRPr lang="cs-CZ" sz="3200" b="1" dirty="0" smtClean="0"/>
          </a:p>
          <a:p>
            <a:r>
              <a:rPr lang="cs-CZ" sz="3200" b="1" dirty="0" smtClean="0"/>
              <a:t> umožňuje základní orientaci v  </a:t>
            </a:r>
          </a:p>
          <a:p>
            <a:pPr marL="0" indent="0">
              <a:buNone/>
            </a:pPr>
            <a:r>
              <a:rPr lang="cs-CZ" sz="3200" b="1" dirty="0" smtClean="0"/>
              <a:t>   prostředí  nebo v aktuální situaci</a:t>
            </a:r>
            <a:endParaRPr lang="cs-CZ" sz="3200" b="1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324824" cy="857232"/>
          </a:xfrm>
        </p:spPr>
        <p:txBody>
          <a:bodyPr/>
          <a:lstStyle/>
          <a:p>
            <a:r>
              <a:rPr lang="cs-CZ" b="1" u="sng" dirty="0" smtClean="0"/>
              <a:t> Rozlišujeme  2  druhy zážitků: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8229600" cy="5786454"/>
          </a:xfrm>
        </p:spPr>
        <p:txBody>
          <a:bodyPr>
            <a:normAutofit fontScale="92500"/>
          </a:bodyPr>
          <a:lstStyle/>
          <a:p>
            <a:endParaRPr lang="cs-CZ" sz="2000" b="1" dirty="0" smtClean="0"/>
          </a:p>
          <a:p>
            <a:pPr>
              <a:buNone/>
            </a:pPr>
            <a:r>
              <a:rPr lang="cs-CZ" sz="2000" b="1" u="sng" dirty="0" smtClean="0"/>
              <a:t>  </a:t>
            </a:r>
            <a:r>
              <a:rPr lang="cs-CZ" sz="3200" b="1" u="sng" dirty="0" smtClean="0"/>
              <a:t>POČITEK</a:t>
            </a:r>
          </a:p>
          <a:p>
            <a:pPr lvl="2"/>
            <a:r>
              <a:rPr lang="cs-CZ" sz="3200" b="1" dirty="0" smtClean="0"/>
              <a:t>základní materiál pro složitější procesy – paměť, myšlení</a:t>
            </a:r>
          </a:p>
          <a:p>
            <a:pPr lvl="2"/>
            <a:r>
              <a:rPr lang="cs-CZ" sz="3200" b="1" dirty="0" smtClean="0"/>
              <a:t>obraz jednoho znaku vnímaného předmětu – červená barva, kulatost</a:t>
            </a:r>
          </a:p>
          <a:p>
            <a:pPr lvl="2"/>
            <a:r>
              <a:rPr lang="cs-CZ" sz="3200" b="1" dirty="0" smtClean="0"/>
              <a:t>u člověka jsou součástí vjemů</a:t>
            </a:r>
          </a:p>
          <a:p>
            <a:pPr>
              <a:buNone/>
            </a:pPr>
            <a:r>
              <a:rPr lang="cs-CZ" sz="3200" b="1" u="sng" dirty="0" smtClean="0"/>
              <a:t>  VJEM</a:t>
            </a:r>
          </a:p>
          <a:p>
            <a:pPr lvl="2"/>
            <a:r>
              <a:rPr lang="cs-CZ" sz="3200" b="1" dirty="0" smtClean="0"/>
              <a:t>obraz jako celek</a:t>
            </a:r>
          </a:p>
          <a:p>
            <a:pPr lvl="2"/>
            <a:r>
              <a:rPr lang="cs-CZ" sz="3200" b="1" dirty="0" smtClean="0"/>
              <a:t>souhrn více počitků</a:t>
            </a:r>
          </a:p>
          <a:p>
            <a:pPr lvl="2"/>
            <a:r>
              <a:rPr lang="cs-CZ" sz="3200" b="1" dirty="0" smtClean="0"/>
              <a:t>uplatňuje se myšlení</a:t>
            </a:r>
          </a:p>
          <a:p>
            <a:pPr lvl="2">
              <a:buNone/>
            </a:pPr>
            <a:endParaRPr lang="cs-CZ" dirty="0" smtClean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Podnětové prahy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97180" y="1628800"/>
            <a:ext cx="8640960" cy="4873752"/>
          </a:xfrm>
        </p:spPr>
        <p:txBody>
          <a:bodyPr/>
          <a:lstStyle/>
          <a:p>
            <a:r>
              <a:rPr lang="cs-CZ" b="1" dirty="0" smtClean="0"/>
              <a:t>Nepociťujeme všechny podněty, které působí na naše receptory  - na to, aby mohl vzniknout počitek – musí mít určitou intenzitu</a:t>
            </a:r>
          </a:p>
          <a:p>
            <a:r>
              <a:rPr lang="cs-CZ" b="1" dirty="0" smtClean="0"/>
              <a:t>Nejmenší intenzitu podnětu, která už vyvolá počitek nazýváme </a:t>
            </a:r>
            <a:r>
              <a:rPr lang="cs-CZ" b="1" u="sng" dirty="0"/>
              <a:t>dolní podnětový práh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Podněty nižší intenzity nazýváme </a:t>
            </a:r>
            <a:r>
              <a:rPr lang="cs-CZ" b="1" u="sng" dirty="0" smtClean="0"/>
              <a:t>podněty  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b="1" u="sng" dirty="0" smtClean="0"/>
              <a:t>podprahové </a:t>
            </a:r>
          </a:p>
          <a:p>
            <a:r>
              <a:rPr lang="cs-CZ" b="1" dirty="0" smtClean="0"/>
              <a:t>Nejvyšší intenzitu podnětu, která ještě vyvolává příslušný počitek nazýváme </a:t>
            </a:r>
            <a:r>
              <a:rPr lang="cs-CZ" b="1" u="sng" dirty="0" smtClean="0"/>
              <a:t>horní podnětový práh </a:t>
            </a:r>
          </a:p>
          <a:p>
            <a:r>
              <a:rPr lang="cs-CZ" b="1" dirty="0" smtClean="0"/>
              <a:t>Podněty vyšší intenzity nepociťujeme nebo je vnímáme jako bolest a nazýváme je </a:t>
            </a:r>
            <a:r>
              <a:rPr lang="cs-CZ" b="1" u="sng" dirty="0" err="1" smtClean="0"/>
              <a:t>nadprahové</a:t>
            </a:r>
            <a:r>
              <a:rPr lang="cs-CZ" b="1" dirty="0" smtClean="0"/>
              <a:t> </a:t>
            </a:r>
            <a:r>
              <a:rPr lang="cs-CZ" b="1" u="sng" dirty="0" smtClean="0"/>
              <a:t>podněty ( zvuk)</a:t>
            </a:r>
          </a:p>
          <a:p>
            <a:pPr marL="0" indent="0">
              <a:buNone/>
            </a:pPr>
            <a:endParaRPr lang="cs-CZ" b="1" u="sng" dirty="0" smtClean="0"/>
          </a:p>
          <a:p>
            <a:pPr marL="0" indent="0">
              <a:buNone/>
            </a:pP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91805220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Smyslová citlivost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496944" cy="4873752"/>
          </a:xfrm>
        </p:spPr>
        <p:txBody>
          <a:bodyPr/>
          <a:lstStyle/>
          <a:p>
            <a:r>
              <a:rPr lang="cs-CZ" b="1" dirty="0" smtClean="0"/>
              <a:t>Nejmenší rozdíl mezi 2 podněty , který nám ještě umožňuje postřehnout rozdíl mezi 2 počitky  nazýváme </a:t>
            </a:r>
            <a:r>
              <a:rPr lang="cs-CZ" b="1" u="sng" dirty="0" smtClean="0"/>
              <a:t>rozdílový podnětový práh</a:t>
            </a:r>
          </a:p>
          <a:p>
            <a:r>
              <a:rPr lang="cs-CZ" b="1" dirty="0" smtClean="0"/>
              <a:t>Existují lidé u kterých vznikají počitky i při slabých podnětech</a:t>
            </a:r>
          </a:p>
          <a:p>
            <a:r>
              <a:rPr lang="cs-CZ" b="1" dirty="0" smtClean="0"/>
              <a:t>Tuto schopnost rozlišovat podněty i s malým rozdílovým prahem nazýváme </a:t>
            </a:r>
            <a:r>
              <a:rPr lang="cs-CZ" b="1" u="sng" dirty="0" smtClean="0"/>
              <a:t>– smyslová citlivost</a:t>
            </a:r>
          </a:p>
          <a:p>
            <a:r>
              <a:rPr lang="cs-CZ" b="1" dirty="0"/>
              <a:t>t</a:t>
            </a:r>
            <a:r>
              <a:rPr lang="cs-CZ" b="1" dirty="0" smtClean="0"/>
              <a:t>a se dá rozvíjet v činnosti např. ochutnávači, malíři atd.</a:t>
            </a:r>
          </a:p>
          <a:p>
            <a:r>
              <a:rPr lang="cs-CZ" b="1" dirty="0" smtClean="0"/>
              <a:t>Tato schopnost klesá při únavě, nevyspání, a ve stáří</a:t>
            </a:r>
          </a:p>
          <a:p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75521228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Smyslová adaptace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424936" cy="4873752"/>
          </a:xfrm>
        </p:spPr>
        <p:txBody>
          <a:bodyPr/>
          <a:lstStyle/>
          <a:p>
            <a:r>
              <a:rPr lang="cs-CZ" b="1" dirty="0" smtClean="0"/>
              <a:t>Rozdíly ve smyslové citlivosti se mohou vyskytovat i u téhož člověka při </a:t>
            </a:r>
            <a:r>
              <a:rPr lang="cs-CZ" b="1" smtClean="0"/>
              <a:t>rychlé změně podnětů</a:t>
            </a:r>
            <a:endParaRPr lang="cs-CZ" b="1" dirty="0" smtClean="0"/>
          </a:p>
          <a:p>
            <a:r>
              <a:rPr lang="cs-CZ" b="1" dirty="0"/>
              <a:t>t</a:t>
            </a:r>
            <a:r>
              <a:rPr lang="cs-CZ" b="1" dirty="0" smtClean="0"/>
              <a:t>uto vlastnost nazýváme </a:t>
            </a:r>
            <a:r>
              <a:rPr lang="cs-CZ" b="1" u="sng" dirty="0" smtClean="0"/>
              <a:t>smyslová adaptace</a:t>
            </a:r>
          </a:p>
          <a:p>
            <a:r>
              <a:rPr lang="cs-CZ" b="1" dirty="0" smtClean="0"/>
              <a:t>Např. přechod z osvětlené místnosti do tmavé – kino, nebo ponoření ruky ze studené do teplé vody aj.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342248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Jev kompenzace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Při poškození některého  analyzátoru se </a:t>
            </a:r>
            <a:r>
              <a:rPr lang="cs-CZ" b="1" u="sng" dirty="0" smtClean="0"/>
              <a:t>může</a:t>
            </a:r>
            <a:r>
              <a:rPr lang="cs-CZ" b="1" dirty="0" smtClean="0"/>
              <a:t> objevit </a:t>
            </a:r>
            <a:r>
              <a:rPr lang="cs-CZ" b="1" u="sng" dirty="0" smtClean="0"/>
              <a:t>jev kompenzace </a:t>
            </a:r>
            <a:r>
              <a:rPr lang="cs-CZ" b="1" dirty="0" smtClean="0"/>
              <a:t>– činnost chybějícího nebo méně funkčního analyzátoru </a:t>
            </a:r>
            <a:r>
              <a:rPr lang="cs-CZ" b="1" u="sng" dirty="0" smtClean="0"/>
              <a:t>může</a:t>
            </a:r>
            <a:r>
              <a:rPr lang="cs-CZ" b="1" dirty="0" smtClean="0"/>
              <a:t> převzít analyzátor jiný  např. slepci – dobrý sluch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1214054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Výběrovost  vnímání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Na naše receptory  v danou chvíli působí velké množství podnětů, všechny je nelze vnímat – proto si vybíráme jen některé – tato vlastnost se nazývá </a:t>
            </a:r>
            <a:r>
              <a:rPr lang="cs-CZ" b="1" u="sng" dirty="0" smtClean="0"/>
              <a:t>výběrovost vnímání</a:t>
            </a:r>
          </a:p>
          <a:p>
            <a:r>
              <a:rPr lang="cs-CZ" b="1" dirty="0" smtClean="0"/>
              <a:t>Význam spočívá v tom, že umožňuje soustředit se na to, co je důležité</a:t>
            </a:r>
          </a:p>
          <a:p>
            <a:r>
              <a:rPr lang="cs-CZ" b="1" dirty="0" smtClean="0"/>
              <a:t>( figura </a:t>
            </a:r>
            <a:r>
              <a:rPr lang="cs-CZ" b="1" smtClean="0"/>
              <a:t>x pozadí)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5507105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Apercepce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291264" cy="4989168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r>
              <a:rPr lang="cs-CZ" b="1" dirty="0"/>
              <a:t>d</a:t>
            </a:r>
            <a:r>
              <a:rPr lang="cs-CZ" b="1" dirty="0" smtClean="0"/>
              <a:t>o procesu vnímání se zapojuje i minulá zkušenost</a:t>
            </a:r>
          </a:p>
          <a:p>
            <a:pPr>
              <a:buFont typeface="Wingdings" pitchFamily="2" charset="2"/>
              <a:buChar char="v"/>
            </a:pPr>
            <a:r>
              <a:rPr lang="cs-CZ" b="1" dirty="0"/>
              <a:t>č</a:t>
            </a:r>
            <a:r>
              <a:rPr lang="cs-CZ" b="1" dirty="0" smtClean="0"/>
              <a:t>ím více máme vědomostí a zkušeností tím přesnější a bohatší je obsah vjemů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Člověk je schopen dotvářet i neúplné vjemy</a:t>
            </a:r>
          </a:p>
          <a:p>
            <a:pPr>
              <a:buFont typeface="Wingdings" pitchFamily="2" charset="2"/>
              <a:buChar char="v"/>
            </a:pPr>
            <a:endParaRPr lang="cs-CZ" b="1" dirty="0"/>
          </a:p>
          <a:p>
            <a:pPr>
              <a:buFont typeface="Wingdings" pitchFamily="2" charset="2"/>
              <a:buChar char="v"/>
            </a:pPr>
            <a:r>
              <a:rPr lang="cs-CZ" b="1" u="sng" dirty="0" smtClean="0"/>
              <a:t>Konstantnost vnímání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Tentýž předmět vnímáme bez ohledu na to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v jaké poloze se nachází popř. z které strany se na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něj díváme</a:t>
            </a:r>
          </a:p>
          <a:p>
            <a:pPr>
              <a:buFont typeface="Wingdings" pitchFamily="2" charset="2"/>
              <a:buChar char="v"/>
            </a:pPr>
            <a:endParaRPr lang="cs-CZ" b="1" u="sng" dirty="0" smtClean="0"/>
          </a:p>
          <a:p>
            <a:pPr>
              <a:buFont typeface="Wingdings" pitchFamily="2" charset="2"/>
              <a:buChar char="v"/>
            </a:pPr>
            <a:r>
              <a:rPr lang="cs-CZ" b="1" u="sng" dirty="0" smtClean="0"/>
              <a:t>Velké individuální rozdíly při vnímání mezi jednotlivými lidmi</a:t>
            </a:r>
            <a:endParaRPr lang="cs-CZ" b="1" u="sng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Zvláštnosti vnímání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Pseudoiluze</a:t>
            </a:r>
            <a:r>
              <a:rPr lang="cs-CZ" dirty="0" smtClean="0"/>
              <a:t> – jsou vjemy vyvolané podnětem, kterému neodpovídají, člověk připouští, že jde o zkreslené vnímání, o výtvor fantazie</a:t>
            </a:r>
          </a:p>
          <a:p>
            <a:r>
              <a:rPr lang="cs-CZ" dirty="0" smtClean="0"/>
              <a:t>vzniká z a)objektivních příčin – např. mlha, tma, šero apod. </a:t>
            </a:r>
          </a:p>
          <a:p>
            <a:r>
              <a:rPr lang="cs-CZ" dirty="0" smtClean="0"/>
              <a:t>b) subjektivních příčin – únava, strach, očekávání, napětí apod. </a:t>
            </a:r>
          </a:p>
          <a:p>
            <a:r>
              <a:rPr lang="cs-CZ" dirty="0" err="1" smtClean="0"/>
              <a:t>Pseudoiluze</a:t>
            </a:r>
            <a:r>
              <a:rPr lang="cs-CZ" dirty="0" smtClean="0"/>
              <a:t> nejsou chorobným jevem</a:t>
            </a:r>
          </a:p>
          <a:p>
            <a:pPr marL="0" indent="0">
              <a:buNone/>
            </a:pPr>
            <a:endParaRPr lang="cs-CZ" dirty="0" smtClean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Poruchy vnímání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b="1" u="sng" dirty="0" smtClean="0"/>
              <a:t>Iluze – </a:t>
            </a:r>
            <a:r>
              <a:rPr lang="cs-CZ" b="1" dirty="0" smtClean="0"/>
              <a:t>jsou zkreslené, deformované vjemy skutečných podnětů, člověk je přesvědčen o pravdivosti vnímání</a:t>
            </a:r>
          </a:p>
          <a:p>
            <a:pPr marL="0" indent="0">
              <a:buNone/>
            </a:pPr>
            <a:r>
              <a:rPr lang="cs-CZ" b="1" dirty="0" smtClean="0"/>
              <a:t>     Iluze se mohou projevit v činnosti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kteréhokoliv analyzátoru  a podle toho se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pak dělí  např. na iluze zrakové, sluchové,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pohybové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( nemocný slyší v úderech kladiva, střelbu,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v malbě  vidí znetvořené tváře apod.)</a:t>
            </a:r>
            <a:endParaRPr lang="cs-CZ" b="1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6264696"/>
          </a:xfrm>
        </p:spPr>
        <p:txBody>
          <a:bodyPr/>
          <a:lstStyle/>
          <a:p>
            <a:r>
              <a:rPr lang="cs-CZ" b="1" u="sng" dirty="0" smtClean="0"/>
              <a:t>2. Halucinace –</a:t>
            </a:r>
            <a:r>
              <a:rPr lang="cs-CZ" b="1" dirty="0" smtClean="0"/>
              <a:t> jsou vjemy bez současného podnětu, jsou to vlastně chorobné představy, člověk je přesvědčen o pravdivosti </a:t>
            </a:r>
          </a:p>
          <a:p>
            <a:r>
              <a:rPr lang="cs-CZ" b="1" dirty="0"/>
              <a:t>h</a:t>
            </a:r>
            <a:r>
              <a:rPr lang="cs-CZ" b="1" dirty="0" smtClean="0"/>
              <a:t>alucinace se mohou také projevit v činnosti jakéhokoliv analyzátoru a podle toho je dělíme ( stejně jako u iluzí)</a:t>
            </a:r>
          </a:p>
          <a:p>
            <a:r>
              <a:rPr lang="cs-CZ" b="1" dirty="0"/>
              <a:t>v</a:t>
            </a:r>
            <a:r>
              <a:rPr lang="cs-CZ" b="1" dirty="0" smtClean="0"/>
              <a:t>yskytující se u pacientů s psychiatrickou diagnózou</a:t>
            </a:r>
          </a:p>
          <a:p>
            <a:r>
              <a:rPr lang="cs-CZ" b="1" dirty="0"/>
              <a:t>n</a:t>
            </a:r>
            <a:r>
              <a:rPr lang="cs-CZ" b="1" dirty="0" smtClean="0"/>
              <a:t>ejznámější halucinace – delirium tremens – vidění lezoucích myší nebo hmyzu, slyšení varovných hlasů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9483495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565</TotalTime>
  <Words>592</Words>
  <Application>Microsoft Office PowerPoint</Application>
  <PresentationFormat>Předvádění na obrazovce (4:3)</PresentationFormat>
  <Paragraphs>72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Century Schoolbook</vt:lpstr>
      <vt:lpstr>Wingdings</vt:lpstr>
      <vt:lpstr>Wingdings 2</vt:lpstr>
      <vt:lpstr>Arkýř</vt:lpstr>
      <vt:lpstr>VNÍMÁNÍ</vt:lpstr>
      <vt:lpstr>Prezentace aplikace PowerPoint</vt:lpstr>
      <vt:lpstr> Rozlišujeme  2  druhy zážitků:</vt:lpstr>
      <vt:lpstr>Podnětové prahy</vt:lpstr>
      <vt:lpstr>Smyslová citlivost</vt:lpstr>
      <vt:lpstr>Smyslová adaptace</vt:lpstr>
      <vt:lpstr>Jev kompenzace</vt:lpstr>
      <vt:lpstr>Výběrovost  vnímání</vt:lpstr>
      <vt:lpstr>Apercepce</vt:lpstr>
      <vt:lpstr>Zvláštnosti vnímání</vt:lpstr>
      <vt:lpstr>Poruchy vnímání</vt:lpstr>
      <vt:lpstr>Prezentace aplikace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VNÍMÁNÍ</dc:title>
  <dc:creator>Ivísek</dc:creator>
  <cp:lastModifiedBy>SEVEROVÁ VĚRA Mgr.</cp:lastModifiedBy>
  <cp:revision>67</cp:revision>
  <dcterms:created xsi:type="dcterms:W3CDTF">2010-09-12T12:09:42Z</dcterms:created>
  <dcterms:modified xsi:type="dcterms:W3CDTF">2023-03-21T09:15:42Z</dcterms:modified>
</cp:coreProperties>
</file>