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66" r:id="rId12"/>
    <p:sldId id="274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8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52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52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307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213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384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2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751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70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65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111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032DC-C636-493F-AD72-4FD37E5E4D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95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049445"/>
            <a:ext cx="9144000" cy="1130585"/>
          </a:xfrm>
        </p:spPr>
        <p:txBody>
          <a:bodyPr>
            <a:normAutofit/>
          </a:bodyPr>
          <a:lstStyle/>
          <a:p>
            <a:r>
              <a:rPr lang="cs-CZ" sz="3600"/>
              <a:t>Digitální </a:t>
            </a:r>
            <a:r>
              <a:rPr lang="cs-CZ" sz="3600" dirty="0"/>
              <a:t>technologie hardware a software</a:t>
            </a:r>
            <a:br>
              <a:rPr lang="cs-CZ" sz="3600" dirty="0"/>
            </a:br>
            <a:r>
              <a:rPr lang="cs-CZ" sz="3600"/>
              <a:t>IKT 100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90334" y="3618121"/>
            <a:ext cx="5811328" cy="1655762"/>
          </a:xfrm>
        </p:spPr>
        <p:txBody>
          <a:bodyPr/>
          <a:lstStyle/>
          <a:p>
            <a:r>
              <a:rPr lang="cs-CZ" dirty="0"/>
              <a:t>Zlomové události a technologie v historii</a:t>
            </a:r>
          </a:p>
          <a:p>
            <a:r>
              <a:rPr lang="cs-CZ" dirty="0"/>
              <a:t>Současná výpočetní zařízení</a:t>
            </a:r>
          </a:p>
          <a:p>
            <a:r>
              <a:rPr lang="cs-CZ" dirty="0"/>
              <a:t>Připojitelná zařízení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7481081-4D76-A948-253F-D8BBFC241849}"/>
              </a:ext>
            </a:extLst>
          </p:cNvPr>
          <p:cNvSpPr txBox="1"/>
          <p:nvPr/>
        </p:nvSpPr>
        <p:spPr>
          <a:xfrm>
            <a:off x="860157" y="6025551"/>
            <a:ext cx="1123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3. 7. 2026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89" y="421782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66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délník 29"/>
          <p:cNvSpPr/>
          <p:nvPr/>
        </p:nvSpPr>
        <p:spPr>
          <a:xfrm>
            <a:off x="577970" y="208917"/>
            <a:ext cx="10351698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Zlomové události a technologie v historii digitální techniky</a:t>
            </a:r>
          </a:p>
          <a:p>
            <a:r>
              <a:rPr lang="cs-CZ" dirty="0"/>
              <a:t>Historie digitální techniky je spojena s řadou významných objevů a vynálezů, které postupně vedly ke vzniku dnešních počítačů, mobilních zařízení a internetu.</a:t>
            </a:r>
          </a:p>
          <a:p>
            <a:endParaRPr lang="cs-CZ" sz="800" dirty="0"/>
          </a:p>
          <a:p>
            <a:r>
              <a:rPr lang="cs-CZ" b="1" dirty="0"/>
              <a:t>1. Binární číselná soustava </a:t>
            </a:r>
            <a:r>
              <a:rPr lang="cs-CZ" b="1" dirty="0" err="1"/>
              <a:t>soustava</a:t>
            </a:r>
            <a:r>
              <a:rPr lang="cs-CZ" b="1" dirty="0"/>
              <a:t> (17. století)</a:t>
            </a:r>
          </a:p>
          <a:p>
            <a:r>
              <a:rPr lang="cs-CZ" dirty="0"/>
              <a:t>Za základ digitální techniky je považována </a:t>
            </a:r>
            <a:r>
              <a:rPr lang="cs-CZ" b="1" dirty="0"/>
              <a:t>binární číselná soustava</a:t>
            </a:r>
            <a:r>
              <a:rPr lang="cs-CZ" dirty="0"/>
              <a:t>, kterou rozpracoval německý matematik Gottfried Wilhelm Leibniz v roce 1703. V binární soustavě se používají pouze dvě číslice – </a:t>
            </a:r>
            <a:r>
              <a:rPr lang="cs-CZ" b="1" dirty="0"/>
              <a:t>0 a 1</a:t>
            </a:r>
            <a:r>
              <a:rPr lang="cs-CZ" dirty="0"/>
              <a:t>, což odpovídá dvěma stavům elektronických obvodů (vypnuto/zapnuto).</a:t>
            </a:r>
          </a:p>
          <a:p>
            <a:r>
              <a:rPr lang="cs-CZ" b="1" dirty="0"/>
              <a:t>Význam:</a:t>
            </a:r>
            <a:r>
              <a:rPr lang="cs-CZ" dirty="0"/>
              <a:t> Základ veškerého digitálního zpracování informací.</a:t>
            </a:r>
          </a:p>
        </p:txBody>
      </p:sp>
      <p:sp>
        <p:nvSpPr>
          <p:cNvPr id="2" name="Obdélník 1"/>
          <p:cNvSpPr/>
          <p:nvPr/>
        </p:nvSpPr>
        <p:spPr>
          <a:xfrm>
            <a:off x="577967" y="2632238"/>
            <a:ext cx="109605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2. Mechanické počítací stroje (19. století)</a:t>
            </a:r>
          </a:p>
          <a:p>
            <a:r>
              <a:rPr lang="cs-CZ" dirty="0"/>
              <a:t>Charles </a:t>
            </a:r>
            <a:r>
              <a:rPr lang="cs-CZ" dirty="0" err="1"/>
              <a:t>Babbage</a:t>
            </a:r>
            <a:r>
              <a:rPr lang="cs-CZ" dirty="0"/>
              <a:t> navrhl </a:t>
            </a:r>
            <a:r>
              <a:rPr lang="cs-CZ" b="1" dirty="0" err="1"/>
              <a:t>Difference</a:t>
            </a:r>
            <a:r>
              <a:rPr lang="cs-CZ" b="1" dirty="0"/>
              <a:t> </a:t>
            </a:r>
            <a:r>
              <a:rPr lang="cs-CZ" b="1" dirty="0" err="1"/>
              <a:t>Engine</a:t>
            </a:r>
            <a:r>
              <a:rPr lang="cs-CZ" dirty="0"/>
              <a:t> a později </a:t>
            </a:r>
            <a:r>
              <a:rPr lang="cs-CZ" b="1" dirty="0" err="1"/>
              <a:t>Analytical</a:t>
            </a:r>
            <a:r>
              <a:rPr lang="cs-CZ" b="1" dirty="0"/>
              <a:t> </a:t>
            </a:r>
            <a:r>
              <a:rPr lang="cs-CZ" b="1" dirty="0" err="1"/>
              <a:t>Engine</a:t>
            </a:r>
            <a:r>
              <a:rPr lang="cs-CZ" dirty="0"/>
              <a:t>, první koncept univerzálního programovatelného počítače.</a:t>
            </a:r>
          </a:p>
          <a:p>
            <a:r>
              <a:rPr lang="cs-CZ" dirty="0"/>
              <a:t>Ada </a:t>
            </a:r>
            <a:r>
              <a:rPr lang="cs-CZ" dirty="0" err="1"/>
              <a:t>Lovelace</a:t>
            </a:r>
            <a:r>
              <a:rPr lang="cs-CZ" dirty="0"/>
              <a:t> vytvořila algoritmus určený pro tento stroj a bývá označována za první programátorku.</a:t>
            </a:r>
          </a:p>
          <a:p>
            <a:r>
              <a:rPr lang="cs-CZ" b="1" dirty="0"/>
              <a:t>Význam:</a:t>
            </a:r>
            <a:r>
              <a:rPr lang="cs-CZ" dirty="0"/>
              <a:t> Zrod myšlenky programovatelného počítače.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77968" y="4140343"/>
            <a:ext cx="109605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3. Děrné štítky (1890)</a:t>
            </a:r>
          </a:p>
          <a:p>
            <a:r>
              <a:rPr lang="cs-CZ" dirty="0"/>
              <a:t>Herman </a:t>
            </a:r>
            <a:r>
              <a:rPr lang="cs-CZ" dirty="0" err="1"/>
              <a:t>Hollerith</a:t>
            </a:r>
            <a:r>
              <a:rPr lang="cs-CZ" dirty="0"/>
              <a:t> použil děrné štítky pro zpracování údajů při sčítání lidu v USA.</a:t>
            </a:r>
          </a:p>
          <a:p>
            <a:r>
              <a:rPr lang="cs-CZ" b="1" dirty="0"/>
              <a:t>Význam:</a:t>
            </a:r>
            <a:r>
              <a:rPr lang="cs-CZ" dirty="0"/>
              <a:t> Automatizované ukládání a zpracování dat.</a:t>
            </a:r>
          </a:p>
        </p:txBody>
      </p:sp>
      <p:sp>
        <p:nvSpPr>
          <p:cNvPr id="4" name="Obdélník 3"/>
          <p:cNvSpPr/>
          <p:nvPr/>
        </p:nvSpPr>
        <p:spPr>
          <a:xfrm>
            <a:off x="577969" y="5063673"/>
            <a:ext cx="109605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4. Elektronkové počítače (40. léta 20. století)</a:t>
            </a:r>
          </a:p>
          <a:p>
            <a:r>
              <a:rPr lang="cs-CZ" dirty="0"/>
              <a:t>Během druhé světové války vznikly první elektronické počítače: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err="1"/>
              <a:t>Colossus</a:t>
            </a:r>
            <a:r>
              <a:rPr lang="cs-CZ" dirty="0"/>
              <a:t> (1943)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ENIAC (1946) </a:t>
            </a:r>
          </a:p>
          <a:p>
            <a:r>
              <a:rPr lang="cs-CZ" dirty="0"/>
              <a:t>Využívaly tisíce elektronek.</a:t>
            </a:r>
          </a:p>
          <a:p>
            <a:r>
              <a:rPr lang="cs-CZ" b="1" dirty="0"/>
              <a:t>Význam:</a:t>
            </a:r>
            <a:r>
              <a:rPr lang="cs-CZ" dirty="0"/>
              <a:t> Začátek elektronického zpracování informací.</a:t>
            </a:r>
          </a:p>
        </p:txBody>
      </p:sp>
    </p:spTree>
    <p:extLst>
      <p:ext uri="{BB962C8B-B14F-4D97-AF65-F5344CB8AC3E}">
        <p14:creationId xmlns:p14="http://schemas.microsoft.com/office/powerpoint/2010/main" val="1403486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8958" y="192763"/>
            <a:ext cx="11339496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5. Rok 1947 – vynález tranzistoru</a:t>
            </a:r>
          </a:p>
          <a:p>
            <a:r>
              <a:rPr lang="cs-CZ" dirty="0"/>
              <a:t>Tranzistor byl vynalezen v roce </a:t>
            </a:r>
            <a:r>
              <a:rPr lang="cs-CZ" b="1" dirty="0"/>
              <a:t>1947</a:t>
            </a:r>
            <a:r>
              <a:rPr lang="cs-CZ" dirty="0"/>
              <a:t> v laboratořích Bell </a:t>
            </a:r>
            <a:r>
              <a:rPr lang="cs-CZ" dirty="0" err="1"/>
              <a:t>Labs</a:t>
            </a:r>
            <a:r>
              <a:rPr lang="cs-CZ" dirty="0"/>
              <a:t> v USA. Na jeho vývoji se podíleli tři fyzikové:</a:t>
            </a:r>
          </a:p>
          <a:p>
            <a:r>
              <a:rPr lang="cs-CZ" dirty="0"/>
              <a:t>John </a:t>
            </a:r>
            <a:r>
              <a:rPr lang="cs-CZ" dirty="0" err="1"/>
              <a:t>Bardeen</a:t>
            </a:r>
            <a:r>
              <a:rPr lang="cs-CZ" dirty="0"/>
              <a:t>, Walter Houser </a:t>
            </a:r>
            <a:r>
              <a:rPr lang="cs-CZ" dirty="0" err="1"/>
              <a:t>Brattain</a:t>
            </a:r>
            <a:r>
              <a:rPr lang="cs-CZ" dirty="0"/>
              <a:t>, William </a:t>
            </a:r>
            <a:r>
              <a:rPr lang="cs-CZ" dirty="0" err="1"/>
              <a:t>Shockley</a:t>
            </a:r>
            <a:r>
              <a:rPr lang="cs-CZ" dirty="0"/>
              <a:t> </a:t>
            </a:r>
          </a:p>
          <a:p>
            <a:r>
              <a:rPr lang="cs-CZ" dirty="0"/>
              <a:t>První funkční tranzistor, tzv. </a:t>
            </a:r>
            <a:r>
              <a:rPr lang="cs-CZ" b="1" dirty="0"/>
              <a:t>hrotový tranzistor (point-</a:t>
            </a:r>
            <a:r>
              <a:rPr lang="cs-CZ" b="1" dirty="0" err="1"/>
              <a:t>contact</a:t>
            </a:r>
            <a:r>
              <a:rPr lang="cs-CZ" b="1" dirty="0"/>
              <a:t> transistor)</a:t>
            </a:r>
            <a:r>
              <a:rPr lang="cs-CZ" dirty="0"/>
              <a:t>, předvedli </a:t>
            </a:r>
            <a:r>
              <a:rPr lang="cs-CZ" b="1" dirty="0"/>
              <a:t>16. prosince 1947</a:t>
            </a:r>
            <a:r>
              <a:rPr lang="cs-CZ" dirty="0"/>
              <a:t>. Tento vynález znamenal zásadní průlom v elektronice, protože umožnil postupně nahradit objemné a energeticky náročné elektronky.</a:t>
            </a:r>
          </a:p>
          <a:p>
            <a:r>
              <a:rPr lang="cs-CZ" dirty="0"/>
              <a:t>Za tento objev získali v roce 1956 všichni tři vědci </a:t>
            </a:r>
            <a:r>
              <a:rPr lang="cs-CZ" b="1" dirty="0"/>
              <a:t>Nobelovu cenu za fyziku</a:t>
            </a:r>
            <a:r>
              <a:rPr lang="cs-CZ" dirty="0"/>
              <a:t>. </a:t>
            </a:r>
            <a:r>
              <a:rPr lang="cs-CZ" altLang="cs-CZ" dirty="0">
                <a:latin typeface="Arial" panose="020B0604020202020204" pitchFamily="34" charset="0"/>
              </a:rPr>
              <a:t>Tranzistor nahradil elektronky a umožnil masový rozvoj počítačů.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Význam: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menší rozměry zařízení,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nižší spotřeba energie,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vyšší spolehlivost.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E102615-55CD-9807-057D-797920550EDE}"/>
              </a:ext>
            </a:extLst>
          </p:cNvPr>
          <p:cNvSpPr txBox="1"/>
          <p:nvPr/>
        </p:nvSpPr>
        <p:spPr>
          <a:xfrm>
            <a:off x="508958" y="3051551"/>
            <a:ext cx="113394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Vynález tranzistoru je považován za jednu z nejvýznamnějších technologických událostí 20. století. Bez něj by nevznikly integrované obvody, mikroprocesory ani dnešní počítače, mobilní telefony a internet.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1D8DFDE5-F9DD-F783-2DE1-B3742F799D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01" b="17781"/>
          <a:stretch>
            <a:fillRect/>
          </a:stretch>
        </p:blipFill>
        <p:spPr>
          <a:xfrm>
            <a:off x="6389519" y="3678116"/>
            <a:ext cx="2686739" cy="307456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266B885A-986C-87E4-0209-D23056C116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" r="48092" b="18079"/>
          <a:stretch>
            <a:fillRect/>
          </a:stretch>
        </p:blipFill>
        <p:spPr>
          <a:xfrm>
            <a:off x="508957" y="3676320"/>
            <a:ext cx="2783575" cy="307636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3CD619DD-1E1F-DD00-F89A-4E34837F7B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1" t="18531" r="64062" b="28701"/>
          <a:stretch>
            <a:fillRect/>
          </a:stretch>
        </p:blipFill>
        <p:spPr>
          <a:xfrm>
            <a:off x="3435846" y="4951708"/>
            <a:ext cx="1074916" cy="1447839"/>
          </a:xfrm>
          <a:prstGeom prst="rect">
            <a:avLst/>
          </a:prstGeom>
        </p:spPr>
      </p:pic>
      <p:sp>
        <p:nvSpPr>
          <p:cNvPr id="17" name="TextovéPole 16">
            <a:extLst>
              <a:ext uri="{FF2B5EF4-FFF2-40B4-BE49-F238E27FC236}">
                <a16:creationId xmlns:a16="http://schemas.microsoft.com/office/drawing/2014/main" id="{E0DE1D37-2EEB-5CA8-BFCB-A4C0E3D1779D}"/>
              </a:ext>
            </a:extLst>
          </p:cNvPr>
          <p:cNvSpPr txBox="1"/>
          <p:nvPr/>
        </p:nvSpPr>
        <p:spPr>
          <a:xfrm>
            <a:off x="4512116" y="4848942"/>
            <a:ext cx="1425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Moderní tranzistory jsou malé, úsporné a mohou pracovat s vysokou rychlostí.</a:t>
            </a:r>
          </a:p>
          <a:p>
            <a:r>
              <a:rPr lang="cs-CZ" sz="900" dirty="0"/>
              <a:t>Využívají se jako spínače, zesilovače nebo řídící prvky v digitální  a analogové technice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54F7E7A-1851-F6B1-B36F-76EBB7804EE1}"/>
              </a:ext>
            </a:extLst>
          </p:cNvPr>
          <p:cNvSpPr txBox="1"/>
          <p:nvPr/>
        </p:nvSpPr>
        <p:spPr>
          <a:xfrm>
            <a:off x="3292532" y="4140129"/>
            <a:ext cx="2193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První funkční tranzistor byl sestaven </a:t>
            </a:r>
          </a:p>
          <a:p>
            <a:r>
              <a:rPr lang="cs-CZ" sz="900" dirty="0"/>
              <a:t>16. prosince 1947 v Bellových laboratořích.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776861B3-2C98-EFA5-6CE4-AAF1FADF3D05}"/>
              </a:ext>
            </a:extLst>
          </p:cNvPr>
          <p:cNvSpPr txBox="1"/>
          <p:nvPr/>
        </p:nvSpPr>
        <p:spPr>
          <a:xfrm>
            <a:off x="9076258" y="4140129"/>
            <a:ext cx="260678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Elektronky – též vakuové trubice, byly objemné, křehké a zahřívali se. Měly vysokou spotřebu elektrické energie a kratší životnost.</a:t>
            </a:r>
          </a:p>
        </p:txBody>
      </p:sp>
    </p:spTree>
    <p:extLst>
      <p:ext uri="{BB962C8B-B14F-4D97-AF65-F5344CB8AC3E}">
        <p14:creationId xmlns:p14="http://schemas.microsoft.com/office/powerpoint/2010/main" val="1891868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52034" y="335183"/>
            <a:ext cx="604175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6. Integrovaný obvod (1958)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Integrovaný obvod (IO, anglicky </a:t>
            </a:r>
            <a:r>
              <a:rPr lang="cs-CZ" i="1" dirty="0" err="1"/>
              <a:t>Integrated</a:t>
            </a:r>
            <a:r>
              <a:rPr lang="cs-CZ" i="1" dirty="0"/>
              <a:t> </a:t>
            </a:r>
            <a:r>
              <a:rPr lang="cs-CZ" i="1" dirty="0" err="1"/>
              <a:t>Circuit</a:t>
            </a:r>
            <a:r>
              <a:rPr lang="cs-CZ" i="1" dirty="0"/>
              <a:t> – IC</a:t>
            </a:r>
            <a:r>
              <a:rPr lang="cs-CZ" dirty="0"/>
              <a:t>) je velmi malá součástka, na jejímž povrchu jsou umístěny tisíce miniaturních tranzistorů a dalších elektronických součástek. Ty společně vykonávají určitou funkci – například počítají, ukládají informace nebo řídí elektronické zařízení.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52034" y="2090836"/>
            <a:ext cx="5091095" cy="498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7. Mikroprocesor (1971)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roce 1971 představila společnost Intel první komerční mikroprocesor – Intel 4004. Mikroprocesor je velmi malý integrovaný obvod, který obsahuje miliony až miliardy tranzistorů umístěných na jediném křemíkovém čipů.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/>
              <a:t>Mikroprocesor</a:t>
            </a:r>
            <a:r>
              <a:rPr lang="cs-CZ" dirty="0"/>
              <a:t> je hlavní řídicí součást počítače nebo jiného elektronického zařízení. Často se mu říká </a:t>
            </a:r>
            <a:r>
              <a:rPr lang="cs-CZ" b="1" dirty="0"/>
              <a:t>„mozek počítače“</a:t>
            </a:r>
            <a:r>
              <a:rPr lang="cs-CZ" dirty="0"/>
              <a:t>, protože provádí výpočty a řídí činnost všech ostatních součástí.</a:t>
            </a:r>
          </a:p>
          <a:p>
            <a:r>
              <a:rPr lang="cs-CZ" dirty="0"/>
              <a:t>Mikroprocesor neustále opakuje tři základní činnosti: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Načte instrukci</a:t>
            </a:r>
            <a:r>
              <a:rPr lang="cs-CZ" dirty="0"/>
              <a:t> z paměti. 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Vyhodnotí</a:t>
            </a:r>
            <a:r>
              <a:rPr lang="cs-CZ" dirty="0"/>
              <a:t>, co má udělat. 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Provede operaci</a:t>
            </a:r>
            <a:r>
              <a:rPr lang="cs-CZ" dirty="0"/>
              <a:t> a uloží výsledek. </a:t>
            </a:r>
          </a:p>
          <a:p>
            <a:r>
              <a:rPr lang="cs-CZ" dirty="0"/>
              <a:t>Tyto kroky provádí miliardkrát za sekundu.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E459D39-8AD8-A2F2-F62D-57A5FAB38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94"/>
          <a:stretch>
            <a:fillRect/>
          </a:stretch>
        </p:blipFill>
        <p:spPr>
          <a:xfrm>
            <a:off x="6754775" y="196684"/>
            <a:ext cx="3567096" cy="214039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8D3A817D-31E2-0925-AEC5-189F983694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679" y="2424063"/>
            <a:ext cx="3210585" cy="214039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2196C58E-FE09-50C4-2DE1-E2C82DB89C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1" r="17207"/>
          <a:stretch>
            <a:fillRect/>
          </a:stretch>
        </p:blipFill>
        <p:spPr>
          <a:xfrm>
            <a:off x="8043412" y="4583826"/>
            <a:ext cx="2417943" cy="229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002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BC1949D-AD53-8377-BBE4-4239D7342BDF}"/>
              </a:ext>
            </a:extLst>
          </p:cNvPr>
          <p:cNvSpPr txBox="1"/>
          <p:nvPr/>
        </p:nvSpPr>
        <p:spPr>
          <a:xfrm>
            <a:off x="325464" y="188552"/>
            <a:ext cx="5277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ENIAC – první úspěšný sálový počítač, rok 1945 - 1946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0B20340F-D7DE-3552-307D-B0D9A91773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3" y="557884"/>
            <a:ext cx="4680000" cy="3151658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5117E429-5E17-05BD-9D1C-60A54EEEC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3" y="3771533"/>
            <a:ext cx="4680000" cy="3047722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7D3FF8FA-5530-C6CB-2FCD-FA1F13808A06}"/>
              </a:ext>
            </a:extLst>
          </p:cNvPr>
          <p:cNvSpPr txBox="1"/>
          <p:nvPr/>
        </p:nvSpPr>
        <p:spPr>
          <a:xfrm>
            <a:off x="5771828" y="440659"/>
            <a:ext cx="6094708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Název:</a:t>
            </a:r>
            <a:r>
              <a:rPr lang="cs-CZ" sz="1400" dirty="0"/>
              <a:t> ENIAC (</a:t>
            </a:r>
            <a:r>
              <a:rPr lang="cs-CZ" sz="1400" dirty="0" err="1"/>
              <a:t>Electronic</a:t>
            </a:r>
            <a:r>
              <a:rPr lang="cs-CZ" sz="1400" dirty="0"/>
              <a:t> </a:t>
            </a:r>
            <a:r>
              <a:rPr lang="cs-CZ" sz="1400" dirty="0" err="1"/>
              <a:t>Numerical</a:t>
            </a:r>
            <a:r>
              <a:rPr lang="cs-CZ" sz="1400" dirty="0"/>
              <a:t> </a:t>
            </a:r>
            <a:r>
              <a:rPr lang="cs-CZ" sz="1400" dirty="0" err="1"/>
              <a:t>Integrator</a:t>
            </a:r>
            <a:r>
              <a:rPr lang="cs-CZ" sz="1400" dirty="0"/>
              <a:t> and </a:t>
            </a:r>
            <a:r>
              <a:rPr lang="cs-CZ" sz="1400" dirty="0" err="1"/>
              <a:t>Computer</a:t>
            </a:r>
            <a:r>
              <a:rPr lang="cs-CZ" sz="1400" dirty="0"/>
              <a:t>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Rok dokončení:</a:t>
            </a:r>
            <a:r>
              <a:rPr lang="cs-CZ" sz="1400" dirty="0"/>
              <a:t> 1945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Slavnostní představení:</a:t>
            </a:r>
            <a:r>
              <a:rPr lang="cs-CZ" sz="1400" dirty="0"/>
              <a:t> 1946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Místo:</a:t>
            </a:r>
            <a:r>
              <a:rPr lang="cs-CZ" sz="1400" dirty="0"/>
              <a:t> University </a:t>
            </a:r>
            <a:r>
              <a:rPr lang="cs-CZ" sz="1400" dirty="0" err="1"/>
              <a:t>of</a:t>
            </a:r>
            <a:r>
              <a:rPr lang="cs-CZ" sz="1400" dirty="0"/>
              <a:t> </a:t>
            </a:r>
            <a:r>
              <a:rPr lang="cs-CZ" sz="1400" dirty="0" err="1"/>
              <a:t>Pennsylvania</a:t>
            </a:r>
            <a:r>
              <a:rPr lang="cs-CZ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Konstruktéři:</a:t>
            </a:r>
            <a:r>
              <a:rPr lang="cs-CZ" sz="1400" dirty="0"/>
              <a:t> John </a:t>
            </a:r>
            <a:r>
              <a:rPr lang="cs-CZ" sz="1400" dirty="0" err="1"/>
              <a:t>Presper</a:t>
            </a:r>
            <a:r>
              <a:rPr lang="cs-CZ" sz="1400" dirty="0"/>
              <a:t> Eckert a John William </a:t>
            </a:r>
            <a:r>
              <a:rPr lang="cs-CZ" sz="1400" dirty="0" err="1"/>
              <a:t>Mauchly</a:t>
            </a:r>
            <a:r>
              <a:rPr lang="cs-CZ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Účel:</a:t>
            </a:r>
            <a:r>
              <a:rPr lang="cs-CZ" sz="1400" dirty="0"/>
              <a:t> výpočty balistických tabulek pro United </a:t>
            </a:r>
            <a:r>
              <a:rPr lang="cs-CZ" sz="1400" dirty="0" err="1"/>
              <a:t>States</a:t>
            </a:r>
            <a:r>
              <a:rPr lang="cs-CZ" sz="1400" dirty="0"/>
              <a:t> </a:t>
            </a:r>
            <a:r>
              <a:rPr lang="cs-CZ" sz="1400" dirty="0" err="1"/>
              <a:t>Army</a:t>
            </a:r>
            <a:r>
              <a:rPr lang="cs-CZ" sz="1400" dirty="0"/>
              <a:t> </a:t>
            </a:r>
          </a:p>
          <a:p>
            <a:pPr>
              <a:buNone/>
            </a:pPr>
            <a:r>
              <a:rPr lang="cs-CZ" sz="1400" b="1" dirty="0"/>
              <a:t>Technické parametry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Přibližně </a:t>
            </a:r>
            <a:r>
              <a:rPr lang="cs-CZ" sz="1400" b="1" dirty="0"/>
              <a:t>18 000 elektronek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Hmotnost asi </a:t>
            </a:r>
            <a:r>
              <a:rPr lang="cs-CZ" sz="1400" b="1" dirty="0"/>
              <a:t>30 tun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Zabíral plochu přibližně </a:t>
            </a:r>
            <a:r>
              <a:rPr lang="cs-CZ" sz="1400" b="1" dirty="0"/>
              <a:t>170 m²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Spotřeba elektrické energie kolem </a:t>
            </a:r>
            <a:r>
              <a:rPr lang="cs-CZ" sz="1400" b="1" dirty="0"/>
              <a:t>150 kW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Obsahoval asi </a:t>
            </a:r>
            <a:r>
              <a:rPr lang="cs-CZ" sz="1400" b="1" dirty="0"/>
              <a:t>70 000 rezistorů</a:t>
            </a:r>
            <a:r>
              <a:rPr lang="cs-CZ" sz="1400" dirty="0"/>
              <a:t> a </a:t>
            </a:r>
            <a:r>
              <a:rPr lang="cs-CZ" sz="1400" b="1" dirty="0"/>
              <a:t>10 000 kondenzátorů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Programování probíhalo přepojováním kabelů a nastavováním přepínačů. </a:t>
            </a:r>
          </a:p>
          <a:p>
            <a:pPr>
              <a:buNone/>
            </a:pPr>
            <a:r>
              <a:rPr lang="cs-CZ" sz="1400" b="1" dirty="0"/>
              <a:t>Zajímavosti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Dokázal provést přibližně </a:t>
            </a:r>
            <a:r>
              <a:rPr lang="cs-CZ" sz="1400" b="1" dirty="0"/>
              <a:t>5 000 sčítání za sekundu</a:t>
            </a:r>
            <a:r>
              <a:rPr lang="cs-CZ" sz="1400" dirty="0"/>
              <a:t>, což bylo na svou dobu mimořádně rychlé.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Nepoužíval mikroprocesor ani integrované obvody – byl postaven výhradně z elektronek.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Byl jedním z prvních plně elektronických univerzálních digitálních počítačů.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mnohonásobně větší,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výrazně pomalejší,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měl obrovskou spotřebu elektrické energie,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jeho výkon je dnes mnohonásobně překonán i běžným mobilním telefonem. 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BF438E4-4C63-29C9-CD4C-6F6E55A6BC9F}"/>
              </a:ext>
            </a:extLst>
          </p:cNvPr>
          <p:cNvSpPr txBox="1"/>
          <p:nvPr/>
        </p:nvSpPr>
        <p:spPr>
          <a:xfrm>
            <a:off x="5771828" y="5555552"/>
            <a:ext cx="60947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Mobilní telefon v kapse má dnes výpočetní výkon mnohonásobně vyšší než ENIAC, přesto váží jen několik stovek gramů a spotřebovává jen několik wattů energie.</a:t>
            </a:r>
          </a:p>
        </p:txBody>
      </p:sp>
    </p:spTree>
    <p:extLst>
      <p:ext uri="{BB962C8B-B14F-4D97-AF65-F5344CB8AC3E}">
        <p14:creationId xmlns:p14="http://schemas.microsoft.com/office/powerpoint/2010/main" val="3897662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3EAA47D-5677-89F6-07B5-35F7C6DFB6C4}"/>
              </a:ext>
            </a:extLst>
          </p:cNvPr>
          <p:cNvSpPr txBox="1"/>
          <p:nvPr/>
        </p:nvSpPr>
        <p:spPr>
          <a:xfrm>
            <a:off x="286720" y="209227"/>
            <a:ext cx="554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 počítačů od prvního počítače ENIAC po současnost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37FBAA3-FC4B-2DFB-9CF2-8C7C595E781B}"/>
              </a:ext>
            </a:extLst>
          </p:cNvPr>
          <p:cNvSpPr txBox="1"/>
          <p:nvPr/>
        </p:nvSpPr>
        <p:spPr>
          <a:xfrm>
            <a:off x="286720" y="578559"/>
            <a:ext cx="48742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1. generace (1945–1958) – Elektronkové počítače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D4979DA-A145-B3DF-2715-FD0A5188C2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4" y="1061634"/>
            <a:ext cx="2520000" cy="1925438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7DA06A7F-338C-35A7-756C-47EEF93E9F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194" y="1061634"/>
            <a:ext cx="2520000" cy="1890000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E750E6A5-305D-DFBB-51A5-41CC7C6DC644}"/>
              </a:ext>
            </a:extLst>
          </p:cNvPr>
          <p:cNvSpPr txBox="1"/>
          <p:nvPr/>
        </p:nvSpPr>
        <p:spPr>
          <a:xfrm>
            <a:off x="6474614" y="578559"/>
            <a:ext cx="5391473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Hlavní součástka:</a:t>
            </a:r>
            <a:r>
              <a:rPr lang="cs-CZ" sz="1400" dirty="0"/>
              <a:t> elektronka</a:t>
            </a:r>
          </a:p>
          <a:p>
            <a:pPr>
              <a:buNone/>
            </a:pPr>
            <a:r>
              <a:rPr lang="cs-CZ" sz="1400" b="1" dirty="0"/>
              <a:t>Typické počítače: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ENIAC (1946)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EDSAC (1949)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UNIVAC I (1951) </a:t>
            </a:r>
          </a:p>
          <a:p>
            <a:pPr>
              <a:buNone/>
            </a:pPr>
            <a:r>
              <a:rPr lang="cs-CZ" sz="1400" b="1" dirty="0"/>
              <a:t>Charakteristika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zabíraly celé místnosti,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spotřebovávaly obrovské množství elektrické energie,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silně se zahřívaly,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často se porouchávaly,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programování bylo velmi obtížné.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175FF783-48AE-0119-D108-F2C77D1F1767}"/>
              </a:ext>
            </a:extLst>
          </p:cNvPr>
          <p:cNvSpPr txBox="1"/>
          <p:nvPr/>
        </p:nvSpPr>
        <p:spPr>
          <a:xfrm>
            <a:off x="286720" y="3244334"/>
            <a:ext cx="609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2. generace (1958–1965) – Tranzistorové počítače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E821D3DF-A7AB-FA1D-E62D-C1208609D4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4" y="3787634"/>
            <a:ext cx="2520000" cy="189000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EE52EBF6-032A-AF5D-806B-10D6228B89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194" y="3787634"/>
            <a:ext cx="2520000" cy="1890000"/>
          </a:xfrm>
          <a:prstGeom prst="rect">
            <a:avLst/>
          </a:prstGeom>
        </p:spPr>
      </p:pic>
      <p:sp>
        <p:nvSpPr>
          <p:cNvPr id="21" name="TextovéPole 20">
            <a:extLst>
              <a:ext uri="{FF2B5EF4-FFF2-40B4-BE49-F238E27FC236}">
                <a16:creationId xmlns:a16="http://schemas.microsoft.com/office/drawing/2014/main" id="{C64ED491-DE26-B317-0399-6D787819A5F7}"/>
              </a:ext>
            </a:extLst>
          </p:cNvPr>
          <p:cNvSpPr txBox="1"/>
          <p:nvPr/>
        </p:nvSpPr>
        <p:spPr>
          <a:xfrm>
            <a:off x="6474614" y="3244334"/>
            <a:ext cx="308009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Hlavní součástka:</a:t>
            </a:r>
            <a:r>
              <a:rPr lang="cs-CZ" sz="1400" dirty="0"/>
              <a:t> tranzistor</a:t>
            </a:r>
          </a:p>
          <a:p>
            <a:pPr>
              <a:buNone/>
            </a:pPr>
            <a:r>
              <a:rPr lang="cs-CZ" sz="1400" b="1" dirty="0"/>
              <a:t>Výhody oproti elektronkám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menší rozměry,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nižší spotřeba,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vyšší spolehlivost,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vyšší rychlost. </a:t>
            </a:r>
          </a:p>
          <a:p>
            <a:pPr>
              <a:buNone/>
            </a:pPr>
            <a:r>
              <a:rPr lang="cs-CZ" sz="1400" b="1" dirty="0"/>
              <a:t>Typické počítače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IBM 1401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IBM 7090</a:t>
            </a:r>
          </a:p>
        </p:txBody>
      </p:sp>
    </p:spTree>
    <p:extLst>
      <p:ext uri="{BB962C8B-B14F-4D97-AF65-F5344CB8AC3E}">
        <p14:creationId xmlns:p14="http://schemas.microsoft.com/office/powerpoint/2010/main" val="1387362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A1D9E51-7C82-2AE4-6927-99CBA4737755}"/>
              </a:ext>
            </a:extLst>
          </p:cNvPr>
          <p:cNvSpPr txBox="1"/>
          <p:nvPr/>
        </p:nvSpPr>
        <p:spPr>
          <a:xfrm>
            <a:off x="350649" y="284158"/>
            <a:ext cx="609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/>
              <a:t>3. generace (1965–1975) – Integrované obvody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0C094D5-6E97-B9F9-F266-1DD66179F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49" y="751067"/>
            <a:ext cx="2423548" cy="304174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D7DD536-D1CB-79A7-2A54-790082917D2C}"/>
              </a:ext>
            </a:extLst>
          </p:cNvPr>
          <p:cNvSpPr txBox="1"/>
          <p:nvPr/>
        </p:nvSpPr>
        <p:spPr>
          <a:xfrm>
            <a:off x="5240364" y="289679"/>
            <a:ext cx="609470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součástka:</a:t>
            </a:r>
            <a:r>
              <a:rPr lang="cs-CZ" dirty="0"/>
              <a:t> integrovaný obvod</a:t>
            </a:r>
          </a:p>
          <a:p>
            <a:pPr>
              <a:buNone/>
            </a:pPr>
            <a:r>
              <a:rPr lang="cs-CZ" dirty="0"/>
              <a:t>Poprvé se do jednoho čipu podařilo umístit desítky až stovky tranzistorů.</a:t>
            </a:r>
          </a:p>
          <a:p>
            <a:pPr>
              <a:buNone/>
            </a:pPr>
            <a:r>
              <a:rPr lang="cs-CZ" b="1" dirty="0"/>
              <a:t>Výhody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výrazně vyšší výkon,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menší rozměry,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vyšší spolehlivost,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nižší cena. </a:t>
            </a:r>
          </a:p>
          <a:p>
            <a:pPr>
              <a:buNone/>
            </a:pPr>
            <a:r>
              <a:rPr lang="cs-CZ" b="1" dirty="0"/>
              <a:t>Typické počítače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IBM </a:t>
            </a:r>
            <a:r>
              <a:rPr lang="cs-CZ" dirty="0" err="1"/>
              <a:t>System</a:t>
            </a:r>
            <a:r>
              <a:rPr lang="cs-CZ" dirty="0"/>
              <a:t>/360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PDP-8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401CF8B0-56E0-029B-EE12-882299BF11ED}"/>
              </a:ext>
            </a:extLst>
          </p:cNvPr>
          <p:cNvSpPr txBox="1"/>
          <p:nvPr/>
        </p:nvSpPr>
        <p:spPr>
          <a:xfrm>
            <a:off x="350649" y="3890388"/>
            <a:ext cx="45952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4. generace (od roku 1971) – Mikroprocesory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40D9AE32-7D63-37B7-274A-F49E69BCCA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07" y="4517756"/>
            <a:ext cx="3240000" cy="2160000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5F9083E2-BB6B-1EB2-4F07-AAAAC54C5518}"/>
              </a:ext>
            </a:extLst>
          </p:cNvPr>
          <p:cNvSpPr txBox="1"/>
          <p:nvPr/>
        </p:nvSpPr>
        <p:spPr>
          <a:xfrm>
            <a:off x="5240364" y="3889432"/>
            <a:ext cx="609470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součástka:</a:t>
            </a:r>
            <a:r>
              <a:rPr lang="cs-CZ" dirty="0"/>
              <a:t> mikroprocesor</a:t>
            </a:r>
          </a:p>
          <a:p>
            <a:pPr>
              <a:buNone/>
            </a:pPr>
            <a:r>
              <a:rPr lang="cs-CZ" dirty="0"/>
              <a:t>Roku </a:t>
            </a:r>
            <a:r>
              <a:rPr lang="cs-CZ" b="1" dirty="0"/>
              <a:t>1971</a:t>
            </a:r>
            <a:r>
              <a:rPr lang="cs-CZ" dirty="0"/>
              <a:t> představila společnost Intel první komerční mikroprocesor.</a:t>
            </a:r>
          </a:p>
          <a:p>
            <a:pPr>
              <a:buNone/>
            </a:pPr>
            <a:r>
              <a:rPr lang="cs-CZ" b="1" dirty="0"/>
              <a:t>Významné milníky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Intel 4004 (1971)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Apple II (1977)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IBM </a:t>
            </a:r>
            <a:r>
              <a:rPr lang="cs-CZ" dirty="0" err="1"/>
              <a:t>Personal</a:t>
            </a:r>
            <a:r>
              <a:rPr lang="cs-CZ" dirty="0"/>
              <a:t> </a:t>
            </a:r>
            <a:r>
              <a:rPr lang="cs-CZ" dirty="0" err="1"/>
              <a:t>Computer</a:t>
            </a:r>
            <a:r>
              <a:rPr lang="cs-CZ" dirty="0"/>
              <a:t> (1981) </a:t>
            </a:r>
          </a:p>
          <a:p>
            <a:pPr>
              <a:buNone/>
            </a:pPr>
            <a:r>
              <a:rPr lang="cs-CZ" dirty="0"/>
              <a:t>Od této doby se začaly rychle rozšiřovat </a:t>
            </a:r>
            <a:r>
              <a:rPr lang="cs-CZ" b="1" dirty="0"/>
              <a:t>osobní počítače (PC)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1598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835DE3C-636B-E845-4566-6CBBA2C337EC}"/>
              </a:ext>
            </a:extLst>
          </p:cNvPr>
          <p:cNvSpPr txBox="1"/>
          <p:nvPr/>
        </p:nvSpPr>
        <p:spPr>
          <a:xfrm>
            <a:off x="428140" y="229913"/>
            <a:ext cx="40431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5. generace (současnost a budoucnost)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B70BEF5-D65A-4B6D-9C40-6920395A2862}"/>
              </a:ext>
            </a:extLst>
          </p:cNvPr>
          <p:cNvSpPr txBox="1"/>
          <p:nvPr/>
        </p:nvSpPr>
        <p:spPr>
          <a:xfrm>
            <a:off x="5558077" y="229913"/>
            <a:ext cx="6094708" cy="3093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Dnešní počítače obsahují miliardy tranzistorů na jediném čipu.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Současné trendy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vícejádrové procesory,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umělá inteligence (AI),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cloud </a:t>
            </a:r>
            <a:r>
              <a:rPr lang="cs-CZ" dirty="0" err="1"/>
              <a:t>computing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mobilní zařízení,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internet věcí (</a:t>
            </a:r>
            <a:r>
              <a:rPr lang="cs-CZ" dirty="0" err="1"/>
              <a:t>IoT</a:t>
            </a:r>
            <a:r>
              <a:rPr lang="cs-CZ" dirty="0"/>
              <a:t>),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kvantové počítače (zatím ve vývoji).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9E1ADD85-4736-8C81-2BDD-40244A190A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55" y="728421"/>
            <a:ext cx="2880000" cy="162126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F8585B0-BC6B-96C9-2EBA-BAFDCF05CC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55" y="2478864"/>
            <a:ext cx="2880000" cy="1620000"/>
          </a:xfrm>
          <a:prstGeom prst="rect">
            <a:avLst/>
          </a:prstGeom>
        </p:spPr>
      </p:pic>
      <p:pic>
        <p:nvPicPr>
          <p:cNvPr id="2050" name="Picture 2" descr="Universities in Korea, Germany Install Quantum Computers">
            <a:extLst>
              <a:ext uri="{FF2B5EF4-FFF2-40B4-BE49-F238E27FC236}">
                <a16:creationId xmlns:a16="http://schemas.microsoft.com/office/drawing/2014/main" id="{4705E966-6408-44D5-39A7-D528EA0655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5" t="11299" r="13043" b="12656"/>
          <a:stretch>
            <a:fillRect/>
          </a:stretch>
        </p:blipFill>
        <p:spPr bwMode="auto">
          <a:xfrm>
            <a:off x="523955" y="4246397"/>
            <a:ext cx="2880000" cy="209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C8FE2C22-3A2E-EC17-4DA2-359ED89521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755298"/>
              </p:ext>
            </p:extLst>
          </p:nvPr>
        </p:nvGraphicFramePr>
        <p:xfrm>
          <a:off x="4114798" y="4167468"/>
          <a:ext cx="7811999" cy="2255520"/>
        </p:xfrm>
        <a:graphic>
          <a:graphicData uri="http://schemas.openxmlformats.org/drawingml/2006/table">
            <a:tbl>
              <a:tblPr/>
              <a:tblGrid>
                <a:gridCol w="881284">
                  <a:extLst>
                    <a:ext uri="{9D8B030D-6E8A-4147-A177-3AD203B41FA5}">
                      <a16:colId xmlns:a16="http://schemas.microsoft.com/office/drawing/2014/main" val="2197181898"/>
                    </a:ext>
                  </a:extLst>
                </a:gridCol>
                <a:gridCol w="1044095">
                  <a:extLst>
                    <a:ext uri="{9D8B030D-6E8A-4147-A177-3AD203B41FA5}">
                      <a16:colId xmlns:a16="http://schemas.microsoft.com/office/drawing/2014/main" val="4044392386"/>
                    </a:ext>
                  </a:extLst>
                </a:gridCol>
                <a:gridCol w="2099924">
                  <a:extLst>
                    <a:ext uri="{9D8B030D-6E8A-4147-A177-3AD203B41FA5}">
                      <a16:colId xmlns:a16="http://schemas.microsoft.com/office/drawing/2014/main" val="3908640392"/>
                    </a:ext>
                  </a:extLst>
                </a:gridCol>
                <a:gridCol w="3786696">
                  <a:extLst>
                    <a:ext uri="{9D8B030D-6E8A-4147-A177-3AD203B41FA5}">
                      <a16:colId xmlns:a16="http://schemas.microsoft.com/office/drawing/2014/main" val="38703592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Generace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Období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Základní technologie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Příklad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41052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1945–1958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Elektronky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ENIAC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14633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1958–1965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Tranzistory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IBM 1401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5990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1965–1975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Integrované obvody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IBM </a:t>
                      </a:r>
                      <a:r>
                        <a:rPr lang="cs-CZ" sz="1400" dirty="0" err="1"/>
                        <a:t>System</a:t>
                      </a:r>
                      <a:r>
                        <a:rPr lang="cs-CZ" sz="1400" dirty="0"/>
                        <a:t>/360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05100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4.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od 1971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Mikroprocesory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IBM PC, Apple II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0872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současnost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AI, vícejádrové procesory, cloud, </a:t>
                      </a:r>
                    </a:p>
                    <a:p>
                      <a:pPr>
                        <a:buNone/>
                      </a:pPr>
                      <a:r>
                        <a:rPr lang="cs-CZ" sz="1400" dirty="0"/>
                        <a:t>kvantové technologie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Moderní PC, smartphony, servery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413900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8E901ABE-6F35-D9A1-8F71-BFC5C1C1E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0813" y="3634689"/>
            <a:ext cx="227825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Přehled vývoje</a:t>
            </a:r>
          </a:p>
        </p:txBody>
      </p:sp>
    </p:spTree>
    <p:extLst>
      <p:ext uri="{BB962C8B-B14F-4D97-AF65-F5344CB8AC3E}">
        <p14:creationId xmlns:p14="http://schemas.microsoft.com/office/powerpoint/2010/main" val="2405779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B2A81B6-C73E-3C3B-2CBD-CE0AC87EB96B}"/>
              </a:ext>
            </a:extLst>
          </p:cNvPr>
          <p:cNvSpPr txBox="1"/>
          <p:nvPr/>
        </p:nvSpPr>
        <p:spPr>
          <a:xfrm>
            <a:off x="304154" y="335845"/>
            <a:ext cx="5579390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Připojitelná zařízení (periferie)</a:t>
            </a:r>
          </a:p>
          <a:p>
            <a:pPr>
              <a:buNone/>
            </a:pPr>
            <a:r>
              <a:rPr lang="cs-CZ" sz="1600" b="1" dirty="0"/>
              <a:t>Připojitelná zařízení (periferie)</a:t>
            </a:r>
            <a:r>
              <a:rPr lang="cs-CZ" sz="1600" dirty="0"/>
              <a:t> jsou zařízení, která se připojují k počítači a rozšiřují jeho možnosti. Slouží k zadávání dat, zobrazení výsledků, ukládání dat nebo komunikaci.</a:t>
            </a:r>
          </a:p>
          <a:p>
            <a:pPr>
              <a:buNone/>
            </a:pPr>
            <a:r>
              <a:rPr lang="cs-CZ" sz="1600" b="1" dirty="0"/>
              <a:t>Základní rozdělení: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Vstupní zařízení</a:t>
            </a:r>
            <a:r>
              <a:rPr lang="cs-CZ" sz="1600" dirty="0"/>
              <a:t> – slouží k zadávání dat do počítače.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klávesnice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myš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skener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mikrofon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webová kamera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Výstupní zařízení</a:t>
            </a:r>
            <a:r>
              <a:rPr lang="cs-CZ" sz="1600" dirty="0"/>
              <a:t> – zobrazují nebo přehrávají výsledky práce počítače.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monitor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tiskárna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reproduktory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projektor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Vstupně-výstupní zařízení</a:t>
            </a:r>
            <a:r>
              <a:rPr lang="cs-CZ" sz="1600" dirty="0"/>
              <a:t> – umožňují data číst i zapisovat.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dotyková obrazovka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externí disk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USB </a:t>
            </a:r>
            <a:r>
              <a:rPr lang="cs-CZ" sz="1600" dirty="0" err="1"/>
              <a:t>flash</a:t>
            </a:r>
            <a:r>
              <a:rPr lang="cs-CZ" sz="1600" dirty="0"/>
              <a:t> disk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síťová karta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4C4DE12-8B75-530B-08C5-1862836EE7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551" y="1387097"/>
            <a:ext cx="5579390" cy="371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006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C3023C-81CE-390B-E4B8-21841D1D4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947" y="288603"/>
            <a:ext cx="9236990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 zdravotnictví se k počítačům připojují také specializovaná zařízení,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čtečky čárových kódů léků,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tiskárny štítků,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EKG přístroje,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ultrazvukové přístroje,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monitory životních funkcí.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FA9B1F3-7923-2310-DD3B-5A3B8AA97E1B}"/>
              </a:ext>
            </a:extLst>
          </p:cNvPr>
          <p:cNvSpPr txBox="1"/>
          <p:nvPr/>
        </p:nvSpPr>
        <p:spPr>
          <a:xfrm>
            <a:off x="495947" y="5819023"/>
            <a:ext cx="102934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Díky nim lze rychle zaznamenávat údaje o pacientech, ukládat výsledky vyšetření a usnadnit práci zdravotnického personálu.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6D89950-6625-C04D-F77B-4386282139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685" y="991892"/>
            <a:ext cx="5400000" cy="432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49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116528"/>
              </p:ext>
            </p:extLst>
          </p:nvPr>
        </p:nvGraphicFramePr>
        <p:xfrm>
          <a:off x="1060137" y="1644472"/>
          <a:ext cx="9623152" cy="4351334"/>
        </p:xfrm>
        <a:graphic>
          <a:graphicData uri="http://schemas.openxmlformats.org/drawingml/2006/table">
            <a:tbl>
              <a:tblPr/>
              <a:tblGrid>
                <a:gridCol w="4811576">
                  <a:extLst>
                    <a:ext uri="{9D8B030D-6E8A-4147-A177-3AD203B41FA5}">
                      <a16:colId xmlns:a16="http://schemas.microsoft.com/office/drawing/2014/main" val="3002044020"/>
                    </a:ext>
                  </a:extLst>
                </a:gridCol>
                <a:gridCol w="4811576">
                  <a:extLst>
                    <a:ext uri="{9D8B030D-6E8A-4147-A177-3AD203B41FA5}">
                      <a16:colId xmlns:a16="http://schemas.microsoft.com/office/drawing/2014/main" val="618185528"/>
                    </a:ext>
                  </a:extLst>
                </a:gridCol>
              </a:tblGrid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Rok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Událost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403763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1703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Leibnizova binární soustava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3046154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1837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Babbageův analytický stroj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6034321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 dirty="0"/>
                        <a:t>1890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Hollerithovy děrné štítky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7163340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1946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ENIAC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86154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1947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Vynález tranzistoru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6831945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1958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Integrovaný obvod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6179650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1971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Mikroprocesor Intel 4004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020039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1981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IBM PC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095301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1983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TCP/IP – základ internetu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4731273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1991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World Wide Web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012880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2007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Nástup moderních smartphonů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131369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2010+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err="1"/>
                        <a:t>Cloud</a:t>
                      </a:r>
                      <a:r>
                        <a:rPr lang="cs-CZ" sz="1600" dirty="0"/>
                        <a:t> </a:t>
                      </a:r>
                      <a:r>
                        <a:rPr lang="cs-CZ" sz="1600" dirty="0" err="1"/>
                        <a:t>computing</a:t>
                      </a:r>
                      <a:r>
                        <a:rPr lang="cs-CZ" sz="1600" dirty="0"/>
                        <a:t> a umělá inteligence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6847977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60137" y="527091"/>
            <a:ext cx="90674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Shrnutí hlavních milníků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Tyto objevy a technologie vytvořily základ dnešní digitální společnosti, ve které jsou počítače, internet a inteligentní systémy součástí každodenního života.</a:t>
            </a:r>
          </a:p>
        </p:txBody>
      </p:sp>
    </p:spTree>
    <p:extLst>
      <p:ext uri="{BB962C8B-B14F-4D97-AF65-F5344CB8AC3E}">
        <p14:creationId xmlns:p14="http://schemas.microsoft.com/office/powerpoint/2010/main" val="693819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D6C7E0B-2E9F-9360-28A2-78ADEDC42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182" y="857788"/>
            <a:ext cx="7713636" cy="514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781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1283</Words>
  <Application>Microsoft Office PowerPoint</Application>
  <PresentationFormat>Širokoúhlá obrazovka</PresentationFormat>
  <Paragraphs>208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Digitální technologie hardware a software IKT 100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technologie hardware a software IKT 1</dc:title>
  <dc:creator>Karel Sixl</dc:creator>
  <cp:lastModifiedBy>Karel Sixl</cp:lastModifiedBy>
  <cp:revision>13</cp:revision>
  <dcterms:created xsi:type="dcterms:W3CDTF">2026-06-17T10:38:44Z</dcterms:created>
  <dcterms:modified xsi:type="dcterms:W3CDTF">2026-08-22T09:49:40Z</dcterms:modified>
</cp:coreProperties>
</file>