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8" r:id="rId4"/>
    <p:sldId id="257" r:id="rId5"/>
    <p:sldId id="287" r:id="rId6"/>
    <p:sldId id="262" r:id="rId7"/>
    <p:sldId id="263" r:id="rId8"/>
    <p:sldId id="264" r:id="rId9"/>
    <p:sldId id="260" r:id="rId10"/>
    <p:sldId id="265" r:id="rId11"/>
    <p:sldId id="266" r:id="rId12"/>
    <p:sldId id="267" r:id="rId13"/>
    <p:sldId id="270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98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../media/image4.png"/><Relationship Id="rId9" Type="http://schemas.openxmlformats.org/officeDocument/2006/relationships/image" Target="NULL"/><Relationship Id="rId1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png"/><Relationship Id="rId3" Type="http://schemas.openxmlformats.org/officeDocument/2006/relationships/image" Target="../media/image60.png"/><Relationship Id="rId7" Type="http://schemas.openxmlformats.org/officeDocument/2006/relationships/image" Target="../media/image7.png"/><Relationship Id="rId12" Type="http://schemas.openxmlformats.org/officeDocument/2006/relationships/image" Target="../media/image1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2.png"/><Relationship Id="rId5" Type="http://schemas.openxmlformats.org/officeDocument/2006/relationships/image" Target="../media/image10.png"/><Relationship Id="rId10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0.png"/><Relationship Id="rId4" Type="http://schemas.openxmlformats.org/officeDocument/2006/relationships/image" Target="../media/image1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0.png"/><Relationship Id="rId4" Type="http://schemas.openxmlformats.org/officeDocument/2006/relationships/image" Target="../media/image15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image" Target="../media/image19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0.png"/><Relationship Id="rId4" Type="http://schemas.openxmlformats.org/officeDocument/2006/relationships/image" Target="../media/image2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slide" Target="slide3.xm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15680" y="2420888"/>
            <a:ext cx="5760640" cy="1470025"/>
          </a:xfrm>
        </p:spPr>
        <p:txBody>
          <a:bodyPr/>
          <a:lstStyle/>
          <a:p>
            <a:r>
              <a:rPr lang="cs-CZ" dirty="0"/>
              <a:t>Mechanika – dynamika</a:t>
            </a:r>
            <a:br>
              <a:rPr lang="cs-CZ" dirty="0"/>
            </a:br>
            <a:r>
              <a:rPr lang="cs-CZ" dirty="0"/>
              <a:t>(Fyz36)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126245" y="4509120"/>
            <a:ext cx="3939509" cy="622920"/>
          </a:xfrm>
        </p:spPr>
        <p:txBody>
          <a:bodyPr>
            <a:normAutofit fontScale="77500" lnSpcReduction="20000"/>
          </a:bodyPr>
          <a:lstStyle/>
          <a:p>
            <a:r>
              <a:rPr lang="cs-CZ" sz="2400" dirty="0">
                <a:solidFill>
                  <a:schemeClr val="tx1"/>
                </a:solidFill>
              </a:rPr>
              <a:t>Silové účinky při pohybu po kružnici</a:t>
            </a:r>
          </a:p>
          <a:p>
            <a:r>
              <a:rPr lang="cs-CZ" sz="2400" dirty="0">
                <a:solidFill>
                  <a:schemeClr val="tx1"/>
                </a:solidFill>
              </a:rPr>
              <a:t>Dostředivá  síla</a:t>
            </a:r>
          </a:p>
        </p:txBody>
      </p:sp>
      <p:sp>
        <p:nvSpPr>
          <p:cNvPr id="5" name="TextovéPole 5">
            <a:extLst>
              <a:ext uri="{FF2B5EF4-FFF2-40B4-BE49-F238E27FC236}">
                <a16:creationId xmlns:a16="http://schemas.microsoft.com/office/drawing/2014/main" id="{9E2DC215-A4EA-5E15-F38E-373F7A75E0E8}"/>
              </a:ext>
            </a:extLst>
          </p:cNvPr>
          <p:cNvSpPr txBox="1"/>
          <p:nvPr/>
        </p:nvSpPr>
        <p:spPr>
          <a:xfrm>
            <a:off x="8579457" y="6217622"/>
            <a:ext cx="3287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</a:t>
            </a:r>
          </a:p>
        </p:txBody>
      </p:sp>
      <p:sp>
        <p:nvSpPr>
          <p:cNvPr id="6" name="TextovéPole 7">
            <a:extLst>
              <a:ext uri="{FF2B5EF4-FFF2-40B4-BE49-F238E27FC236}">
                <a16:creationId xmlns:a16="http://schemas.microsoft.com/office/drawing/2014/main" id="{2843FEA6-B259-AB31-3AD8-5C0F44FAF5B4}"/>
              </a:ext>
            </a:extLst>
          </p:cNvPr>
          <p:cNvSpPr txBox="1"/>
          <p:nvPr/>
        </p:nvSpPr>
        <p:spPr>
          <a:xfrm>
            <a:off x="1199456" y="601274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19. 11. 2025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692696"/>
            <a:ext cx="3600001" cy="900000"/>
            <a:chOff x="5375920" y="674864"/>
            <a:chExt cx="4750522" cy="113058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9649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07668-92C7-E40F-E09C-6171FD797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E3815EB2-4103-6407-8CD1-D114D1F125E7}"/>
              </a:ext>
            </a:extLst>
          </p:cNvPr>
          <p:cNvSpPr txBox="1"/>
          <p:nvPr/>
        </p:nvSpPr>
        <p:spPr>
          <a:xfrm>
            <a:off x="646063" y="255968"/>
            <a:ext cx="4280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Oblouková míra - Radián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B9EA224-6D5C-29EA-DD94-61BB8A0DCC5C}"/>
                  </a:ext>
                </a:extLst>
              </p:cNvPr>
              <p:cNvSpPr txBox="1"/>
              <p:nvPr/>
            </p:nvSpPr>
            <p:spPr>
              <a:xfrm>
                <a:off x="5548985" y="3873253"/>
                <a:ext cx="6264696" cy="14438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Protože délku </a:t>
                </a:r>
                <a14:m>
                  <m:oMath xmlns:m="http://schemas.openxmlformats.org/officeDocument/2006/math">
                    <m:r>
                      <a:rPr lang="cs-CZ" dirty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kružnice vypočteme </a:t>
                </a:r>
                <a14:m>
                  <m:oMath xmlns:m="http://schemas.openxmlformats.org/officeDocument/2006/math">
                    <m:r>
                      <a:rPr lang="cs-CZ">
                        <a:latin typeface="Cambria Math" panose="02040503050406030204" pitchFamily="18" charset="0"/>
                      </a:rPr>
                      <m:t>𝑂</m:t>
                    </m:r>
                    <m:r>
                      <a:rPr lang="cs-CZ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𝜋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 je velikost plného úhlu v radiánech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𝜋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𝑟</m:t>
                        </m:r>
                      </m:num>
                      <m:den>
                        <m:r>
                          <a:rPr lang="cs-CZ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𝟐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𝝅</m:t>
                    </m:r>
                  </m:oMath>
                </a14:m>
                <a:r>
                  <a:rPr lang="cs-CZ" dirty="0"/>
                  <a:t> rad, a číselně se rovná délce kružnice s poloměrem r=1. Přímý úhel má poloviční velikost, tedy </a:t>
                </a:r>
                <a14:m>
                  <m:oMath xmlns:m="http://schemas.openxmlformats.org/officeDocument/2006/math">
                    <m:r>
                      <a:rPr lang="cs-CZ">
                        <a:latin typeface="Cambria Math" panose="02040503050406030204" pitchFamily="18" charset="0"/>
                      </a:rPr>
                      <m:t>𝝅</m:t>
                    </m:r>
                  </m:oMath>
                </a14:m>
                <a:r>
                  <a:rPr lang="cs-CZ" dirty="0"/>
                  <a:t>. Pravý úhel má čtvrtinovou velikost plného úhlu, tedy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>
                            <a:latin typeface="Cambria Math" panose="02040503050406030204" pitchFamily="18" charset="0"/>
                          </a:rPr>
                          <m:t>𝝅</m:t>
                        </m:r>
                      </m:num>
                      <m:den>
                        <m:r>
                          <a:rPr lang="cs-CZ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B9EA224-6D5C-29EA-DD94-61BB8A0DCC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8985" y="3873253"/>
                <a:ext cx="6264696" cy="1443857"/>
              </a:xfrm>
              <a:prstGeom prst="rect">
                <a:avLst/>
              </a:prstGeom>
              <a:blipFill>
                <a:blip r:embed="rId2"/>
                <a:stretch>
                  <a:fillRect l="-778" t="-2110" r="-778" b="-8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7" name="Skupina 26">
            <a:extLst>
              <a:ext uri="{FF2B5EF4-FFF2-40B4-BE49-F238E27FC236}">
                <a16:creationId xmlns:a16="http://schemas.microsoft.com/office/drawing/2014/main" id="{AE1C7D04-CC7F-78CF-F66F-D44CC4BB61F5}"/>
              </a:ext>
            </a:extLst>
          </p:cNvPr>
          <p:cNvGrpSpPr/>
          <p:nvPr/>
        </p:nvGrpSpPr>
        <p:grpSpPr>
          <a:xfrm>
            <a:off x="263352" y="5709685"/>
            <a:ext cx="5467675" cy="892347"/>
            <a:chOff x="3292622" y="5661248"/>
            <a:chExt cx="5467675" cy="892347"/>
          </a:xfrm>
        </p:grpSpPr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0704DEAF-7002-6C02-0E40-BA3C8CD158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39" t="25855" r="34215" b="60572"/>
            <a:stretch/>
          </p:blipFill>
          <p:spPr>
            <a:xfrm>
              <a:off x="4165844" y="5676431"/>
              <a:ext cx="4594453" cy="877164"/>
            </a:xfrm>
            <a:prstGeom prst="rect">
              <a:avLst/>
            </a:prstGeom>
          </p:spPr>
        </p:pic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0BA3DCD9-4CAC-CBAF-07E6-C1D19DA8E0D1}"/>
                </a:ext>
              </a:extLst>
            </p:cNvPr>
            <p:cNvSpPr txBox="1"/>
            <p:nvPr/>
          </p:nvSpPr>
          <p:spPr>
            <a:xfrm>
              <a:off x="3292622" y="5661248"/>
              <a:ext cx="93610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/>
                <a:t>Stupeň</a:t>
              </a:r>
            </a:p>
          </p:txBody>
        </p:sp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06978085-DAC9-DE54-F4A4-29A7A42B2DF7}"/>
                </a:ext>
              </a:extLst>
            </p:cNvPr>
            <p:cNvSpPr txBox="1"/>
            <p:nvPr/>
          </p:nvSpPr>
          <p:spPr>
            <a:xfrm>
              <a:off x="3296274" y="6082355"/>
              <a:ext cx="107153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/>
                <a:t>Radián</a:t>
              </a:r>
            </a:p>
          </p:txBody>
        </p:sp>
      </p:grpSp>
      <p:grpSp>
        <p:nvGrpSpPr>
          <p:cNvPr id="28" name="Skupina 27">
            <a:extLst>
              <a:ext uri="{FF2B5EF4-FFF2-40B4-BE49-F238E27FC236}">
                <a16:creationId xmlns:a16="http://schemas.microsoft.com/office/drawing/2014/main" id="{CA7D39BA-5A27-30E1-18C6-CE2D89A712FC}"/>
              </a:ext>
            </a:extLst>
          </p:cNvPr>
          <p:cNvGrpSpPr/>
          <p:nvPr/>
        </p:nvGrpSpPr>
        <p:grpSpPr>
          <a:xfrm>
            <a:off x="418152" y="1018773"/>
            <a:ext cx="4515289" cy="4505352"/>
            <a:chOff x="418152" y="1018773"/>
            <a:chExt cx="4515289" cy="4505352"/>
          </a:xfrm>
        </p:grpSpPr>
        <p:sp>
          <p:nvSpPr>
            <p:cNvPr id="13" name="Ovál 12">
              <a:extLst>
                <a:ext uri="{FF2B5EF4-FFF2-40B4-BE49-F238E27FC236}">
                  <a16:creationId xmlns:a16="http://schemas.microsoft.com/office/drawing/2014/main" id="{72A2DD53-079F-338E-513D-E9D338A54F76}"/>
                </a:ext>
              </a:extLst>
            </p:cNvPr>
            <p:cNvSpPr/>
            <p:nvPr/>
          </p:nvSpPr>
          <p:spPr>
            <a:xfrm>
              <a:off x="1463635" y="2286160"/>
              <a:ext cx="2185437" cy="218543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B4E1D9E6-F3B8-B07E-CEBF-89E7F54A74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152" y="1018773"/>
              <a:ext cx="4515289" cy="429833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B76C2BE8-63A2-A757-EB73-29A72FC33C48}"/>
                    </a:ext>
                  </a:extLst>
                </p:cNvPr>
                <p:cNvSpPr txBox="1"/>
                <p:nvPr/>
              </p:nvSpPr>
              <p:spPr>
                <a:xfrm>
                  <a:off x="2694204" y="3336431"/>
                  <a:ext cx="828600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B76C2BE8-63A2-A757-EB73-29A72FC33C4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94204" y="3336431"/>
                  <a:ext cx="828600" cy="33855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" name="Ovál 14">
              <a:extLst>
                <a:ext uri="{FF2B5EF4-FFF2-40B4-BE49-F238E27FC236}">
                  <a16:creationId xmlns:a16="http://schemas.microsoft.com/office/drawing/2014/main" id="{AED0B4E4-CA1B-0F3F-0C89-2D1EEF2464B7}"/>
                </a:ext>
              </a:extLst>
            </p:cNvPr>
            <p:cNvSpPr/>
            <p:nvPr/>
          </p:nvSpPr>
          <p:spPr>
            <a:xfrm>
              <a:off x="1474889" y="2286160"/>
              <a:ext cx="2185437" cy="218543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Částečný kruh 15">
              <a:extLst>
                <a:ext uri="{FF2B5EF4-FFF2-40B4-BE49-F238E27FC236}">
                  <a16:creationId xmlns:a16="http://schemas.microsoft.com/office/drawing/2014/main" id="{11C48414-893F-FD6B-EB5C-79DD811EF288}"/>
                </a:ext>
              </a:extLst>
            </p:cNvPr>
            <p:cNvSpPr/>
            <p:nvPr/>
          </p:nvSpPr>
          <p:spPr>
            <a:xfrm rot="16200000">
              <a:off x="1463635" y="2284823"/>
              <a:ext cx="2185436" cy="2185436"/>
            </a:xfrm>
            <a:prstGeom prst="pie">
              <a:avLst>
                <a:gd name="adj1" fmla="val 1973455"/>
                <a:gd name="adj2" fmla="val 5375193"/>
              </a:avLst>
            </a:prstGeom>
            <a:noFill/>
            <a:ln w="57150"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66F98D8C-5B1F-E096-479A-76354B650AE6}"/>
                    </a:ext>
                  </a:extLst>
                </p:cNvPr>
                <p:cNvSpPr txBox="1"/>
                <p:nvPr/>
              </p:nvSpPr>
              <p:spPr>
                <a:xfrm>
                  <a:off x="3419185" y="2534800"/>
                  <a:ext cx="504789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66F98D8C-5B1F-E096-479A-76354B650AE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19185" y="2534800"/>
                  <a:ext cx="504789" cy="33855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9A6CB95B-9606-E956-A94E-9E064CD27D73}"/>
                    </a:ext>
                  </a:extLst>
                </p:cNvPr>
                <p:cNvSpPr txBox="1"/>
                <p:nvPr/>
              </p:nvSpPr>
              <p:spPr>
                <a:xfrm>
                  <a:off x="3864485" y="3324759"/>
                  <a:ext cx="360040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9A6CB95B-9606-E956-A94E-9E064CD27D7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64485" y="3324759"/>
                  <a:ext cx="360040" cy="338554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ovéPole 20">
                  <a:extLst>
                    <a:ext uri="{FF2B5EF4-FFF2-40B4-BE49-F238E27FC236}">
                      <a16:creationId xmlns:a16="http://schemas.microsoft.com/office/drawing/2014/main" id="{7CBA3920-5A7E-844C-61E4-51AB9B1B9549}"/>
                    </a:ext>
                  </a:extLst>
                </p:cNvPr>
                <p:cNvSpPr txBox="1"/>
                <p:nvPr/>
              </p:nvSpPr>
              <p:spPr>
                <a:xfrm>
                  <a:off x="4136652" y="2257963"/>
                  <a:ext cx="79017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21" name="TextovéPole 20">
                  <a:extLst>
                    <a:ext uri="{FF2B5EF4-FFF2-40B4-BE49-F238E27FC236}">
                      <a16:creationId xmlns:a16="http://schemas.microsoft.com/office/drawing/2014/main" id="{7CBA3920-5A7E-844C-61E4-51AB9B1B954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36652" y="2257963"/>
                  <a:ext cx="790177" cy="338554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756CDA78-C42F-DD98-077A-C58160BEE675}"/>
                    </a:ext>
                  </a:extLst>
                </p:cNvPr>
                <p:cNvSpPr txBox="1"/>
                <p:nvPr/>
              </p:nvSpPr>
              <p:spPr>
                <a:xfrm>
                  <a:off x="2694204" y="2955427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756CDA78-C42F-DD98-077A-C58160BEE67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94204" y="2955427"/>
                  <a:ext cx="432048" cy="369332"/>
                </a:xfrm>
                <a:prstGeom prst="rect">
                  <a:avLst/>
                </a:prstGeom>
                <a:blipFill>
                  <a:blip r:embed="rId9"/>
                  <a:stretch>
                    <a:fillRect b="-6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6596B30D-8A95-9004-B97F-18061ACB5E57}"/>
                    </a:ext>
                  </a:extLst>
                </p:cNvPr>
                <p:cNvSpPr txBox="1"/>
                <p:nvPr/>
              </p:nvSpPr>
              <p:spPr>
                <a:xfrm>
                  <a:off x="1631504" y="4160338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6596B30D-8A95-9004-B97F-18061ACB5E5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1504" y="4160338"/>
                  <a:ext cx="360040" cy="369332"/>
                </a:xfrm>
                <a:prstGeom prst="rect">
                  <a:avLst/>
                </a:prstGeom>
                <a:blipFill>
                  <a:blip r:embed="rId10"/>
                  <a:stretch>
                    <a:fillRect r="-169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972D26B9-ACC6-5A62-6B23-A36A8B824C47}"/>
                    </a:ext>
                  </a:extLst>
                </p:cNvPr>
                <p:cNvSpPr txBox="1"/>
                <p:nvPr/>
              </p:nvSpPr>
              <p:spPr>
                <a:xfrm>
                  <a:off x="1631504" y="51547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972D26B9-ACC6-5A62-6B23-A36A8B824C4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1504" y="5154793"/>
                  <a:ext cx="360040" cy="369332"/>
                </a:xfrm>
                <a:prstGeom prst="rect">
                  <a:avLst/>
                </a:prstGeom>
                <a:blipFill>
                  <a:blip r:embed="rId11"/>
                  <a:stretch>
                    <a:fillRect r="-339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5D5BD41F-7E61-96FE-5D43-78766F29F95D}"/>
                  </a:ext>
                </a:extLst>
              </p:cNvPr>
              <p:cNvSpPr txBox="1"/>
              <p:nvPr/>
            </p:nvSpPr>
            <p:spPr>
              <a:xfrm>
                <a:off x="5548985" y="622222"/>
                <a:ext cx="6192688" cy="2403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Poměr délky oblouku, který vytne na kružnici libovolného poloměru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dirty="0"/>
                  <a:t> s vrcholem ve středu kružnice a poloměru této kružnice je konstantní. Lze tedy tento poměr považovat za míru velikosti úhlu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dirty="0"/>
                  <a:t> nazvanou </a:t>
                </a:r>
                <a:r>
                  <a:rPr lang="cs-CZ" b="1" dirty="0"/>
                  <a:t>radián </a:t>
                </a:r>
                <a:r>
                  <a:rPr lang="cs-CZ" dirty="0"/>
                  <a:t>se zkratkou rad.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cs-CZ" dirty="0"/>
                  <a:t>    …  viz obrázek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rad</m:t>
                    </m:r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Je-li délka oblouku rovna poloměru téže kružnice, tedy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,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rad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5D5BD41F-7E61-96FE-5D43-78766F29F9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8985" y="622222"/>
                <a:ext cx="6192688" cy="2403991"/>
              </a:xfrm>
              <a:prstGeom prst="rect">
                <a:avLst/>
              </a:prstGeom>
              <a:blipFill>
                <a:blip r:embed="rId12"/>
                <a:stretch>
                  <a:fillRect l="-787" t="-1269" r="-689" b="-32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ovéPole 25">
            <a:extLst>
              <a:ext uri="{FF2B5EF4-FFF2-40B4-BE49-F238E27FC236}">
                <a16:creationId xmlns:a16="http://schemas.microsoft.com/office/drawing/2014/main" id="{F5BCDB0E-85D2-E06A-1EB7-38C3F62A1834}"/>
              </a:ext>
            </a:extLst>
          </p:cNvPr>
          <p:cNvSpPr txBox="1"/>
          <p:nvPr/>
        </p:nvSpPr>
        <p:spPr>
          <a:xfrm>
            <a:off x="5548985" y="3105834"/>
            <a:ext cx="6109896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Úhel má velikost </a:t>
            </a:r>
            <a:r>
              <a:rPr lang="cs-CZ" b="1" dirty="0"/>
              <a:t>1 radián</a:t>
            </a:r>
            <a:r>
              <a:rPr lang="cs-CZ" dirty="0"/>
              <a:t>, jestliže mu přísluší oblouk stejné délky, jako je poloměr kružnice.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2DB015D7-672F-7E50-2507-DB0A3FCE871C}"/>
                  </a:ext>
                </a:extLst>
              </p:cNvPr>
              <p:cNvSpPr txBox="1"/>
              <p:nvPr/>
            </p:nvSpPr>
            <p:spPr>
              <a:xfrm>
                <a:off x="6384032" y="5728121"/>
                <a:ext cx="2408477" cy="675249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Převod ze stupňů na radiány: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1400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400">
                          <a:latin typeface="Cambria Math"/>
                          <a:ea typeface="Cambria Math"/>
                        </a:rPr>
                        <m:t>rad</m:t>
                      </m:r>
                      <m:r>
                        <a:rPr lang="cs-CZ" sz="1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sSup>
                            <m:sSupPr>
                              <m:ctrlPr>
                                <a:rPr lang="cs-CZ" sz="14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1400" i="1">
                                  <a:latin typeface="Cambria Math"/>
                                  <a:ea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cs-CZ" sz="1400" i="1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</m:den>
                      </m:f>
                      <m:r>
                        <a:rPr lang="cs-CZ" sz="1400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1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1400" i="1">
                              <a:latin typeface="Cambria Math"/>
                              <a:ea typeface="Cambria Math"/>
                            </a:rPr>
                            <m:t>𝛽</m:t>
                          </m:r>
                        </m:e>
                        <m:sup>
                          <m:r>
                            <a:rPr lang="cs-CZ" sz="1400" i="1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2DB015D7-672F-7E50-2507-DB0A3FCE87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4032" y="5728121"/>
                <a:ext cx="2408477" cy="675249"/>
              </a:xfrm>
              <a:prstGeom prst="rect">
                <a:avLst/>
              </a:prstGeom>
              <a:blipFill>
                <a:blip r:embed="rId13"/>
                <a:stretch>
                  <a:fillRect l="-250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883FB1B-993A-A6A4-F40B-E61C2BFBCFC9}"/>
                  </a:ext>
                </a:extLst>
              </p:cNvPr>
              <p:cNvSpPr txBox="1"/>
              <p:nvPr/>
            </p:nvSpPr>
            <p:spPr>
              <a:xfrm>
                <a:off x="9120336" y="5687896"/>
                <a:ext cx="2268252" cy="740011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Převod z radiánů na stupně: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1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1400" i="1"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  <m:sup>
                          <m:r>
                            <a:rPr lang="cs-CZ" sz="1400" i="1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  <m:r>
                        <a:rPr lang="cs-CZ" sz="1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14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1400" i="1">
                                  <a:latin typeface="Cambria Math"/>
                                  <a:ea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cs-CZ" sz="1400" i="1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</m:num>
                        <m:den>
                          <m:r>
                            <a:rPr lang="cs-CZ" sz="1400" i="1">
                              <a:latin typeface="Cambria Math"/>
                              <a:ea typeface="Cambria Math"/>
                            </a:rPr>
                            <m:t>𝜋</m:t>
                          </m:r>
                        </m:den>
                      </m:f>
                      <m:r>
                        <a:rPr lang="cs-CZ" sz="1400" i="1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1400" i="1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1400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400">
                          <a:latin typeface="Cambria Math"/>
                          <a:ea typeface="Cambria Math"/>
                        </a:rPr>
                        <m:t>rad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883FB1B-993A-A6A4-F40B-E61C2BFBCF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20336" y="5687896"/>
                <a:ext cx="2268252" cy="740011"/>
              </a:xfrm>
              <a:prstGeom prst="rect">
                <a:avLst/>
              </a:prstGeom>
              <a:blipFill>
                <a:blip r:embed="rId14"/>
                <a:stretch>
                  <a:fillRect l="-265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8204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274237" y="219666"/>
                <a:ext cx="5605739" cy="5323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Dostředivé zrychlení – odvození vztahu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𝒅</m:t>
                        </m:r>
                      </m:sub>
                    </m:sSub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p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𝒓</m:t>
                        </m:r>
                      </m:den>
                    </m:f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𝝎</m:t>
                        </m:r>
                      </m:e>
                      <m:sup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𝒓</m:t>
                    </m:r>
                  </m:oMath>
                </a14:m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237" y="219666"/>
                <a:ext cx="5605739" cy="532390"/>
              </a:xfrm>
              <a:prstGeom prst="rect">
                <a:avLst/>
              </a:prstGeom>
              <a:blipFill>
                <a:blip r:embed="rId2"/>
                <a:stretch>
                  <a:fillRect l="-978" b="-80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ál 2"/>
          <p:cNvSpPr/>
          <p:nvPr/>
        </p:nvSpPr>
        <p:spPr>
          <a:xfrm>
            <a:off x="263352" y="1844824"/>
            <a:ext cx="3096344" cy="30963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11" idx="3"/>
          </p:cNvCxnSpPr>
          <p:nvPr/>
        </p:nvCxnSpPr>
        <p:spPr>
          <a:xfrm flipV="1">
            <a:off x="1794450" y="2590818"/>
            <a:ext cx="1336750" cy="836508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703512" y="345144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</a:t>
            </a:r>
          </a:p>
        </p:txBody>
      </p:sp>
      <p:sp>
        <p:nvSpPr>
          <p:cNvPr id="11" name="Ovál 10"/>
          <p:cNvSpPr/>
          <p:nvPr/>
        </p:nvSpPr>
        <p:spPr>
          <a:xfrm>
            <a:off x="1783906" y="3365870"/>
            <a:ext cx="72000" cy="72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/>
          <p:cNvCxnSpPr/>
          <p:nvPr/>
        </p:nvCxnSpPr>
        <p:spPr>
          <a:xfrm>
            <a:off x="1811696" y="3392996"/>
            <a:ext cx="1548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3368574" y="2322246"/>
            <a:ext cx="0" cy="108000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319043" y="3340406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9043" y="3340406"/>
                <a:ext cx="288032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se šipkou 19"/>
          <p:cNvCxnSpPr/>
          <p:nvPr/>
        </p:nvCxnSpPr>
        <p:spPr>
          <a:xfrm rot="-1680000" flipV="1">
            <a:off x="2877685" y="1565673"/>
            <a:ext cx="0" cy="108000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3140627" y="1520245"/>
            <a:ext cx="0" cy="108000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2614743" y="1520245"/>
            <a:ext cx="525884" cy="11806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>
            <a:stCxn id="3" idx="6"/>
          </p:cNvCxnSpPr>
          <p:nvPr/>
        </p:nvCxnSpPr>
        <p:spPr>
          <a:xfrm flipH="1" flipV="1">
            <a:off x="3131200" y="2600245"/>
            <a:ext cx="228496" cy="7927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041896" y="2838999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3425680" y="318120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3094594" y="2339549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3374816" y="2604355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4816" y="2604355"/>
                <a:ext cx="360040" cy="369332"/>
              </a:xfrm>
              <a:prstGeom prst="rect">
                <a:avLst/>
              </a:prstGeom>
              <a:blipFill>
                <a:blip r:embed="rId4"/>
                <a:stretch>
                  <a:fillRect r="-8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3131200" y="174846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200" y="1748461"/>
                <a:ext cx="360040" cy="369332"/>
              </a:xfrm>
              <a:prstGeom prst="rect">
                <a:avLst/>
              </a:prstGeom>
              <a:blipFill>
                <a:blip r:embed="rId5"/>
                <a:stretch>
                  <a:fillRect r="-8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742739" y="1746944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2739" y="1746944"/>
                <a:ext cx="360040" cy="369332"/>
              </a:xfrm>
              <a:prstGeom prst="rect">
                <a:avLst/>
              </a:prstGeom>
              <a:blipFill>
                <a:blip r:embed="rId6"/>
                <a:stretch>
                  <a:fillRect r="-118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2180358" y="1112306"/>
                <a:ext cx="15390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𝒗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0358" y="1112306"/>
                <a:ext cx="1539058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2085489" y="3009072"/>
                <a:ext cx="5760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5489" y="3009072"/>
                <a:ext cx="576064" cy="369332"/>
              </a:xfrm>
              <a:prstGeom prst="rect">
                <a:avLst/>
              </a:prstGeom>
              <a:blipFill>
                <a:blip r:embed="rId8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2851106" y="2029891"/>
                <a:ext cx="39950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1106" y="2029891"/>
                <a:ext cx="399507" cy="338554"/>
              </a:xfrm>
              <a:prstGeom prst="rect">
                <a:avLst/>
              </a:prstGeom>
              <a:blipFill>
                <a:blip r:embed="rId9"/>
                <a:stretch>
                  <a:fillRect b="-17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4216724" y="828848"/>
                <a:ext cx="7783932" cy="32932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Hmotný bod se pohybuje po kruhové dráze o poloměru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sz="1600" dirty="0"/>
                  <a:t> rovnoměrnou rychlosti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sz="1600" dirty="0"/>
                  <a:t>. Velikost a směr této rychlosti v bodě A je dána vektorem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sz="1600" dirty="0"/>
                  <a:t> </a:t>
                </a:r>
                <a:r>
                  <a:rPr lang="cs-CZ" sz="1200" dirty="0">
                    <a:solidFill>
                      <a:srgbClr val="FF0000"/>
                    </a:solidFill>
                  </a:rPr>
                  <a:t>(klik)</a:t>
                </a:r>
                <a:r>
                  <a:rPr lang="cs-CZ" sz="1200" dirty="0"/>
                  <a:t>. </a:t>
                </a:r>
                <a:r>
                  <a:rPr lang="cs-CZ" sz="1600" dirty="0"/>
                  <a:t>Za velmi malý čas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200" dirty="0"/>
                  <a:t> </a:t>
                </a:r>
                <a:r>
                  <a:rPr lang="cs-CZ" sz="1600" dirty="0"/>
                  <a:t>se hmotný bod posune po oblouku kružnice z bodu A do bodu B. Velikost rychlosti je stejná, ale změnil se směr vektoru rychlosti a rychlost v bodu B je dána vektorem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</m:oMath>
                </a14:m>
                <a:r>
                  <a:rPr lang="cs-CZ" sz="1600" dirty="0"/>
                  <a:t> </a:t>
                </a:r>
                <a:r>
                  <a:rPr lang="cs-CZ" sz="1200" dirty="0">
                    <a:solidFill>
                      <a:srgbClr val="FF0000"/>
                    </a:solidFill>
                  </a:rPr>
                  <a:t>(klik)</a:t>
                </a:r>
                <a:r>
                  <a:rPr lang="cs-CZ" sz="1600" dirty="0"/>
                  <a:t>.</a:t>
                </a:r>
              </a:p>
              <a:p>
                <a:r>
                  <a:rPr lang="cs-CZ" sz="1600" dirty="0"/>
                  <a:t>Průvodič (spojnice středu kružnice s pohybujícím se bodem) se pootočil o úhel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sz="1600" dirty="0"/>
                  <a:t> </a:t>
                </a:r>
                <a:r>
                  <a:rPr lang="cs-CZ" sz="1200" dirty="0">
                    <a:solidFill>
                      <a:srgbClr val="FF0000"/>
                    </a:solidFill>
                  </a:rPr>
                  <a:t>(klik)</a:t>
                </a:r>
                <a:r>
                  <a:rPr lang="cs-CZ" sz="1200" dirty="0"/>
                  <a:t>.</a:t>
                </a:r>
              </a:p>
              <a:p>
                <a:r>
                  <a:rPr lang="cs-CZ" sz="1600" dirty="0"/>
                  <a:t>Posuneme-li vektor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sz="1600" dirty="0"/>
                  <a:t> z bodu A do bodu B a vytvoříme vektor rozdílu vektorů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6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  <m:r>
                          <a:rPr lang="cs-CZ" sz="16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cs-CZ" sz="16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sz="16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sz="1600" dirty="0"/>
                  <a:t> </a:t>
                </a:r>
                <a:r>
                  <a:rPr lang="cs-CZ" sz="1200" dirty="0">
                    <a:solidFill>
                      <a:srgbClr val="FF0000"/>
                    </a:solidFill>
                  </a:rPr>
                  <a:t>(klik)</a:t>
                </a:r>
                <a:r>
                  <a:rPr lang="cs-CZ" sz="1600" dirty="0"/>
                  <a:t>, dostaneme rovnoramenný trojúhelník tvořený rameny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sz="1600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cs-CZ" sz="1600" dirty="0"/>
                  <a:t> a základnou </a:t>
                </a:r>
                <a14:m>
                  <m:oMath xmlns:m="http://schemas.openxmlformats.org/officeDocument/2006/math">
                    <m:r>
                      <a:rPr lang="cs-CZ" sz="16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cs-CZ" sz="1600" dirty="0"/>
                  <a:t>. Ramena rovnoramenného trojúhelníku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sz="1600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cs-CZ" sz="1600" dirty="0"/>
                  <a:t> svírají stejný úhel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sz="1600" dirty="0"/>
                  <a:t> jako průvodiče SA a SB </a:t>
                </a:r>
                <a:r>
                  <a:rPr lang="cs-CZ" sz="1200" dirty="0">
                    <a:solidFill>
                      <a:srgbClr val="FF0000"/>
                    </a:solidFill>
                  </a:rPr>
                  <a:t>(klik)</a:t>
                </a:r>
                <a:r>
                  <a:rPr lang="cs-CZ" sz="1200" dirty="0"/>
                  <a:t>.</a:t>
                </a:r>
              </a:p>
              <a:p>
                <a:r>
                  <a:rPr lang="cs-CZ" sz="1600" dirty="0"/>
                  <a:t>Za předpokladu, že čas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dirty="0"/>
                  <a:t> je velmi malý, je i délka oblouku AB velmi malá a lze jí nahradit úsečkou s </a:t>
                </a:r>
                <a:r>
                  <a:rPr lang="cs-CZ" sz="1200" dirty="0">
                    <a:solidFill>
                      <a:srgbClr val="FF0000"/>
                    </a:solidFill>
                  </a:rPr>
                  <a:t>(klik) </a:t>
                </a:r>
                <a:r>
                  <a:rPr lang="cs-CZ" sz="1600" dirty="0"/>
                  <a:t>. Velikost vektorů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sz="1600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cs-CZ" sz="1600" dirty="0"/>
                  <a:t> je stejná, tedy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sz="1600" dirty="0"/>
                  <a:t> , tedy a úsečka s má velikost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cs-CZ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dirty="0"/>
                  <a:t>  </a:t>
                </a:r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724" y="828848"/>
                <a:ext cx="7783932" cy="3293209"/>
              </a:xfrm>
              <a:prstGeom prst="rect">
                <a:avLst/>
              </a:prstGeom>
              <a:blipFill>
                <a:blip r:embed="rId10"/>
                <a:stretch>
                  <a:fillRect l="-470" t="-556" r="-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Obdélník 39"/>
              <p:cNvSpPr/>
              <p:nvPr/>
            </p:nvSpPr>
            <p:spPr>
              <a:xfrm>
                <a:off x="4216724" y="4713290"/>
                <a:ext cx="7783932" cy="14267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sz="1600" dirty="0"/>
                  <a:t>    protože  </a:t>
                </a:r>
                <a14:m>
                  <m:oMath xmlns:m="http://schemas.openxmlformats.org/officeDocument/2006/math">
                    <m:r>
                      <a:rPr lang="cs-CZ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cs-CZ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dirty="0"/>
                  <a:t> po dosazení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𝑡</m:t>
                        </m:r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</a:rPr>
                      <m:t>    </m:t>
                    </m:r>
                  </m:oMath>
                </a14:m>
                <a:r>
                  <a:rPr lang="cs-CZ" sz="1600" dirty="0"/>
                  <a:t>     </a:t>
                </a:r>
              </a:p>
              <a:p>
                <a:endParaRPr lang="cs-CZ" sz="800" dirty="0"/>
              </a:p>
              <a:p>
                <a:r>
                  <a:rPr lang="cs-CZ" sz="1600" dirty="0"/>
                  <a:t>Vztah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𝑡</m:t>
                        </m:r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cs-CZ" sz="1600" dirty="0"/>
                  <a:t> upravíme tak, abychom na levé straně získali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</a:rPr>
                      <m:t>   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</m:t>
                    </m:r>
                  </m:oMath>
                </a14:m>
                <a:r>
                  <a:rPr lang="cs-CZ" sz="1600" dirty="0"/>
                  <a:t>dostředivé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cs-CZ" sz="1600" dirty="0"/>
                  <a:t> :</a:t>
                </a: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cs-CZ" sz="1600" dirty="0"/>
                  <a:t>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6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16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 dirty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sz="1600" i="1" dirty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sub>
                        </m:sSub>
                      </m:e>
                    </m:d>
                    <m:r>
                      <a:rPr lang="cs-CZ" sz="1600" i="1" dirty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1600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sz="1600" i="1" dirty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cs-CZ" sz="1600" i="1" dirty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cs-CZ" sz="1600" dirty="0">
                                        <a:latin typeface="Cambria Math" panose="02040503050406030204" pitchFamily="18" charset="0"/>
                                      </a:rPr>
                                      <m:t>m</m:t>
                                    </m:r>
                                  </m:num>
                                  <m:den>
                                    <m:r>
                                      <m:rPr>
                                        <m:sty m:val="p"/>
                                      </m:rPr>
                                      <a:rPr lang="cs-CZ" sz="1600" dirty="0">
                                        <a:latin typeface="Cambria Math" panose="02040503050406030204" pitchFamily="18" charset="0"/>
                                      </a:rPr>
                                      <m:t>s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cs-CZ" sz="1600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cs-CZ" sz="1600" dirty="0">
                            <a:latin typeface="Cambria Math" panose="02040503050406030204" pitchFamily="18" charset="0"/>
                          </a:rPr>
                          <m:t>m</m:t>
                        </m:r>
                      </m:den>
                    </m:f>
                    <m:r>
                      <a:rPr lang="cs-CZ" sz="1600" dirty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sz="16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dirty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sz="1600" dirty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1600" dirty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600" i="1" dirty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40" name="Obdélník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724" y="4713290"/>
                <a:ext cx="7783932" cy="1426737"/>
              </a:xfrm>
              <a:prstGeom prst="rect">
                <a:avLst/>
              </a:prstGeom>
              <a:blipFill>
                <a:blip r:embed="rId11"/>
                <a:stretch>
                  <a:fillRect l="-4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216724" y="4115997"/>
                <a:ext cx="756084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Trojúhelník (SAB) a trojúhelník se stranami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cs-CZ" sz="160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>
                            <a:latin typeface="Cambria Math" panose="02040503050406030204" pitchFamily="18" charset="0"/>
                          </a:rPr>
                          <m:t>𝑨</m:t>
                        </m:r>
                      </m:sub>
                    </m:sSub>
                  </m:oMath>
                </a14:m>
                <a:r>
                  <a:rPr lang="cs-CZ" sz="16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</m:oMath>
                </a14:m>
                <a:r>
                  <a:rPr lang="cs-CZ" sz="1600" dirty="0"/>
                  <a:t>,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sz="1600" dirty="0"/>
                  <a:t> jsou podobné rovnoramenné trojúhelníky, ve kterých platí </a:t>
                </a: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724" y="4115997"/>
                <a:ext cx="7560840" cy="584775"/>
              </a:xfrm>
              <a:prstGeom prst="rect">
                <a:avLst/>
              </a:prstGeom>
              <a:blipFill>
                <a:blip r:embed="rId12"/>
                <a:stretch>
                  <a:fillRect l="-484" t="-3125"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3683135" y="6152545"/>
                <a:ext cx="8136904" cy="483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600" b="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600" b="0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1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16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600" b="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sz="1600" b="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1600" b="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𝑟</m:t>
                        </m:r>
                      </m:den>
                    </m:f>
                  </m:oMath>
                </a14:m>
                <a:r>
                  <a:rPr lang="cs-CZ" sz="1600" b="1" dirty="0">
                    <a:solidFill>
                      <a:srgbClr val="FF0000"/>
                    </a:solidFill>
                  </a:rPr>
                  <a:t>    </a:t>
                </a:r>
                <a:r>
                  <a:rPr lang="cs-CZ" sz="1600" dirty="0"/>
                  <a:t>dosadíme-li za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b="1" dirty="0">
                    <a:solidFill>
                      <a:srgbClr val="FF0000"/>
                    </a:solidFill>
                  </a:rPr>
                  <a:t> </a:t>
                </a:r>
                <a:r>
                  <a:rPr lang="cs-CZ" sz="1600" dirty="0"/>
                  <a:t>dostaneme pro dostředivé zrychlení druhý vztah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sz="1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sz="1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sz="1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endParaRPr lang="cs-CZ" sz="1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3135" y="6152545"/>
                <a:ext cx="8136904" cy="483530"/>
              </a:xfrm>
              <a:prstGeom prst="rect">
                <a:avLst/>
              </a:prstGeom>
              <a:blipFill>
                <a:blip r:embed="rId13"/>
                <a:stretch>
                  <a:fillRect b="-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334626" y="5044487"/>
                <a:ext cx="3348509" cy="1323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1600" dirty="0"/>
                  <a:t>Jestliže doba t je velmi malá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600" i="1">
                            <a:latin typeface="Cambria Math"/>
                          </a:rPr>
                          <m:t>𝑡</m:t>
                        </m:r>
                        <m:r>
                          <a:rPr lang="cs-CZ" sz="1600" i="1">
                            <a:latin typeface="Cambria Math"/>
                            <a:ea typeface="Cambria Math"/>
                          </a:rPr>
                          <m:t>→0</m:t>
                        </m:r>
                      </m:e>
                    </m:d>
                  </m:oMath>
                </a14:m>
                <a:r>
                  <a:rPr lang="cs-CZ" sz="1600" dirty="0"/>
                  <a:t>, je úhel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r>
                  <a:rPr lang="cs-CZ" sz="1600" dirty="0"/>
                  <a:t> rovněž velmi malý, tak vektor </a:t>
                </a:r>
                <a14:m>
                  <m:oMath xmlns:m="http://schemas.openxmlformats.org/officeDocument/2006/math">
                    <m:r>
                      <a:rPr lang="cs-CZ" sz="1600" b="1" i="1">
                        <a:latin typeface="Cambria Math"/>
                        <a:ea typeface="Cambria Math"/>
                      </a:rPr>
                      <m:t>∆</m:t>
                    </m:r>
                    <m:r>
                      <a:rPr lang="cs-CZ" sz="1600" b="1" i="1">
                        <a:latin typeface="Cambria Math"/>
                        <a:ea typeface="Cambria Math"/>
                      </a:rPr>
                      <m:t>𝒗</m:t>
                    </m:r>
                  </m:oMath>
                </a14:m>
                <a:r>
                  <a:rPr lang="cs-CZ" sz="1600" b="1" dirty="0"/>
                  <a:t> </a:t>
                </a:r>
                <a:r>
                  <a:rPr lang="cs-CZ" sz="1600" dirty="0"/>
                  <a:t>je rovnoběžný s průvodičem hmotného bodu a míří do středu </a:t>
                </a:r>
                <a14:m>
                  <m:oMath xmlns:m="http://schemas.openxmlformats.org/officeDocument/2006/math">
                    <m:r>
                      <a:rPr lang="cs-CZ" sz="1600" i="1" dirty="0">
                        <a:latin typeface="Cambria Math"/>
                      </a:rPr>
                      <m:t>𝑆</m:t>
                    </m:r>
                    <m:r>
                      <a:rPr lang="cs-CZ" sz="1600" i="1" dirty="0">
                        <a:latin typeface="Cambria Math"/>
                      </a:rPr>
                      <m:t> </m:t>
                    </m:r>
                  </m:oMath>
                </a14:m>
                <a:r>
                  <a:rPr lang="cs-CZ" sz="1600" dirty="0"/>
                  <a:t>kružnicové trajektorie.</a:t>
                </a: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626" y="5044487"/>
                <a:ext cx="3348509" cy="1323439"/>
              </a:xfrm>
              <a:prstGeom prst="rect">
                <a:avLst/>
              </a:prstGeom>
              <a:blipFill>
                <a:blip r:embed="rId14"/>
                <a:stretch>
                  <a:fillRect l="-1093" t="-1382" r="-1639" b="-50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2396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3" grpId="0"/>
      <p:bldP spid="36" grpId="0"/>
      <p:bldP spid="37" grpId="0"/>
      <p:bldP spid="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3392" y="357530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Dostředivá síla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23392" y="836713"/>
            <a:ext cx="9721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Podle druhého pohybového zákona je příčinou zrychlení vždy síla, která má stejný směr jako zrychlení.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129259" y="1358132"/>
                <a:ext cx="6552728" cy="32825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případě pohybu tělesa po kružnici je příčinou dostředivého zrychlení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/>
                      </a:rPr>
                      <m:t>𝒂</m:t>
                    </m:r>
                    <m:r>
                      <a:rPr lang="cs-CZ" b="1" i="1" baseline="-25000" dirty="0">
                        <a:latin typeface="Cambria Math"/>
                      </a:rPr>
                      <m:t>𝒅</m:t>
                    </m:r>
                  </m:oMath>
                </a14:m>
                <a:r>
                  <a:rPr lang="cs-CZ" b="1" dirty="0"/>
                  <a:t> dostředivá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𝒅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směřující do středu kruhové trajektorie.</a:t>
                </a:r>
              </a:p>
              <a:p>
                <a:endParaRPr lang="cs-CZ" b="1" dirty="0"/>
              </a:p>
              <a:p>
                <a:r>
                  <a:rPr lang="cs-CZ" dirty="0"/>
                  <a:t>Velikost dostředivé síly stanovíme, podle druhého pohybového zákona, ze vztahu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𝐹</m:t>
                      </m:r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r>
                        <a:rPr lang="cs-CZ" i="1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Pro dostředivou sílu platí: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2400" b="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2400" b="0" i="1">
                        <a:latin typeface="Cambria Math"/>
                      </a:rPr>
                      <m:t>=</m:t>
                    </m:r>
                    <m:r>
                      <a:rPr lang="cs-CZ" sz="2400" b="0" i="1">
                        <a:latin typeface="Cambria Math"/>
                      </a:rPr>
                      <m:t>𝑚</m:t>
                    </m:r>
                    <m:r>
                      <a:rPr lang="cs-CZ" sz="2400" b="0" i="1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cs-CZ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2400" b="0" i="1">
                        <a:latin typeface="Cambria Math"/>
                      </a:rPr>
                      <m:t>  </m:t>
                    </m:r>
                    <m:r>
                      <a:rPr lang="cs-CZ" sz="2400" b="0" i="1">
                        <a:latin typeface="Cambria Math"/>
                        <a:ea typeface="Cambria Math"/>
                      </a:rPr>
                      <m:t>→ </m:t>
                    </m:r>
                    <m:sSub>
                      <m:sSubPr>
                        <m:ctrlPr>
                          <a:rPr lang="cs-CZ" sz="2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0" i="1">
                            <a:latin typeface="Cambria Math"/>
                            <a:ea typeface="Cambria Math"/>
                          </a:rPr>
                          <m:t>𝐹</m:t>
                        </m:r>
                      </m:e>
                      <m:sub>
                        <m:r>
                          <a:rPr lang="cs-CZ" sz="2400" b="0" i="1">
                            <a:latin typeface="Cambria Math"/>
                            <a:ea typeface="Cambria Math"/>
                          </a:rPr>
                          <m:t>𝑑</m:t>
                        </m:r>
                      </m:sub>
                    </m:sSub>
                    <m:r>
                      <a:rPr lang="cs-CZ" sz="2400" b="0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400" b="0" i="1">
                        <a:latin typeface="Cambria Math"/>
                        <a:ea typeface="Cambria Math"/>
                      </a:rPr>
                      <m:t>𝑚</m:t>
                    </m:r>
                    <m:r>
                      <a:rPr lang="cs-CZ" sz="2400" b="0" i="1">
                        <a:latin typeface="Cambria Math"/>
                        <a:ea typeface="Cambria Math"/>
                      </a:rPr>
                      <m:t>.</m:t>
                    </m:r>
                    <m:f>
                      <m:fPr>
                        <m:ctrlPr>
                          <a:rPr lang="cs-CZ" sz="2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4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sz="2400" b="0" i="1">
                                <a:latin typeface="Cambria Math"/>
                                <a:ea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sz="2400" b="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2400" b="0" i="1">
                            <a:latin typeface="Cambria Math"/>
                            <a:ea typeface="Cambria Math"/>
                          </a:rPr>
                          <m:t>𝑟</m:t>
                        </m:r>
                      </m:den>
                    </m:f>
                    <m:r>
                      <a:rPr lang="cs-CZ" sz="2400" b="0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400" b="0" i="1">
                        <a:latin typeface="Cambria Math"/>
                        <a:ea typeface="Cambria Math"/>
                      </a:rPr>
                      <m:t>𝑚</m:t>
                    </m:r>
                    <m:r>
                      <a:rPr lang="cs-CZ" sz="2400" b="0" i="1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sz="2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b="0" i="1">
                            <a:latin typeface="Cambria Math"/>
                            <a:ea typeface="Cambria Math"/>
                          </a:rPr>
                          <m:t>𝜔</m:t>
                        </m:r>
                      </m:e>
                      <m:sup>
                        <m:r>
                          <a:rPr lang="cs-CZ" sz="2400" b="0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>
                        <a:latin typeface="Cambria Math"/>
                        <a:ea typeface="Cambria Math"/>
                      </a:rPr>
                      <m:t>.</m:t>
                    </m:r>
                    <m:r>
                      <a:rPr lang="cs-CZ" sz="2400" b="0" i="1">
                        <a:latin typeface="Cambria Math"/>
                        <a:ea typeface="Cambria Math"/>
                      </a:rPr>
                      <m:t>𝑟</m:t>
                    </m:r>
                  </m:oMath>
                </a14:m>
                <a:r>
                  <a:rPr lang="cs-CZ" sz="2400" dirty="0"/>
                  <a:t>   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9259" y="1358132"/>
                <a:ext cx="6552728" cy="3282502"/>
              </a:xfrm>
              <a:prstGeom prst="rect">
                <a:avLst/>
              </a:prstGeom>
              <a:blipFill>
                <a:blip r:embed="rId2"/>
                <a:stretch>
                  <a:fillRect l="-744" t="-1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ál 1"/>
          <p:cNvSpPr/>
          <p:nvPr/>
        </p:nvSpPr>
        <p:spPr>
          <a:xfrm>
            <a:off x="695400" y="1916832"/>
            <a:ext cx="3456384" cy="345638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>
            <a:stCxn id="11" idx="7"/>
            <a:endCxn id="2" idx="7"/>
          </p:cNvCxnSpPr>
          <p:nvPr/>
        </p:nvCxnSpPr>
        <p:spPr>
          <a:xfrm flipV="1">
            <a:off x="2461524" y="2423008"/>
            <a:ext cx="1184084" cy="11855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ál 10"/>
          <p:cNvSpPr/>
          <p:nvPr/>
        </p:nvSpPr>
        <p:spPr>
          <a:xfrm>
            <a:off x="2369340" y="3592735"/>
            <a:ext cx="108000" cy="108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 rot="16200000" flipH="1">
            <a:off x="2544974" y="1331890"/>
            <a:ext cx="2444032" cy="2444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rot="60000" flipH="1" flipV="1">
            <a:off x="2711624" y="1529982"/>
            <a:ext cx="933984" cy="893026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011924" y="1529982"/>
                <a:ext cx="4747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𝒗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1924" y="1529982"/>
                <a:ext cx="47471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608196" y="2145445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8196" y="2145445"/>
                <a:ext cx="432048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211177" y="3700735"/>
                <a:ext cx="4243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1177" y="3700735"/>
                <a:ext cx="424326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se šipkou 20"/>
          <p:cNvCxnSpPr/>
          <p:nvPr/>
        </p:nvCxnSpPr>
        <p:spPr>
          <a:xfrm flipH="1" flipV="1">
            <a:off x="897549" y="2813441"/>
            <a:ext cx="1511916" cy="831583"/>
          </a:xfrm>
          <a:prstGeom prst="straightConnector1">
            <a:avLst/>
          </a:prstGeom>
          <a:ln w="952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255720" y="3118882"/>
                <a:ext cx="2429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5720" y="3118882"/>
                <a:ext cx="242978" cy="369332"/>
              </a:xfrm>
              <a:prstGeom prst="rect">
                <a:avLst/>
              </a:prstGeom>
              <a:blipFill>
                <a:blip r:embed="rId6"/>
                <a:stretch>
                  <a:fillRect r="-7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se šipkou 24"/>
          <p:cNvCxnSpPr/>
          <p:nvPr/>
        </p:nvCxnSpPr>
        <p:spPr>
          <a:xfrm rot="-60000" flipH="1">
            <a:off x="2572529" y="2455193"/>
            <a:ext cx="1063223" cy="102688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703902" y="3488214"/>
                <a:ext cx="3496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3902" y="3488214"/>
                <a:ext cx="349664" cy="369332"/>
              </a:xfrm>
              <a:prstGeom prst="rect">
                <a:avLst/>
              </a:prstGeom>
              <a:blipFill>
                <a:blip r:embed="rId7"/>
                <a:stretch>
                  <a:fillRect r="-175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se šipkou 27"/>
          <p:cNvCxnSpPr/>
          <p:nvPr/>
        </p:nvCxnSpPr>
        <p:spPr>
          <a:xfrm flipH="1">
            <a:off x="2967180" y="2417480"/>
            <a:ext cx="680548" cy="685668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2877581" y="2448728"/>
                <a:ext cx="2237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7581" y="2448728"/>
                <a:ext cx="223746" cy="369332"/>
              </a:xfrm>
              <a:prstGeom prst="rect">
                <a:avLst/>
              </a:prstGeom>
              <a:blipFill>
                <a:blip r:embed="rId8"/>
                <a:stretch>
                  <a:fillRect r="-810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ovéPole 29"/>
          <p:cNvSpPr txBox="1"/>
          <p:nvPr/>
        </p:nvSpPr>
        <p:spPr>
          <a:xfrm>
            <a:off x="4151173" y="4792721"/>
            <a:ext cx="7704856" cy="14773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Dostředivá síla je síla pravá, vznikající působením hmotné </a:t>
            </a:r>
            <a:r>
              <a:rPr lang="cs-CZ"/>
              <a:t>spojnice pevného středu </a:t>
            </a:r>
            <a:r>
              <a:rPr lang="cs-CZ" dirty="0"/>
              <a:t>otáčení s otáčejícím se hmotným bodem (provaz, tyč apod.)</a:t>
            </a:r>
          </a:p>
          <a:p>
            <a:r>
              <a:rPr lang="cs-CZ" dirty="0"/>
              <a:t>Tzv. odstředivá síla, mylně nazývaná „reakce k dostředivé síle“ je fiktivní síla, která nemá původ ve vzájemném působení hmotných objektů, ale je důsledkem prvního pohybového zákona – zákona setrvačnosti.</a:t>
            </a:r>
          </a:p>
        </p:txBody>
      </p:sp>
    </p:spTree>
    <p:extLst>
      <p:ext uri="{BB962C8B-B14F-4D97-AF65-F5344CB8AC3E}">
        <p14:creationId xmlns:p14="http://schemas.microsoft.com/office/powerpoint/2010/main" val="3955851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76C73CA-C4FC-FE3D-E4CE-291B7EBD772F}"/>
              </a:ext>
            </a:extLst>
          </p:cNvPr>
          <p:cNvSpPr txBox="1"/>
          <p:nvPr/>
        </p:nvSpPr>
        <p:spPr>
          <a:xfrm>
            <a:off x="335360" y="26064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Elementární úlohy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7B57565-F553-D946-425D-1AA58A3FB83D}"/>
                  </a:ext>
                </a:extLst>
              </p:cNvPr>
              <p:cNvSpPr txBox="1"/>
              <p:nvPr/>
            </p:nvSpPr>
            <p:spPr>
              <a:xfrm>
                <a:off x="335360" y="836712"/>
                <a:ext cx="11449272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arenR"/>
                </a:pPr>
                <a:r>
                  <a:rPr lang="cs-CZ" dirty="0"/>
                  <a:t>Vypočítej dostředivé zrychlení hmotného bodu pohybujícího se po kruhové dráze o poloměru 1,5 m obvodovou </a:t>
                </a:r>
              </a:p>
              <a:p>
                <a:r>
                  <a:rPr lang="cs-CZ" dirty="0"/>
                  <a:t>       rychlostí 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       Řešení: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=1,25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i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7B57565-F553-D946-425D-1AA58A3FB8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836712"/>
                <a:ext cx="11449272" cy="1046440"/>
              </a:xfrm>
              <a:prstGeom prst="rect">
                <a:avLst/>
              </a:prstGeom>
              <a:blipFill>
                <a:blip r:embed="rId2"/>
                <a:stretch>
                  <a:fillRect l="-426" t="-2907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B89F87C9-B6A1-4195-B510-E3A639B9127A}"/>
              </a:ext>
            </a:extLst>
          </p:cNvPr>
          <p:cNvCxnSpPr/>
          <p:nvPr/>
        </p:nvCxnSpPr>
        <p:spPr>
          <a:xfrm>
            <a:off x="335360" y="1883152"/>
            <a:ext cx="114492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2BA3BDC-DF04-6EFD-5DE8-EE2C45A5B4A1}"/>
                  </a:ext>
                </a:extLst>
              </p:cNvPr>
              <p:cNvSpPr txBox="1"/>
              <p:nvPr/>
            </p:nvSpPr>
            <p:spPr>
              <a:xfrm>
                <a:off x="335360" y="1883152"/>
                <a:ext cx="11377264" cy="1231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pro výpočet dostředivého zrychlení z obvodové rychlosti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je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1,25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=3,2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b="1" dirty="0"/>
                  <a:t>Dostředivé zrychlení má hodnotu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2BA3BDC-DF04-6EFD-5DE8-EE2C45A5B4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883152"/>
                <a:ext cx="11377264" cy="1231427"/>
              </a:xfrm>
              <a:prstGeom prst="rect">
                <a:avLst/>
              </a:prstGeom>
              <a:blipFill>
                <a:blip r:embed="rId3"/>
                <a:stretch>
                  <a:fillRect l="-429" t="-2970" b="-74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782AE473-6840-BD89-33BF-A2B5FE9E65D1}"/>
                  </a:ext>
                </a:extLst>
              </p:cNvPr>
              <p:cNvSpPr txBox="1"/>
              <p:nvPr/>
            </p:nvSpPr>
            <p:spPr>
              <a:xfrm>
                <a:off x="479376" y="3284984"/>
                <a:ext cx="11377264" cy="10701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arenR" startAt="2"/>
                </a:pPr>
                <a:r>
                  <a:rPr lang="cs-CZ" dirty="0"/>
                  <a:t>Vypočítej dostředivou sílu, kterou drží konopný provaz otáčející se těleso o hmotnosti 12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. Kruhová dráha má </a:t>
                </a:r>
              </a:p>
              <a:p>
                <a:r>
                  <a:rPr lang="cs-CZ" dirty="0"/>
                  <a:t>       poloměr 6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a úhlová rychlost otáčivého pohybu je 0,5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rad</m:t>
                        </m:r>
                        <m:r>
                          <a:rPr lang="cs-CZ" b="0" i="0" dirty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=0,5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rad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782AE473-6840-BD89-33BF-A2B5FE9E65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3284984"/>
                <a:ext cx="11377264" cy="1070101"/>
              </a:xfrm>
              <a:prstGeom prst="rect">
                <a:avLst/>
              </a:prstGeom>
              <a:blipFill>
                <a:blip r:embed="rId4"/>
                <a:stretch>
                  <a:fillRect l="-482" t="-3429" b="-62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AF644E68-7F53-B222-4CB7-34899DF4D126}"/>
              </a:ext>
            </a:extLst>
          </p:cNvPr>
          <p:cNvCxnSpPr/>
          <p:nvPr/>
        </p:nvCxnSpPr>
        <p:spPr>
          <a:xfrm flipV="1">
            <a:off x="407368" y="4293096"/>
            <a:ext cx="114492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0F334549-A5F4-5AC6-BD79-4FC2E966EAD9}"/>
                  </a:ext>
                </a:extLst>
              </p:cNvPr>
              <p:cNvSpPr txBox="1"/>
              <p:nvPr/>
            </p:nvSpPr>
            <p:spPr>
              <a:xfrm>
                <a:off x="479376" y="4437112"/>
                <a:ext cx="11305256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:r>
                  <a:rPr lang="cs-CZ" dirty="0"/>
                  <a:t>Výpočet dostředivého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cs-CZ" dirty="0"/>
                  <a:t>: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→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0,5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6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=1,5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dirty="0"/>
              </a:p>
              <a:p>
                <a:pPr marL="342900" indent="-342900">
                  <a:buAutoNum type="alphaLcParenR"/>
                </a:pPr>
                <a:endParaRPr lang="cs-CZ" dirty="0"/>
              </a:p>
              <a:p>
                <a:pPr marL="342900" indent="-342900">
                  <a:buAutoNum type="alphaLcParenR"/>
                </a:pPr>
                <a:r>
                  <a:rPr lang="cs-CZ" dirty="0"/>
                  <a:t>Výpočet dostředivé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:                     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12 . 1,5</m:t>
                        </m:r>
                      </m:e>
                    </m:d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Dostředivá síla má hodnotu 18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𝐍</m:t>
                    </m:r>
                  </m:oMath>
                </a14:m>
                <a:r>
                  <a:rPr lang="cs-CZ" b="1" dirty="0"/>
                  <a:t>.    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0F334549-A5F4-5AC6-BD79-4FC2E966EA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4437112"/>
                <a:ext cx="11305256" cy="1600438"/>
              </a:xfrm>
              <a:prstGeom prst="rect">
                <a:avLst/>
              </a:prstGeom>
              <a:blipFill>
                <a:blip r:embed="rId5"/>
                <a:stretch>
                  <a:fillRect l="-485" t="-22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1600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8904312" y="2708920"/>
                <a:ext cx="2736304" cy="360579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u="sng" dirty="0"/>
                  <a:t>Vztahy pro pohyb po kružnici</a:t>
                </a:r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𝑇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𝑓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d>
                        <m:d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1400">
                              <a:latin typeface="Cambria Math"/>
                            </a:rPr>
                            <m:t>s</m:t>
                          </m:r>
                        </m:e>
                      </m:d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𝑓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𝑇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r>
                        <a:rPr lang="cs-CZ" sz="1400">
                          <a:latin typeface="Cambria Math"/>
                        </a:rPr>
                        <m:t>(</m:t>
                      </m:r>
                      <m:r>
                        <m:rPr>
                          <m:sty m:val="p"/>
                        </m:rPr>
                        <a:rPr lang="cs-CZ" sz="1400">
                          <a:latin typeface="Cambria Math"/>
                        </a:rPr>
                        <m:t>s</m:t>
                      </m:r>
                      <m:r>
                        <a:rPr lang="cs-CZ" sz="1400" baseline="30000">
                          <a:latin typeface="Cambria Math"/>
                        </a:rPr>
                        <m:t>−1</m:t>
                      </m:r>
                      <m:r>
                        <a:rPr lang="cs-CZ" sz="140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</a:rPr>
                      <m:t>𝑣</m:t>
                    </m:r>
                    <m:r>
                      <a:rPr lang="cs-CZ" sz="1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  <m:r>
                      <a:rPr lang="cs-CZ" sz="1400" i="1">
                        <a:latin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𝑓𝑟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(m.s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</m:t>
                    </m:r>
                  </m:oMath>
                </a14:m>
                <a:r>
                  <a:rPr lang="cs-CZ" sz="1400" dirty="0"/>
                  <a:t>   (rad.s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400" i="1">
                                <a:latin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sz="14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𝑟</m:t>
                        </m:r>
                      </m:den>
                    </m:f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𝜔</m:t>
                        </m:r>
                      </m:e>
                      <m:sup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1400" i="1">
                        <a:latin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(N)</a:t>
                </a:r>
              </a:p>
              <a:p>
                <a:endParaRPr lang="cs-CZ" sz="1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4312" y="2708920"/>
                <a:ext cx="2736304" cy="3605795"/>
              </a:xfrm>
              <a:prstGeom prst="rect">
                <a:avLst/>
              </a:prstGeom>
              <a:blipFill>
                <a:blip r:embed="rId2"/>
                <a:stretch>
                  <a:fillRect l="-443" r="-22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51384" y="1867912"/>
                <a:ext cx="95050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=7,25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kg</m:t>
                      </m:r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𝑟</m:t>
                      </m:r>
                      <m:r>
                        <a:rPr lang="cs-CZ" i="1">
                          <a:latin typeface="Cambria Math"/>
                        </a:rPr>
                        <m:t>=2,00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m</m:t>
                      </m:r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𝑇</m:t>
                      </m:r>
                      <m:r>
                        <a:rPr lang="cs-CZ" i="1">
                          <a:latin typeface="Cambria Math"/>
                        </a:rPr>
                        <m:t>=0,5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s</m:t>
                      </m:r>
                      <m:r>
                        <a:rPr lang="cs-CZ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 </m:t>
                      </m:r>
                      <m:r>
                        <a:rPr lang="cs-CZ" i="1">
                          <a:latin typeface="Cambria Math"/>
                        </a:rPr>
                        <m:t>𝑎</m:t>
                      </m:r>
                      <m:r>
                        <a:rPr lang="cs-CZ" i="1">
                          <a:latin typeface="Cambria Math"/>
                        </a:rPr>
                        <m:t>)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𝑑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 ?, </m:t>
                      </m:r>
                      <m:r>
                        <a:rPr lang="cs-CZ" i="1">
                          <a:latin typeface="Cambria Math"/>
                        </a:rPr>
                        <m:t>𝑏</m:t>
                      </m:r>
                      <m:r>
                        <a:rPr lang="cs-CZ" i="1">
                          <a:latin typeface="Cambria Math"/>
                        </a:rPr>
                        <m:t>) </m:t>
                      </m:r>
                      <m:r>
                        <a:rPr lang="cs-CZ" i="1">
                          <a:latin typeface="Cambria Math"/>
                        </a:rPr>
                        <m:t>𝑣</m:t>
                      </m:r>
                      <m:r>
                        <a:rPr lang="cs-CZ" i="1">
                          <a:latin typeface="Cambria Math"/>
                        </a:rPr>
                        <m:t>= 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1867912"/>
                <a:ext cx="9505056" cy="646331"/>
              </a:xfrm>
              <a:prstGeom prst="rect">
                <a:avLst/>
              </a:prstGeom>
              <a:blipFill>
                <a:blip r:embed="rId3"/>
                <a:stretch>
                  <a:fillRect l="-513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>
            <a:cxnSpLocks/>
          </p:cNvCxnSpPr>
          <p:nvPr/>
        </p:nvCxnSpPr>
        <p:spPr>
          <a:xfrm flipV="1">
            <a:off x="551384" y="2514243"/>
            <a:ext cx="11233248" cy="506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51384" y="2839150"/>
                <a:ext cx="7560840" cy="32521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>
                    <a:latin typeface="Cambria Math"/>
                  </a:rPr>
                  <a:t>Výpočet úhlové rychlosti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cs-CZ" i="1" smtClean="0">
                        <a:latin typeface="Cambria Math" panose="02040503050406030204" pitchFamily="18" charset="0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  <m:t>0,5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4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  <a:ea typeface="Cambria Math"/>
                      </a:rPr>
                      <m:t>rad</m:t>
                    </m:r>
                    <m:r>
                      <a:rPr lang="cs-CZ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−1</m:t>
                        </m:r>
                      </m:sup>
                    </m:sSup>
                  </m:oMath>
                </a14:m>
                <a:endParaRPr lang="cs-CZ" dirty="0">
                  <a:latin typeface="Cambria Math"/>
                </a:endParaRPr>
              </a:p>
              <a:p>
                <a:endParaRPr lang="cs-CZ" i="1" dirty="0">
                  <a:latin typeface="Cambria Math"/>
                </a:endParaRPr>
              </a:p>
              <a:p>
                <a:r>
                  <a:rPr lang="cs-CZ" dirty="0"/>
                  <a:t>Výpočet dostředivé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</a:rPr>
                      <m:t>𝑚</m:t>
                    </m:r>
                    <m:r>
                      <a:rPr lang="cs-CZ" i="1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</a:rPr>
                      <m:t>𝑚</m:t>
                    </m:r>
                    <m:r>
                      <a:rPr lang="cs-CZ" i="1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𝜔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.</m:t>
                    </m:r>
                    <m:r>
                      <a:rPr lang="cs-CZ" i="1">
                        <a:latin typeface="Cambria Math"/>
                      </a:rPr>
                      <m:t>𝑟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𝑑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=7,25.16.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𝜋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.2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N</m:t>
                      </m:r>
                      <m:r>
                        <a:rPr lang="cs-CZ" i="1">
                          <a:latin typeface="Cambria Math"/>
                        </a:rPr>
                        <m:t>=2287,43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N</m:t>
                      </m:r>
                      <m:r>
                        <a:rPr lang="cs-CZ">
                          <a:latin typeface="Cambria Math"/>
                        </a:rPr>
                        <m:t>=2,3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kN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Výpočet rychlosti kladiva při vypuštění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𝑣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.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𝑟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𝑣</m:t>
                      </m:r>
                      <m:r>
                        <a:rPr lang="cs-CZ" i="1">
                          <a:latin typeface="Cambria Math"/>
                        </a:rPr>
                        <m:t>=4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.2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m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=8.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m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>
                          <a:latin typeface="Cambria Math"/>
                          <a:ea typeface="Cambria Math"/>
                        </a:rPr>
                        <m:t>=25,12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m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Atlet musí na kladivo působit dostředivou silou 2,3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𝐤𝐍</m:t>
                    </m:r>
                  </m:oMath>
                </a14:m>
                <a:r>
                  <a:rPr lang="cs-CZ" b="1" dirty="0"/>
                  <a:t> a kladivo při vypuštění má obvodovou rychlost 25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  <a:endParaRPr lang="cs-CZ" b="1" baseline="300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2839150"/>
                <a:ext cx="7560840" cy="3252172"/>
              </a:xfrm>
              <a:prstGeom prst="rect">
                <a:avLst/>
              </a:prstGeom>
              <a:blipFill>
                <a:blip r:embed="rId4"/>
                <a:stretch>
                  <a:fillRect l="-645" r="-564" b="-22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D48A7CC5-2E23-AA49-FF80-2EED66F86A6D}"/>
              </a:ext>
            </a:extLst>
          </p:cNvPr>
          <p:cNvSpPr txBox="1"/>
          <p:nvPr/>
        </p:nvSpPr>
        <p:spPr>
          <a:xfrm>
            <a:off x="551384" y="386091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B04FC0A0-5A8A-A130-E50D-7AA197282EC1}"/>
                  </a:ext>
                </a:extLst>
              </p:cNvPr>
              <p:cNvSpPr txBox="1"/>
              <p:nvPr/>
            </p:nvSpPr>
            <p:spPr>
              <a:xfrm>
                <a:off x="551384" y="806083"/>
                <a:ext cx="1108923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vrhu kladivem roztáčí atlet kladivo o hmotnosti 7,25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po kružnici o poloměru 2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. Jednu otáčku vykoná za 0,5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.</a:t>
                </a:r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Jak velkou dostředivou silou musí na kladivo působit?</a:t>
                </a:r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Jak velké obvodové rychlosti kladivo dosáhne?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B04FC0A0-5A8A-A130-E50D-7AA197282E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806083"/>
                <a:ext cx="11089232" cy="923330"/>
              </a:xfrm>
              <a:prstGeom prst="rect">
                <a:avLst/>
              </a:prstGeom>
              <a:blipFill>
                <a:blip r:embed="rId5"/>
                <a:stretch>
                  <a:fillRect l="-440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4705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8832304" y="2552279"/>
                <a:ext cx="2736304" cy="360579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u="sng" dirty="0"/>
                  <a:t>Vztahy pro pohyb po kružnici</a:t>
                </a:r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𝑇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𝑓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d>
                        <m:d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1400">
                              <a:latin typeface="Cambria Math"/>
                            </a:rPr>
                            <m:t>s</m:t>
                          </m:r>
                        </m:e>
                      </m:d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𝑓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𝑇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r>
                        <a:rPr lang="cs-CZ" sz="1400">
                          <a:latin typeface="Cambria Math"/>
                        </a:rPr>
                        <m:t>(</m:t>
                      </m:r>
                      <m:r>
                        <m:rPr>
                          <m:sty m:val="p"/>
                        </m:rPr>
                        <a:rPr lang="cs-CZ" sz="1400">
                          <a:latin typeface="Cambria Math"/>
                        </a:rPr>
                        <m:t>s</m:t>
                      </m:r>
                      <m:r>
                        <a:rPr lang="cs-CZ" sz="1400" baseline="30000">
                          <a:latin typeface="Cambria Math"/>
                        </a:rPr>
                        <m:t>−1</m:t>
                      </m:r>
                      <m:r>
                        <a:rPr lang="cs-CZ" sz="140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</a:rPr>
                      <m:t>𝑣</m:t>
                    </m:r>
                    <m:r>
                      <a:rPr lang="cs-CZ" sz="1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  <m:r>
                      <a:rPr lang="cs-CZ" sz="1400" i="1">
                        <a:latin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𝑓𝑟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(m.s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</m:t>
                    </m:r>
                  </m:oMath>
                </a14:m>
                <a:r>
                  <a:rPr lang="cs-CZ" sz="1400" dirty="0"/>
                  <a:t>   (rad.s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400" i="1">
                                <a:latin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sz="14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𝑟</m:t>
                        </m:r>
                      </m:den>
                    </m:f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𝜔</m:t>
                        </m:r>
                      </m:e>
                      <m:sup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1400" i="1">
                        <a:latin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(N)</a:t>
                </a:r>
              </a:p>
              <a:p>
                <a:endParaRPr lang="cs-CZ" sz="1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2304" y="2552279"/>
                <a:ext cx="2736304" cy="3605795"/>
              </a:xfrm>
              <a:prstGeom prst="rect">
                <a:avLst/>
              </a:prstGeom>
              <a:blipFill>
                <a:blip r:embed="rId2"/>
                <a:stretch>
                  <a:fillRect l="-443" t="-169" r="-22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51384" y="1567281"/>
                <a:ext cx="8425611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𝑟</m:t>
                      </m:r>
                      <m:r>
                        <a:rPr lang="cs-CZ" i="1">
                          <a:latin typeface="Cambria Math"/>
                        </a:rPr>
                        <m:t>=150 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km</m:t>
                      </m:r>
                      <m:r>
                        <a:rPr lang="cs-CZ" i="1">
                          <a:latin typeface="Cambria Math"/>
                        </a:rPr>
                        <m:t>=15.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10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m</m:t>
                      </m:r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𝑣</m:t>
                      </m:r>
                      <m:r>
                        <a:rPr lang="cs-CZ" i="1">
                          <a:latin typeface="Cambria Math"/>
                        </a:rPr>
                        <m:t>=30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km</m:t>
                      </m:r>
                      <m:r>
                        <a:rPr lang="cs-CZ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>
                          <a:latin typeface="Cambria Math"/>
                        </a:rPr>
                        <m:t>=3.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m</m:t>
                      </m:r>
                      <m:r>
                        <a:rPr lang="cs-CZ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=6.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24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1567281"/>
                <a:ext cx="8425611" cy="669992"/>
              </a:xfrm>
              <a:prstGeom prst="rect">
                <a:avLst/>
              </a:prstGeom>
              <a:blipFill>
                <a:blip r:embed="rId3"/>
                <a:stretch>
                  <a:fillRect l="-578" t="-4545" b="-36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>
            <a:cxnSpLocks/>
          </p:cNvCxnSpPr>
          <p:nvPr/>
        </p:nvCxnSpPr>
        <p:spPr>
          <a:xfrm flipV="1">
            <a:off x="623392" y="2211055"/>
            <a:ext cx="97930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51384" y="2534670"/>
                <a:ext cx="7200800" cy="274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Dostředivá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</a:rPr>
                      <m:t>𝑚</m:t>
                    </m:r>
                    <m:r>
                      <a:rPr lang="cs-CZ" i="1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i="1">
                            <a:latin typeface="Cambria Math"/>
                          </a:rPr>
                          <m:t>𝑟</m:t>
                        </m:r>
                      </m:den>
                    </m:f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𝑑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=6.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24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 .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3.</m:t>
                              </m:r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4</m:t>
                                  </m:r>
                                </m:sup>
                              </m:sSup>
                            </m:e>
                          </m:d>
                          <m:r>
                            <a:rPr lang="cs-CZ" i="1" baseline="3000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15.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10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N</m:t>
                      </m:r>
                      <m:r>
                        <a:rPr lang="cs-CZ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6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i="1">
                              <a:latin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15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22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𝑑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=3,6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22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Dostředivá síla působící na Zemi při oběhu kolem slunce je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𝟑</m:t>
                    </m:r>
                    <m:r>
                      <a:rPr lang="cs-CZ" b="1" i="1">
                        <a:latin typeface="Cambria Math"/>
                      </a:rPr>
                      <m:t>,</m:t>
                    </m:r>
                    <m:r>
                      <a:rPr lang="cs-CZ" b="1" i="1">
                        <a:latin typeface="Cambria Math"/>
                      </a:rPr>
                      <m:t>𝟔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𝟐𝟐</m:t>
                        </m:r>
                      </m:sup>
                    </m:sSup>
                    <m:r>
                      <a:rPr lang="cs-CZ" b="1" i="1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𝐍</m:t>
                    </m:r>
                  </m:oMath>
                </a14:m>
                <a:r>
                  <a:rPr lang="cs-CZ" b="1" dirty="0"/>
                  <a:t>.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2534670"/>
                <a:ext cx="7200800" cy="2745623"/>
              </a:xfrm>
              <a:prstGeom prst="rect">
                <a:avLst/>
              </a:prstGeom>
              <a:blipFill>
                <a:blip r:embed="rId4"/>
                <a:stretch>
                  <a:fillRect l="-6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9180E050-773D-3536-6902-B35CF34123D0}"/>
              </a:ext>
            </a:extLst>
          </p:cNvPr>
          <p:cNvSpPr txBox="1"/>
          <p:nvPr/>
        </p:nvSpPr>
        <p:spPr>
          <a:xfrm>
            <a:off x="639078" y="27112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99CE5BF-56A9-E71E-A534-E8C4D51FB619}"/>
                  </a:ext>
                </a:extLst>
              </p:cNvPr>
              <p:cNvSpPr txBox="1"/>
              <p:nvPr/>
            </p:nvSpPr>
            <p:spPr>
              <a:xfrm>
                <a:off x="551384" y="836712"/>
                <a:ext cx="11449272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 velká dostředivá síla působí na planetu Země, která se pohybuje přibližně po kružnici o poloměru 150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</m:oMath>
                </a14:m>
                <a:r>
                  <a:rPr lang="cs-CZ" dirty="0"/>
                  <a:t> rychlostí 30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? Hmotnost Země je 6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24 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99CE5BF-56A9-E71E-A534-E8C4D51FB6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836712"/>
                <a:ext cx="11449272" cy="669992"/>
              </a:xfrm>
              <a:prstGeom prst="rect">
                <a:avLst/>
              </a:prstGeom>
              <a:blipFill>
                <a:blip r:embed="rId5"/>
                <a:stretch>
                  <a:fillRect l="-426" t="-4545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047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8976320" y="2348880"/>
                <a:ext cx="2736304" cy="360579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u="sng" dirty="0"/>
                  <a:t>Vztahy pro pohyb po kružnici</a:t>
                </a:r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𝑇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𝑓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d>
                        <m:d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1400">
                              <a:latin typeface="Cambria Math"/>
                            </a:rPr>
                            <m:t>s</m:t>
                          </m:r>
                        </m:e>
                      </m:d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𝑓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𝑇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r>
                        <a:rPr lang="cs-CZ" sz="1400">
                          <a:latin typeface="Cambria Math"/>
                        </a:rPr>
                        <m:t>(</m:t>
                      </m:r>
                      <m:r>
                        <m:rPr>
                          <m:sty m:val="p"/>
                        </m:rPr>
                        <a:rPr lang="cs-CZ" sz="1400">
                          <a:latin typeface="Cambria Math"/>
                        </a:rPr>
                        <m:t>s</m:t>
                      </m:r>
                      <m:r>
                        <a:rPr lang="cs-CZ" sz="1400" baseline="30000">
                          <a:latin typeface="Cambria Math"/>
                        </a:rPr>
                        <m:t>−1</m:t>
                      </m:r>
                      <m:r>
                        <a:rPr lang="cs-CZ" sz="140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</a:rPr>
                      <m:t>𝑣</m:t>
                    </m:r>
                    <m:r>
                      <a:rPr lang="cs-CZ" sz="1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  <m:r>
                      <a:rPr lang="cs-CZ" sz="1400" i="1">
                        <a:latin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𝑓𝑟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(m.s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</m:t>
                    </m:r>
                  </m:oMath>
                </a14:m>
                <a:r>
                  <a:rPr lang="cs-CZ" sz="1400" dirty="0"/>
                  <a:t>   (rad.s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400" i="1">
                                <a:latin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sz="14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𝑟</m:t>
                        </m:r>
                      </m:den>
                    </m:f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𝜔</m:t>
                        </m:r>
                      </m:e>
                      <m:sup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1400" i="1">
                        <a:latin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(N)</a:t>
                </a:r>
              </a:p>
              <a:p>
                <a:endParaRPr lang="cs-CZ" sz="1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76320" y="2348880"/>
                <a:ext cx="2736304" cy="3605795"/>
              </a:xfrm>
              <a:prstGeom prst="rect">
                <a:avLst/>
              </a:prstGeom>
              <a:blipFill>
                <a:blip r:embed="rId2"/>
                <a:stretch>
                  <a:fillRect l="-443" r="-22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51384" y="1421133"/>
                <a:ext cx="7992888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=800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kg</m:t>
                      </m:r>
                      <m:r>
                        <a:rPr lang="cs-CZ">
                          <a:latin typeface="Cambria Math"/>
                        </a:rPr>
                        <m:t> </m:t>
                      </m:r>
                      <m:r>
                        <a:rPr lang="cs-CZ" i="1">
                          <a:latin typeface="Cambria Math"/>
                        </a:rPr>
                        <m:t>,</m:t>
                      </m:r>
                      <m:r>
                        <a:rPr lang="cs-CZ" i="1">
                          <a:latin typeface="Cambria Math"/>
                        </a:rPr>
                        <m:t>𝑟</m:t>
                      </m:r>
                      <m:r>
                        <a:rPr lang="cs-CZ" i="1">
                          <a:latin typeface="Cambria Math"/>
                        </a:rPr>
                        <m:t>=50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m</m:t>
                      </m:r>
                      <m:r>
                        <a:rPr lang="cs-CZ" i="1">
                          <a:latin typeface="Cambria Math"/>
                        </a:rPr>
                        <m:t> , </m:t>
                      </m:r>
                      <m:r>
                        <a:rPr lang="cs-CZ" i="1">
                          <a:latin typeface="Cambria Math"/>
                        </a:rPr>
                        <m:t>𝑣</m:t>
                      </m:r>
                      <m:r>
                        <a:rPr lang="cs-CZ" i="1">
                          <a:latin typeface="Cambria Math"/>
                        </a:rPr>
                        <m:t>=36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km</m:t>
                      </m:r>
                      <m:r>
                        <a:rPr lang="cs-CZ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h</m:t>
                          </m:r>
                        </m:e>
                        <m:sup>
                          <m:r>
                            <a:rPr lang="cs-CZ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>
                          <a:latin typeface="Cambria Math"/>
                        </a:rPr>
                        <m:t>=10 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>
                          <a:latin typeface="Cambria Math"/>
                        </a:rPr>
                        <m:t> 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𝑑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1421133"/>
                <a:ext cx="7992888" cy="669992"/>
              </a:xfrm>
              <a:prstGeom prst="rect">
                <a:avLst/>
              </a:prstGeom>
              <a:blipFill>
                <a:blip r:embed="rId3"/>
                <a:stretch>
                  <a:fillRect l="-610" t="-4545" b="-36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>
            <a:cxnSpLocks/>
          </p:cNvCxnSpPr>
          <p:nvPr/>
        </p:nvCxnSpPr>
        <p:spPr>
          <a:xfrm flipV="1">
            <a:off x="623392" y="2060848"/>
            <a:ext cx="109452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23392" y="5033864"/>
                <a:ext cx="57606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Pneumatiky auta působí na povrch vozovky silou 1,6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𝐤𝐍</m:t>
                    </m:r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5033864"/>
                <a:ext cx="5760640" cy="369332"/>
              </a:xfrm>
              <a:prstGeom prst="rect">
                <a:avLst/>
              </a:prstGeom>
              <a:blipFill>
                <a:blip r:embed="rId4"/>
                <a:stretch>
                  <a:fillRect l="-847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20D706F3-0D8F-F34B-4BBB-9BC7C014E624}"/>
              </a:ext>
            </a:extLst>
          </p:cNvPr>
          <p:cNvSpPr txBox="1"/>
          <p:nvPr/>
        </p:nvSpPr>
        <p:spPr>
          <a:xfrm>
            <a:off x="551384" y="396059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EF221EF-85BB-1183-CE5C-01E2060C5AAB}"/>
                  </a:ext>
                </a:extLst>
              </p:cNvPr>
              <p:cNvSpPr txBox="1"/>
              <p:nvPr/>
            </p:nvSpPr>
            <p:spPr>
              <a:xfrm>
                <a:off x="551384" y="765391"/>
                <a:ext cx="1101722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Auto o hmotnosti 800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projíždí kruhovou zatáčkou o poloměru 50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rychlostí 36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Jak velkou dostředivou silou působí pneumatiky na povrch vozovky, za předpokladu, že nedojde ke smyku?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EF221EF-85BB-1183-CE5C-01E2060C5A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765391"/>
                <a:ext cx="11017224" cy="646331"/>
              </a:xfrm>
              <a:prstGeom prst="rect">
                <a:avLst/>
              </a:prstGeom>
              <a:blipFill>
                <a:blip r:embed="rId5"/>
                <a:stretch>
                  <a:fillRect l="-442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26F120EE-9CCC-6841-8B5C-A2069604A001}"/>
                  </a:ext>
                </a:extLst>
              </p:cNvPr>
              <p:cNvSpPr txBox="1"/>
              <p:nvPr/>
            </p:nvSpPr>
            <p:spPr>
              <a:xfrm>
                <a:off x="623392" y="2348880"/>
                <a:ext cx="8064896" cy="2433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 výpočtu dostředivé síly použijeme vztah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𝑑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𝑟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𝑑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𝑟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=800.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50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N</m:t>
                      </m:r>
                      <m:r>
                        <a:rPr lang="cs-CZ">
                          <a:latin typeface="Cambria Math"/>
                        </a:rPr>
                        <m:t>=1600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N</m:t>
                      </m:r>
                      <m:r>
                        <a:rPr lang="cs-CZ">
                          <a:latin typeface="Cambria Math"/>
                        </a:rPr>
                        <m:t>=1,6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kN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26F120EE-9CCC-6841-8B5C-A2069604A0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2348880"/>
                <a:ext cx="8064896" cy="2433295"/>
              </a:xfrm>
              <a:prstGeom prst="rect">
                <a:avLst/>
              </a:prstGeom>
              <a:blipFill>
                <a:blip r:embed="rId6"/>
                <a:stretch>
                  <a:fillRect l="-605" t="-12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6989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22810" y="54168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23392" y="1730425"/>
                <a:ext cx="81369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=1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Hz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i="0" smtClean="0">
                        <a:latin typeface="Cambria Math" panose="02040503050406030204" pitchFamily="18" charset="0"/>
                      </a:rPr>
                      <m:t>H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z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=?</m:t>
                    </m:r>
                    <m:r>
                      <a:rPr lang="cs-CZ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1730425"/>
                <a:ext cx="8136904" cy="369332"/>
              </a:xfrm>
              <a:prstGeom prst="rect">
                <a:avLst/>
              </a:prstGeom>
              <a:blipFill>
                <a:blip r:embed="rId2"/>
                <a:stretch>
                  <a:fillRect l="-599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>
            <a:cxnSpLocks/>
          </p:cNvCxnSpPr>
          <p:nvPr/>
        </p:nvCxnSpPr>
        <p:spPr>
          <a:xfrm flipV="1">
            <a:off x="675582" y="2099757"/>
            <a:ext cx="107490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9048328" y="2271477"/>
                <a:ext cx="2736304" cy="360579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u="sng" dirty="0"/>
                  <a:t>Vztahy pro pohyb po kružnici</a:t>
                </a:r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𝑇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𝑓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d>
                        <m:d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1400">
                              <a:latin typeface="Cambria Math"/>
                            </a:rPr>
                            <m:t>s</m:t>
                          </m:r>
                        </m:e>
                      </m:d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𝑓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𝑇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r>
                        <a:rPr lang="cs-CZ" sz="1400">
                          <a:latin typeface="Cambria Math"/>
                        </a:rPr>
                        <m:t>(</m:t>
                      </m:r>
                      <m:r>
                        <m:rPr>
                          <m:sty m:val="p"/>
                        </m:rPr>
                        <a:rPr lang="cs-CZ" sz="1400">
                          <a:latin typeface="Cambria Math"/>
                        </a:rPr>
                        <m:t>s</m:t>
                      </m:r>
                      <m:r>
                        <a:rPr lang="cs-CZ" sz="1400" baseline="30000">
                          <a:latin typeface="Cambria Math"/>
                        </a:rPr>
                        <m:t>−1</m:t>
                      </m:r>
                      <m:r>
                        <a:rPr lang="cs-CZ" sz="140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</a:rPr>
                      <m:t>𝑣</m:t>
                    </m:r>
                    <m:r>
                      <a:rPr lang="cs-CZ" sz="1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  <m:r>
                      <a:rPr lang="cs-CZ" sz="1400" i="1">
                        <a:latin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𝑓𝑟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(m.s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</m:t>
                    </m:r>
                  </m:oMath>
                </a14:m>
                <a:r>
                  <a:rPr lang="cs-CZ" sz="1400" dirty="0"/>
                  <a:t>   (rad.s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400" i="1">
                                <a:latin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sz="14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𝑟</m:t>
                        </m:r>
                      </m:den>
                    </m:f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𝜔</m:t>
                        </m:r>
                      </m:e>
                      <m:sup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1400" i="1">
                        <a:latin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(N)</a:t>
                </a:r>
              </a:p>
              <a:p>
                <a:endParaRPr lang="cs-CZ" sz="1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8328" y="2271477"/>
                <a:ext cx="2736304" cy="3605795"/>
              </a:xfrm>
              <a:prstGeom prst="rect">
                <a:avLst/>
              </a:prstGeom>
              <a:blipFill>
                <a:blip r:embed="rId3"/>
                <a:stretch>
                  <a:fillRect l="-443" t="-169" r="-22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22810" y="2395951"/>
                <a:ext cx="8281502" cy="35510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Úhlová rychlost při frekvenci 1 Hz je: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𝜔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=2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𝑓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=2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rad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Úhlová rychlost při frekvenci 2 Hz je: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𝜔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=2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𝑓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=4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rad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Protože neznáme hmotnost kuličky ani poloměr trajektorie, použijeme poměr sil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endParaRPr lang="cs-CZ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</a:rPr>
                            <m:t>.16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.</m:t>
                          </m:r>
                          <m:r>
                            <a:rPr lang="cs-CZ" i="1">
                              <a:latin typeface="Cambria Math"/>
                            </a:rPr>
                            <m:t>𝑟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</a:rPr>
                            <m:t>.4.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.</m:t>
                          </m:r>
                          <m:r>
                            <a:rPr lang="cs-CZ" i="1">
                              <a:latin typeface="Cambria Math"/>
                            </a:rPr>
                            <m:t>𝑟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=4    →  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4∙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N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4∙2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N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=8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Při frekvenci 2 Hz je vlákno napínáno silou 8 N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0" y="2395951"/>
                <a:ext cx="8281502" cy="3551037"/>
              </a:xfrm>
              <a:prstGeom prst="rect">
                <a:avLst/>
              </a:prstGeom>
              <a:blipFill>
                <a:blip r:embed="rId4"/>
                <a:stretch>
                  <a:fillRect l="-589" t="-858" b="-17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D21BA5B-40CD-1F21-EBC0-29790B7CF5D5}"/>
                  </a:ext>
                </a:extLst>
              </p:cNvPr>
              <p:cNvSpPr txBox="1"/>
              <p:nvPr/>
            </p:nvSpPr>
            <p:spPr>
              <a:xfrm>
                <a:off x="623392" y="980728"/>
                <a:ext cx="108012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Kulička připevněná na vlákno koná rovnoměrný pohyb po kružnici s frekvencí 1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Hz</m:t>
                    </m:r>
                  </m:oMath>
                </a14:m>
                <a:r>
                  <a:rPr lang="cs-CZ" dirty="0"/>
                  <a:t>, přičemž je vlákno napínáno silou o velikosti 2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. Jak velkou silou by bylo napínáno vlákno, zvětšíme-li frekvenci na 2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Hz</m:t>
                    </m:r>
                  </m:oMath>
                </a14:m>
                <a:r>
                  <a:rPr lang="cs-CZ" dirty="0"/>
                  <a:t>?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D21BA5B-40CD-1F21-EBC0-29790B7CF5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980728"/>
                <a:ext cx="10801200" cy="646331"/>
              </a:xfrm>
              <a:prstGeom prst="rect">
                <a:avLst/>
              </a:prstGeom>
              <a:blipFill>
                <a:blip r:embed="rId5"/>
                <a:stretch>
                  <a:fillRect l="-451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456422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96" t="78649" b="14630"/>
          <a:stretch/>
        </p:blipFill>
        <p:spPr>
          <a:xfrm>
            <a:off x="767408" y="449368"/>
            <a:ext cx="7956384" cy="5110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9120336" y="1556792"/>
                <a:ext cx="2736304" cy="360579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u="sng" dirty="0"/>
                  <a:t>Vztahy pro pohyb po kružnici</a:t>
                </a:r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𝑇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𝑓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d>
                        <m:d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1400">
                              <a:latin typeface="Cambria Math"/>
                            </a:rPr>
                            <m:t>s</m:t>
                          </m:r>
                        </m:e>
                      </m:d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𝑓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𝑇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r>
                        <a:rPr lang="cs-CZ" sz="1400">
                          <a:latin typeface="Cambria Math"/>
                        </a:rPr>
                        <m:t>(</m:t>
                      </m:r>
                      <m:r>
                        <m:rPr>
                          <m:sty m:val="p"/>
                        </m:rPr>
                        <a:rPr lang="cs-CZ" sz="1400">
                          <a:latin typeface="Cambria Math"/>
                        </a:rPr>
                        <m:t>s</m:t>
                      </m:r>
                      <m:r>
                        <a:rPr lang="cs-CZ" sz="1400" baseline="30000">
                          <a:latin typeface="Cambria Math"/>
                        </a:rPr>
                        <m:t>−1</m:t>
                      </m:r>
                      <m:r>
                        <a:rPr lang="cs-CZ" sz="140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</a:rPr>
                      <m:t>𝑣</m:t>
                    </m:r>
                    <m:r>
                      <a:rPr lang="cs-CZ" sz="1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  <m:r>
                      <a:rPr lang="cs-CZ" sz="1400" i="1">
                        <a:latin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𝑓𝑟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(m.s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</m:t>
                    </m:r>
                  </m:oMath>
                </a14:m>
                <a:r>
                  <a:rPr lang="cs-CZ" sz="1400" dirty="0"/>
                  <a:t>   (rad.s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400" i="1">
                                <a:latin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sz="14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𝑟</m:t>
                        </m:r>
                      </m:den>
                    </m:f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𝜔</m:t>
                        </m:r>
                      </m:e>
                      <m:sup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1400" i="1">
                        <a:latin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(N)</a:t>
                </a:r>
              </a:p>
              <a:p>
                <a:endParaRPr lang="cs-CZ" sz="1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20336" y="1556792"/>
                <a:ext cx="2736304" cy="3605795"/>
              </a:xfrm>
              <a:prstGeom prst="rect">
                <a:avLst/>
              </a:prstGeom>
              <a:blipFill>
                <a:blip r:embed="rId4"/>
                <a:stretch>
                  <a:fillRect l="-443" r="-22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39416" y="1628801"/>
                <a:ext cx="7344816" cy="4247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Odstředivá síla působící na automobil je mimo jiné přímo úměrná druhé mocnině rychlosti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𝑣</m:t>
                    </m:r>
                  </m:oMath>
                </a14:m>
                <a:r>
                  <a:rPr lang="cs-CZ" dirty="0"/>
                  <a:t> a nepřímo úměrná poloměru zatáčky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𝑟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𝑜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𝑟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Ke snížení odstředivé síly a tím ke snížení rizika smyku je nutné jet</a:t>
                </a:r>
              </a:p>
              <a:p>
                <a:endParaRPr lang="cs-CZ" dirty="0"/>
              </a:p>
              <a:p>
                <a:pPr marL="342900" indent="-342900">
                  <a:buAutoNum type="alphaLcParenR"/>
                </a:pPr>
                <a:r>
                  <a:rPr lang="cs-CZ" b="1" dirty="0"/>
                  <a:t>nižší rychlostí</a:t>
                </a:r>
              </a:p>
              <a:p>
                <a:pPr marL="342900" indent="-342900">
                  <a:buAutoNum type="alphaLcParenR"/>
                </a:pPr>
                <a:endParaRPr lang="cs-CZ" dirty="0"/>
              </a:p>
              <a:p>
                <a:r>
                  <a:rPr lang="cs-CZ" dirty="0"/>
                  <a:t>nebo</a:t>
                </a:r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b="1" dirty="0"/>
                  <a:t>zvětšit poloměr zatáčky </a:t>
                </a:r>
                <a:r>
                  <a:rPr lang="cs-CZ" dirty="0"/>
                  <a:t>(což je pravděpodobně nad naše síly)</a:t>
                </a:r>
              </a:p>
              <a:p>
                <a:pPr marL="342900" indent="-342900">
                  <a:buAutoNum type="alphaLcParenR" startAt="2"/>
                </a:pP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416" y="1628801"/>
                <a:ext cx="7344816" cy="4247317"/>
              </a:xfrm>
              <a:prstGeom prst="rect">
                <a:avLst/>
              </a:prstGeom>
              <a:blipFill>
                <a:blip r:embed="rId5"/>
                <a:stretch>
                  <a:fillRect l="-747" t="-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83692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8904312" y="1836902"/>
                <a:ext cx="2736304" cy="4683013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u="sng" dirty="0"/>
                  <a:t>Vztahy pro pohyb po kružnici</a:t>
                </a:r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𝑇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𝑓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d>
                        <m:d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1400">
                              <a:latin typeface="Cambria Math"/>
                            </a:rPr>
                            <m:t>s</m:t>
                          </m:r>
                        </m:e>
                      </m:d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/>
                        </a:rPr>
                        <m:t>𝑓</m:t>
                      </m:r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𝑇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 </m:t>
                      </m:r>
                      <m:r>
                        <a:rPr lang="cs-CZ" sz="1400">
                          <a:latin typeface="Cambria Math"/>
                        </a:rPr>
                        <m:t>(</m:t>
                      </m:r>
                      <m:r>
                        <m:rPr>
                          <m:sty m:val="p"/>
                        </m:rPr>
                        <a:rPr lang="cs-CZ" sz="1400">
                          <a:latin typeface="Cambria Math"/>
                        </a:rPr>
                        <m:t>s</m:t>
                      </m:r>
                      <m:r>
                        <a:rPr lang="cs-CZ" sz="1400" baseline="30000">
                          <a:latin typeface="Cambria Math"/>
                        </a:rPr>
                        <m:t>−1</m:t>
                      </m:r>
                      <m:r>
                        <a:rPr lang="cs-CZ" sz="140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</a:rPr>
                      <m:t>𝑣</m:t>
                    </m:r>
                    <m:r>
                      <a:rPr lang="cs-CZ" sz="1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  <m:r>
                      <a:rPr lang="cs-CZ" sz="1400" i="1">
                        <a:latin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𝑓𝑟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(m.s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cs-CZ" sz="1400" i="1">
                        <a:latin typeface="Cambria Math"/>
                        <a:ea typeface="Cambria Math"/>
                      </a:rPr>
                      <m:t>=2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1400" i="1">
                        <a:latin typeface="Cambria Math"/>
                        <a:ea typeface="Cambria Math"/>
                      </a:rPr>
                      <m:t>𝑓</m:t>
                    </m:r>
                  </m:oMath>
                </a14:m>
                <a:r>
                  <a:rPr lang="cs-CZ" sz="1400" dirty="0"/>
                  <a:t>   (rad.s</a:t>
                </a:r>
                <a:r>
                  <a:rPr lang="cs-CZ" sz="1400" baseline="30000" dirty="0"/>
                  <a:t>-1</a:t>
                </a:r>
                <a:r>
                  <a:rPr lang="cs-CZ" sz="1400" dirty="0"/>
                  <a:t>)</a:t>
                </a:r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400" i="1">
                                <a:latin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sz="14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1400" i="1">
                            <a:latin typeface="Cambria Math"/>
                          </a:rPr>
                          <m:t>𝑟</m:t>
                        </m:r>
                      </m:den>
                    </m:f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𝑚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/>
                            <a:ea typeface="Cambria Math"/>
                          </a:rPr>
                          <m:t>𝜔</m:t>
                        </m:r>
                      </m:e>
                      <m:sup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1400" i="1">
                        <a:latin typeface="Cambria Math"/>
                      </a:rPr>
                      <m:t>.</m:t>
                    </m:r>
                    <m:r>
                      <a:rPr lang="cs-CZ" sz="1400" i="1">
                        <a:latin typeface="Cambria Math"/>
                      </a:rPr>
                      <m:t>𝑟</m:t>
                    </m:r>
                  </m:oMath>
                </a14:m>
                <a:r>
                  <a:rPr lang="cs-CZ" sz="1400" dirty="0"/>
                  <a:t>  (N)</a:t>
                </a:r>
              </a:p>
              <a:p>
                <a:endParaRPr lang="cs-CZ" sz="1400" dirty="0"/>
              </a:p>
              <a:p>
                <a:endParaRPr lang="cs-CZ" sz="1400" dirty="0"/>
              </a:p>
              <a:p>
                <a:r>
                  <a:rPr lang="cs-CZ" sz="1400" dirty="0"/>
                  <a:t>Smykové tření</a:t>
                </a:r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𝑡</m:t>
                        </m:r>
                      </m:sub>
                    </m:sSub>
                    <m:r>
                      <a:rPr lang="cs-CZ" sz="1400" i="1">
                        <a:latin typeface="Cambria Math"/>
                      </a:rPr>
                      <m:t>=</m:t>
                    </m:r>
                    <m:r>
                      <a:rPr lang="cs-CZ" sz="1400" i="1">
                        <a:latin typeface="Cambria Math"/>
                      </a:rPr>
                      <m:t>𝑓</m:t>
                    </m:r>
                    <m:r>
                      <a:rPr lang="cs-CZ" sz="1400" i="1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1400" i="1"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sz="1400" dirty="0"/>
                  <a:t>, </a:t>
                </a:r>
              </a:p>
              <a:p>
                <a:r>
                  <a:rPr lang="cs-CZ" sz="1400" dirty="0"/>
                  <a:t>kde </a:t>
                </a:r>
                <a14:m>
                  <m:oMath xmlns:m="http://schemas.openxmlformats.org/officeDocument/2006/math">
                    <m:r>
                      <a:rPr lang="cs-CZ" sz="1400" i="1" dirty="0">
                        <a:latin typeface="Cambria Math"/>
                      </a:rPr>
                      <m:t>𝑓</m:t>
                    </m:r>
                  </m:oMath>
                </a14:m>
                <a:r>
                  <a:rPr lang="cs-CZ" sz="1400" dirty="0"/>
                  <a:t> je součinitel smykového tření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4312" y="1836902"/>
                <a:ext cx="2736304" cy="4683013"/>
              </a:xfrm>
              <a:prstGeom prst="rect">
                <a:avLst/>
              </a:prstGeom>
              <a:blipFill>
                <a:blip r:embed="rId2"/>
                <a:stretch>
                  <a:fillRect l="-443" r="-222" b="-259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8904312" y="5373216"/>
            <a:ext cx="27363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23392" y="1664479"/>
                <a:ext cx="684076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𝑟</m:t>
                      </m:r>
                      <m:r>
                        <a:rPr lang="cs-CZ" i="1">
                          <a:latin typeface="Cambria Math"/>
                        </a:rPr>
                        <m:t>=80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m</m:t>
                      </m:r>
                      <m:r>
                        <a:rPr lang="cs-CZ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𝑓</m:t>
                      </m:r>
                      <m:r>
                        <a:rPr lang="cs-CZ" i="1">
                          <a:latin typeface="Cambria Math"/>
                        </a:rPr>
                        <m:t>=0,5,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𝑚𝑎𝑥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1664479"/>
                <a:ext cx="6840760" cy="646331"/>
              </a:xfrm>
              <a:prstGeom prst="rect">
                <a:avLst/>
              </a:prstGeom>
              <a:blipFill>
                <a:blip r:embed="rId3"/>
                <a:stretch>
                  <a:fillRect l="-713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>
            <a:cxnSpLocks/>
          </p:cNvCxnSpPr>
          <p:nvPr/>
        </p:nvCxnSpPr>
        <p:spPr>
          <a:xfrm>
            <a:off x="695400" y="2330850"/>
            <a:ext cx="777686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95400" y="2636912"/>
                <a:ext cx="7848872" cy="38497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pro výpočet tíhové síly: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r>
                        <a:rPr lang="cs-CZ" i="1">
                          <a:latin typeface="Cambria Math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Vztah pro výpočet dostředivé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</a:rPr>
                      <m:t>𝑚</m:t>
                    </m:r>
                    <m:r>
                      <a:rPr lang="cs-CZ" i="1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i="1">
                            <a:latin typeface="Cambria Math"/>
                          </a:rPr>
                          <m:t>𝑟</m:t>
                        </m:r>
                      </m:den>
                    </m:f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Aby nedošlo ke smyku, musí být </a:t>
                </a:r>
                <a:r>
                  <a:rPr lang="cs-CZ"/>
                  <a:t>velikost dostředivé </a:t>
                </a:r>
                <a:r>
                  <a:rPr lang="cs-CZ" dirty="0"/>
                  <a:t>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cs-CZ" dirty="0"/>
                  <a:t> rovna třecí síle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𝑡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𝑡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𝑓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𝑚𝑎𝑥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𝑟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𝑓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r>
                        <a:rPr lang="cs-CZ" i="1">
                          <a:latin typeface="Cambria Math"/>
                        </a:rPr>
                        <m:t>𝑔</m:t>
                      </m:r>
                      <m:r>
                        <a:rPr lang="cs-CZ" i="1">
                          <a:latin typeface="Cambria Math"/>
                        </a:rPr>
                        <m:t>   →  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𝑚𝑎𝑥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𝑓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.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𝑔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.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𝑟</m:t>
                          </m:r>
                        </m:e>
                      </m:ra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𝑚𝑎𝑥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i="1">
                              <a:latin typeface="Cambria Math"/>
                            </a:rPr>
                            <m:t>0,5.10.80</m:t>
                          </m:r>
                        </m:e>
                      </m:rad>
                      <m:r>
                        <a:rPr lang="cs-CZ" i="1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m</m:t>
                      </m:r>
                      <m:r>
                        <a:rPr lang="cs-CZ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=20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m</m:t>
                      </m:r>
                      <m:r>
                        <a:rPr lang="cs-CZ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Maximální rychlost automobilu je </a:t>
                </a:r>
                <a:r>
                  <a:rPr lang="cs-CZ" b="1" i="0" dirty="0">
                    <a:latin typeface="+mj-lt"/>
                  </a:rPr>
                  <a:t>20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= 72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dirty="0" smtClean="0">
                            <a:latin typeface="Cambria Math" panose="02040503050406030204" pitchFamily="18" charset="0"/>
                          </a:rPr>
                          <m:t>𝐤𝐦</m:t>
                        </m:r>
                        <m:r>
                          <a:rPr lang="cs-CZ" b="1" i="0" dirty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𝒉</m:t>
                        </m:r>
                      </m:e>
                      <m:sup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baseline="30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400" y="2636912"/>
                <a:ext cx="7848872" cy="3849772"/>
              </a:xfrm>
              <a:prstGeom prst="rect">
                <a:avLst/>
              </a:prstGeom>
              <a:blipFill>
                <a:blip r:embed="rId4"/>
                <a:stretch>
                  <a:fillRect l="-621" t="-951" b="-17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964B78ED-9071-1215-E063-E08A6162E7E4}"/>
              </a:ext>
            </a:extLst>
          </p:cNvPr>
          <p:cNvSpPr txBox="1"/>
          <p:nvPr/>
        </p:nvSpPr>
        <p:spPr>
          <a:xfrm>
            <a:off x="623392" y="41237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807BFBF0-EB50-071A-C2DC-ED0B29645939}"/>
              </a:ext>
            </a:extLst>
          </p:cNvPr>
          <p:cNvSpPr txBox="1"/>
          <p:nvPr/>
        </p:nvSpPr>
        <p:spPr>
          <a:xfrm>
            <a:off x="623392" y="836712"/>
            <a:ext cx="11161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Automobil projíždí zatáčku o poloměru 80 m. Jakou největší rychlostí může jet, je–</a:t>
            </a:r>
            <a:r>
              <a:rPr lang="cs-CZ" dirty="0" err="1"/>
              <a:t>li</a:t>
            </a:r>
            <a:r>
              <a:rPr lang="cs-CZ" dirty="0"/>
              <a:t> součinitel smykového tření mezi pneumatikami a povrchem vozovky 0,5?</a:t>
            </a:r>
          </a:p>
        </p:txBody>
      </p:sp>
    </p:spTree>
    <p:extLst>
      <p:ext uri="{BB962C8B-B14F-4D97-AF65-F5344CB8AC3E}">
        <p14:creationId xmlns:p14="http://schemas.microsoft.com/office/powerpoint/2010/main" val="607701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99956" y="27089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999218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3372" y="193481"/>
            <a:ext cx="49325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Grafické odčítání vektorů </a:t>
            </a:r>
          </a:p>
          <a:p>
            <a:r>
              <a:rPr lang="cs-CZ" sz="1200" dirty="0"/>
              <a:t>Pro lepší názornost a představivost budeme dále pracovat s vektorem síly.</a:t>
            </a:r>
            <a:endParaRPr lang="cs-CZ" b="1" dirty="0"/>
          </a:p>
        </p:txBody>
      </p:sp>
      <p:cxnSp>
        <p:nvCxnSpPr>
          <p:cNvPr id="4" name="Přímá spojnice se šipkou 3"/>
          <p:cNvCxnSpPr/>
          <p:nvPr/>
        </p:nvCxnSpPr>
        <p:spPr>
          <a:xfrm flipV="1">
            <a:off x="2640886" y="3559141"/>
            <a:ext cx="1872208" cy="1368152"/>
          </a:xfrm>
          <a:prstGeom prst="straightConnector1">
            <a:avLst/>
          </a:prstGeom>
          <a:ln w="190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2639868" y="4941167"/>
            <a:ext cx="1368152" cy="576064"/>
          </a:xfrm>
          <a:prstGeom prst="straightConnector1">
            <a:avLst/>
          </a:prstGeom>
          <a:ln w="1905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999908" y="5301208"/>
                <a:ext cx="216024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9908" y="5301208"/>
                <a:ext cx="216024" cy="410305"/>
              </a:xfrm>
              <a:prstGeom prst="rect">
                <a:avLst/>
              </a:prstGeom>
              <a:blipFill>
                <a:blip r:embed="rId2"/>
                <a:stretch>
                  <a:fillRect r="-36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215932" y="3933055"/>
                <a:ext cx="216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5932" y="3933055"/>
                <a:ext cx="216024" cy="369332"/>
              </a:xfrm>
              <a:prstGeom prst="rect">
                <a:avLst/>
              </a:prstGeom>
              <a:blipFill>
                <a:blip r:embed="rId3"/>
                <a:stretch>
                  <a:fillRect t="-22951" r="-314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43372" y="962231"/>
                <a:ext cx="4860540" cy="10468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Odečíst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 od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</m:oMath>
                </a14:m>
                <a:r>
                  <a:rPr lang="cs-CZ" dirty="0"/>
                  <a:t>, tedy sestrojit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  <m:r>
                      <a:rPr lang="cs-CZ">
                        <a:latin typeface="Cambria Math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 je totéž jako sečíst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  <m:r>
                      <a:rPr lang="cs-CZ" b="1" i="1">
                        <a:latin typeface="Cambria Math"/>
                      </a:rPr>
                      <m:t>+(−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  <m:r>
                      <a:rPr lang="cs-CZ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, vektor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 je opačný vektor k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72" y="962231"/>
                <a:ext cx="4860540" cy="1046825"/>
              </a:xfrm>
              <a:prstGeom prst="rect">
                <a:avLst/>
              </a:prstGeom>
              <a:blipFill>
                <a:blip r:embed="rId4"/>
                <a:stretch>
                  <a:fillRect l="-1129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/>
          <p:cNvCxnSpPr/>
          <p:nvPr/>
        </p:nvCxnSpPr>
        <p:spPr>
          <a:xfrm flipV="1">
            <a:off x="1295354" y="2767053"/>
            <a:ext cx="2160240" cy="1598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640886" y="2767053"/>
            <a:ext cx="2159222" cy="9499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2639868" y="2996951"/>
            <a:ext cx="504000" cy="194421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1559748" y="4725828"/>
                <a:ext cx="504056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9748" y="4725828"/>
                <a:ext cx="504056" cy="41030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Skupina 10">
            <a:extLst>
              <a:ext uri="{FF2B5EF4-FFF2-40B4-BE49-F238E27FC236}">
                <a16:creationId xmlns:a16="http://schemas.microsoft.com/office/drawing/2014/main" id="{D78879D9-9546-9075-E9BA-F6648FF21F7C}"/>
              </a:ext>
            </a:extLst>
          </p:cNvPr>
          <p:cNvGrpSpPr/>
          <p:nvPr/>
        </p:nvGrpSpPr>
        <p:grpSpPr>
          <a:xfrm>
            <a:off x="7553612" y="3433057"/>
            <a:ext cx="2645295" cy="2152372"/>
            <a:chOff x="7464448" y="2172694"/>
            <a:chExt cx="2645295" cy="2152372"/>
          </a:xfrm>
        </p:grpSpPr>
        <p:cxnSp>
          <p:nvCxnSpPr>
            <p:cNvPr id="29" name="Přímá spojnice se šipkou 28"/>
            <p:cNvCxnSpPr/>
            <p:nvPr/>
          </p:nvCxnSpPr>
          <p:spPr>
            <a:xfrm flipV="1">
              <a:off x="7465466" y="2172694"/>
              <a:ext cx="1872208" cy="1368152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se šipkou 29"/>
            <p:cNvCxnSpPr/>
            <p:nvPr/>
          </p:nvCxnSpPr>
          <p:spPr>
            <a:xfrm>
              <a:off x="7464448" y="3554720"/>
              <a:ext cx="1368152" cy="576064"/>
            </a:xfrm>
            <a:prstGeom prst="straightConnector1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TextovéPole 30"/>
                <p:cNvSpPr txBox="1"/>
                <p:nvPr/>
              </p:nvSpPr>
              <p:spPr>
                <a:xfrm>
                  <a:off x="7824488" y="3914761"/>
                  <a:ext cx="216024" cy="4103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𝑏</m:t>
                            </m:r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1" name="TextovéPole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24488" y="3914761"/>
                  <a:ext cx="216024" cy="410305"/>
                </a:xfrm>
                <a:prstGeom prst="rect">
                  <a:avLst/>
                </a:prstGeom>
                <a:blipFill>
                  <a:blip r:embed="rId6"/>
                  <a:stretch>
                    <a:fillRect r="-3611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TextovéPole 31"/>
                <p:cNvSpPr txBox="1"/>
                <p:nvPr/>
              </p:nvSpPr>
              <p:spPr>
                <a:xfrm>
                  <a:off x="8040512" y="2546608"/>
                  <a:ext cx="2160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𝑎</m:t>
                            </m:r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2" name="TextovéPole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40512" y="2546608"/>
                  <a:ext cx="216024" cy="369332"/>
                </a:xfrm>
                <a:prstGeom prst="rect">
                  <a:avLst/>
                </a:prstGeom>
                <a:blipFill>
                  <a:blip r:embed="rId7"/>
                  <a:stretch>
                    <a:fillRect t="-23333" r="-3142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5" name="Přímá spojnice se šipkou 34"/>
            <p:cNvCxnSpPr/>
            <p:nvPr/>
          </p:nvCxnSpPr>
          <p:spPr>
            <a:xfrm flipV="1">
              <a:off x="8828479" y="2186568"/>
              <a:ext cx="504000" cy="1944216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Obdélník 37"/>
                <p:cNvSpPr/>
                <p:nvPr/>
              </p:nvSpPr>
              <p:spPr>
                <a:xfrm>
                  <a:off x="9332479" y="3158644"/>
                  <a:ext cx="777264" cy="41030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cs-CZ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</m:acc>
                        <m:r>
                          <a:rPr lang="cs-CZ">
                            <a:solidFill>
                              <a:prstClr val="black"/>
                            </a:solidFill>
                            <a:latin typeface="Cambria Math"/>
                          </a:rPr>
                          <m:t>−</m:t>
                        </m:r>
                        <m:acc>
                          <m:accPr>
                            <m:chr m:val="⃗"/>
                            <m:ctrlPr>
                              <a:rPr lang="cs-CZ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𝑏</m:t>
                            </m:r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8" name="Obdélník 3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332479" y="3158644"/>
                  <a:ext cx="777264" cy="410305"/>
                </a:xfrm>
                <a:prstGeom prst="rect">
                  <a:avLst/>
                </a:prstGeom>
                <a:blipFill>
                  <a:blip r:embed="rId8"/>
                  <a:stretch>
                    <a:fillRect t="-1044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2028843" y="3701574"/>
                <a:ext cx="777264" cy="4103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>
                          <a:solidFill>
                            <a:prstClr val="black"/>
                          </a:solidFill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8843" y="3701574"/>
                <a:ext cx="777264" cy="410305"/>
              </a:xfrm>
              <a:prstGeom prst="rect">
                <a:avLst/>
              </a:prstGeom>
              <a:blipFill>
                <a:blip r:embed="rId9"/>
                <a:stretch>
                  <a:fillRect t="-102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ovéPole 39"/>
          <p:cNvSpPr txBox="1"/>
          <p:nvPr/>
        </p:nvSpPr>
        <p:spPr>
          <a:xfrm>
            <a:off x="6528048" y="1165754"/>
            <a:ext cx="4238142" cy="17543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Vektor rozdílu dvou vektorů získáme také tak, že spojíme koncový bod odečítaného vektoru (počáteční bod výsledného vektoru) s koncovým bodem vektoru od kterého odečítáme (koncový bod výsledného vektoru) .</a:t>
            </a:r>
          </a:p>
        </p:txBody>
      </p:sp>
      <p:cxnSp>
        <p:nvCxnSpPr>
          <p:cNvPr id="5" name="Přímá spojnice 4"/>
          <p:cNvCxnSpPr/>
          <p:nvPr/>
        </p:nvCxnSpPr>
        <p:spPr>
          <a:xfrm rot="-60000">
            <a:off x="839668" y="4137637"/>
            <a:ext cx="3816424" cy="16933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133FAE9C-2AD7-C85E-9608-9B087DA448D5}"/>
              </a:ext>
            </a:extLst>
          </p:cNvPr>
          <p:cNvCxnSpPr/>
          <p:nvPr/>
        </p:nvCxnSpPr>
        <p:spPr>
          <a:xfrm flipH="1" flipV="1">
            <a:off x="1279108" y="4352348"/>
            <a:ext cx="1332000" cy="57600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251F003-B529-C989-DCD2-DFFB35EB2CDB}"/>
              </a:ext>
            </a:extLst>
          </p:cNvPr>
          <p:cNvSpPr txBox="1"/>
          <p:nvPr/>
        </p:nvSpPr>
        <p:spPr>
          <a:xfrm>
            <a:off x="5267908" y="630932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 - klikej</a:t>
            </a:r>
          </a:p>
        </p:txBody>
      </p:sp>
      <p:sp>
        <p:nvSpPr>
          <p:cNvPr id="3" name="Ovál 2">
            <a:hlinkClick r:id="rId10" action="ppaction://hlinksldjump"/>
            <a:extLst>
              <a:ext uri="{FF2B5EF4-FFF2-40B4-BE49-F238E27FC236}">
                <a16:creationId xmlns:a16="http://schemas.microsoft.com/office/drawing/2014/main" id="{A7FB7A6C-F19B-289D-FEA6-E179A64CBD0F}"/>
              </a:ext>
            </a:extLst>
          </p:cNvPr>
          <p:cNvSpPr/>
          <p:nvPr/>
        </p:nvSpPr>
        <p:spPr>
          <a:xfrm>
            <a:off x="11064552" y="5895304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9543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3.7037E-6 L 0.11094 0.0821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47" y="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4.07407E-6 L 0.21315 0.1085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51" y="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9" grpId="0"/>
      <p:bldP spid="39" grpId="1"/>
      <p:bldP spid="40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</TotalTime>
  <Words>2021</Words>
  <Application>Microsoft Office PowerPoint</Application>
  <PresentationFormat>Širokoúhlá obrazovka</PresentationFormat>
  <Paragraphs>259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Arial</vt:lpstr>
      <vt:lpstr>Calibri</vt:lpstr>
      <vt:lpstr>Cambria Math</vt:lpstr>
      <vt:lpstr>Motiv sady Office</vt:lpstr>
      <vt:lpstr>Mechanika – dynamika (Fyz36)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DYNAMIKA III</dc:title>
  <dc:creator>test</dc:creator>
  <cp:lastModifiedBy>Karel Sixl</cp:lastModifiedBy>
  <cp:revision>103</cp:revision>
  <dcterms:created xsi:type="dcterms:W3CDTF">2022-11-13T14:11:18Z</dcterms:created>
  <dcterms:modified xsi:type="dcterms:W3CDTF">2025-11-22T10:52:44Z</dcterms:modified>
</cp:coreProperties>
</file>