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58" r:id="rId4"/>
    <p:sldId id="259" r:id="rId5"/>
    <p:sldId id="262" r:id="rId6"/>
    <p:sldId id="260" r:id="rId7"/>
    <p:sldId id="263" r:id="rId8"/>
    <p:sldId id="264" r:id="rId9"/>
    <p:sldId id="261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5" d="100"/>
          <a:sy n="65" d="100"/>
        </p:scale>
        <p:origin x="66" y="2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21A190CE-D38A-48FC-A5BB-54A1B79A30C1}" type="datetimeFigureOut">
              <a:rPr lang="cs-CZ" smtClean="0"/>
              <a:t>06.01.2026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4E3C7960-7755-428D-AEE0-726B8B83DBD3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45690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190CE-D38A-48FC-A5BB-54A1B79A30C1}" type="datetimeFigureOut">
              <a:rPr lang="cs-CZ" smtClean="0"/>
              <a:t>06.01.2026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C7960-7755-428D-AEE0-726B8B83DB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61096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190CE-D38A-48FC-A5BB-54A1B79A30C1}" type="datetimeFigureOut">
              <a:rPr lang="cs-CZ" smtClean="0"/>
              <a:t>06.01.2026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C7960-7755-428D-AEE0-726B8B83DBD3}" type="slidenum">
              <a:rPr lang="cs-CZ" smtClean="0"/>
              <a:t>‹#›</a:t>
            </a:fld>
            <a:endParaRPr lang="cs-CZ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492076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190CE-D38A-48FC-A5BB-54A1B79A30C1}" type="datetimeFigureOut">
              <a:rPr lang="cs-CZ" smtClean="0"/>
              <a:t>06.01.2026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C7960-7755-428D-AEE0-726B8B83DB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0135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190CE-D38A-48FC-A5BB-54A1B79A30C1}" type="datetimeFigureOut">
              <a:rPr lang="cs-CZ" smtClean="0"/>
              <a:t>06.01.2026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C7960-7755-428D-AEE0-726B8B83DBD3}" type="slidenum">
              <a:rPr lang="cs-CZ" smtClean="0"/>
              <a:t>‹#›</a:t>
            </a:fld>
            <a:endParaRPr lang="cs-CZ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632233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190CE-D38A-48FC-A5BB-54A1B79A30C1}" type="datetimeFigureOut">
              <a:rPr lang="cs-CZ" smtClean="0"/>
              <a:t>06.01.2026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C7960-7755-428D-AEE0-726B8B83DBD3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7040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190CE-D38A-48FC-A5BB-54A1B79A30C1}" type="datetimeFigureOut">
              <a:rPr lang="cs-CZ" smtClean="0"/>
              <a:t>06.01.2026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C7960-7755-428D-AEE0-726B8B83DB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18735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190CE-D38A-48FC-A5BB-54A1B79A30C1}" type="datetimeFigureOut">
              <a:rPr lang="cs-CZ" smtClean="0"/>
              <a:t>06.01.2026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C7960-7755-428D-AEE0-726B8B83DBD3}" type="slidenum">
              <a:rPr lang="cs-CZ" smtClean="0"/>
              <a:t>‹#›</a:t>
            </a:fld>
            <a:endParaRPr lang="cs-CZ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04076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190CE-D38A-48FC-A5BB-54A1B79A30C1}" type="datetimeFigureOut">
              <a:rPr lang="cs-CZ" smtClean="0"/>
              <a:t>06.01.2026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C7960-7755-428D-AEE0-726B8B83DB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36121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190CE-D38A-48FC-A5BB-54A1B79A30C1}" type="datetimeFigureOut">
              <a:rPr lang="cs-CZ" smtClean="0"/>
              <a:t>06.01.2026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C7960-7755-428D-AEE0-726B8B83DB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70004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190CE-D38A-48FC-A5BB-54A1B79A30C1}" type="datetimeFigureOut">
              <a:rPr lang="cs-CZ" smtClean="0"/>
              <a:t>06.01.2026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C7960-7755-428D-AEE0-726B8B83DBD3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463376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190CE-D38A-48FC-A5BB-54A1B79A30C1}" type="datetimeFigureOut">
              <a:rPr lang="cs-CZ" smtClean="0"/>
              <a:t>06.01.2026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C7960-7755-428D-AEE0-726B8B83DBD3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690618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190CE-D38A-48FC-A5BB-54A1B79A30C1}" type="datetimeFigureOut">
              <a:rPr lang="cs-CZ" smtClean="0"/>
              <a:t>06.01.2026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C7960-7755-428D-AEE0-726B8B83DB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178535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190CE-D38A-48FC-A5BB-54A1B79A30C1}" type="datetimeFigureOut">
              <a:rPr lang="cs-CZ" smtClean="0"/>
              <a:t>06.01.2026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C7960-7755-428D-AEE0-726B8B83DBD3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98275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190CE-D38A-48FC-A5BB-54A1B79A30C1}" type="datetimeFigureOut">
              <a:rPr lang="cs-CZ" smtClean="0"/>
              <a:t>06.01.2026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C7960-7755-428D-AEE0-726B8B83DBD3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398954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190CE-D38A-48FC-A5BB-54A1B79A30C1}" type="datetimeFigureOut">
              <a:rPr lang="cs-CZ" smtClean="0"/>
              <a:t>06.01.2026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C7960-7755-428D-AEE0-726B8B83DBD3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9226266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190CE-D38A-48FC-A5BB-54A1B79A30C1}" type="datetimeFigureOut">
              <a:rPr lang="cs-CZ" smtClean="0"/>
              <a:t>06.01.2026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C7960-7755-428D-AEE0-726B8B83DBD3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27437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21A190CE-D38A-48FC-A5BB-54A1B79A30C1}" type="datetimeFigureOut">
              <a:rPr lang="cs-CZ" smtClean="0"/>
              <a:t>06.01.2026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E3C7960-7755-428D-AEE0-726B8B83DB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01869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cs.wikipedia.org/wiki/Rudolf_II" TargetMode="External"/><Relationship Id="rId2" Type="http://schemas.openxmlformats.org/officeDocument/2006/relationships/hyperlink" Target="https://cs.wikipedia.org/wiki/Ferdinand_I._Habsbursk%C3%BD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cs.wikipedia.org/wiki/Starom%C4%9Bstsk%C3%A1_exekuce" TargetMode="External"/><Relationship Id="rId4" Type="http://schemas.openxmlformats.org/officeDocument/2006/relationships/hyperlink" Target="https://cs.wikipedia.org/wiki/Maty%C3%A1%C5%A1_Habsbursk%C3%BD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30142BE-E763-DA44-1075-92A08E3A183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4800" b="1" u="sng" dirty="0"/>
              <a:t>NÁSTUP HABSBURKŮ NA ČESKÝ TRŮN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63ED056C-8AD5-5CCD-C2B9-DA181D2756F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A VLÁDA PRVNÍCH HABSBURKŮ</a:t>
            </a:r>
          </a:p>
        </p:txBody>
      </p:sp>
    </p:spTree>
    <p:extLst>
      <p:ext uri="{BB962C8B-B14F-4D97-AF65-F5344CB8AC3E}">
        <p14:creationId xmlns:p14="http://schemas.microsoft.com/office/powerpoint/2010/main" val="3665895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8DC03ED-5C5C-9846-5D4E-1604BC46C3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OKOLNOSTI NÁSTUPU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01679F0-A242-2E0B-75CA-06B003F341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b="1" dirty="0"/>
              <a:t>1515 – rodové úmluvy mezi Habsburky a Jagellonci:</a:t>
            </a:r>
          </a:p>
          <a:p>
            <a:pPr lvl="1"/>
            <a:r>
              <a:rPr lang="cs-CZ" dirty="0"/>
              <a:t>Anna Jagellonská + Ferdinand Habsburský</a:t>
            </a:r>
          </a:p>
          <a:p>
            <a:pPr lvl="1"/>
            <a:r>
              <a:rPr lang="cs-CZ" dirty="0"/>
              <a:t>Marie Habsburská + Ludvík Jagellonský</a:t>
            </a:r>
          </a:p>
          <a:p>
            <a:pPr lvl="1"/>
            <a:endParaRPr lang="cs-CZ" b="1" dirty="0"/>
          </a:p>
          <a:p>
            <a:r>
              <a:rPr lang="cs-CZ" b="1" dirty="0"/>
              <a:t>1526 – Ludvík Jagellonský umírá v bitvě u Moháče</a:t>
            </a:r>
          </a:p>
          <a:p>
            <a:r>
              <a:rPr lang="cs-CZ" dirty="0"/>
              <a:t>=&gt;vyhlášení volby nového českého krále=&gt; Ferdinand I. Habsburský se stal novým českým králem</a:t>
            </a:r>
          </a:p>
          <a:p>
            <a:pPr lvl="1"/>
            <a:r>
              <a:rPr lang="cs-CZ" u="sng" dirty="0"/>
              <a:t>Důvody:</a:t>
            </a:r>
          </a:p>
          <a:p>
            <a:pPr lvl="2"/>
            <a:r>
              <a:rPr lang="cs-CZ" dirty="0"/>
              <a:t>Schopnost postavit se tureckým vojskům</a:t>
            </a:r>
          </a:p>
          <a:p>
            <a:pPr lvl="2"/>
            <a:r>
              <a:rPr lang="cs-CZ" dirty="0"/>
              <a:t>Dostatek </a:t>
            </a:r>
            <a:r>
              <a:rPr lang="cs-CZ" dirty="0" smtClean="0"/>
              <a:t>bohatství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793305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5B5D9AB-7A11-B927-49C3-96B2C2093A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FERDINAND I. HABSBURSKÝ</a:t>
            </a:r>
          </a:p>
        </p:txBody>
      </p:sp>
      <p:pic>
        <p:nvPicPr>
          <p:cNvPr id="1026" name="Picture 2" descr="Portrét">
            <a:extLst>
              <a:ext uri="{FF2B5EF4-FFF2-40B4-BE49-F238E27FC236}">
                <a16:creationId xmlns:a16="http://schemas.microsoft.com/office/drawing/2014/main" id="{693AAFB3-2B20-2B8C-439C-E7DB6E77564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3122" y="2557463"/>
            <a:ext cx="1685756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1470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AF64848-2969-A0B1-5CB5-D6AC30007A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RUDOLF II. HABSBURSKÝ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8CF6A8E-02A6-8539-978D-D5A0C24C7C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1583 – Praha se stává centrem HM</a:t>
            </a:r>
          </a:p>
          <a:p>
            <a:r>
              <a:rPr lang="cs-CZ" dirty="0"/>
              <a:t>1609 – Rudolfův majestát – svoboda vyznání</a:t>
            </a:r>
          </a:p>
          <a:p>
            <a:r>
              <a:rPr lang="cs-CZ" dirty="0"/>
              <a:t>Obrovský vědecký a kulturní rozkvět Prahy</a:t>
            </a:r>
          </a:p>
          <a:p>
            <a:pPr lvl="1"/>
            <a:r>
              <a:rPr lang="cs-CZ" dirty="0"/>
              <a:t>Astronomové, matematici, umělci:</a:t>
            </a:r>
          </a:p>
          <a:p>
            <a:pPr lvl="2"/>
            <a:r>
              <a:rPr lang="cs-CZ" dirty="0"/>
              <a:t>Tycho de Brahe</a:t>
            </a:r>
          </a:p>
          <a:p>
            <a:pPr lvl="2"/>
            <a:r>
              <a:rPr lang="cs-CZ" dirty="0"/>
              <a:t>Johannes Kepler</a:t>
            </a:r>
          </a:p>
          <a:p>
            <a:pPr lvl="2"/>
            <a:r>
              <a:rPr lang="cs-CZ" dirty="0"/>
              <a:t>Hans von </a:t>
            </a:r>
            <a:r>
              <a:rPr lang="cs-CZ" dirty="0" err="1"/>
              <a:t>Aachen</a:t>
            </a:r>
            <a:endParaRPr lang="cs-CZ" dirty="0"/>
          </a:p>
          <a:p>
            <a:pPr lvl="2"/>
            <a:r>
              <a:rPr lang="cs-CZ" dirty="0"/>
              <a:t>Giuseppe </a:t>
            </a:r>
            <a:r>
              <a:rPr lang="cs-CZ" dirty="0" err="1"/>
              <a:t>Arcimboldo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67987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2FFDA07-50CD-D801-0FDD-CD20236E61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RUDOLF II. HABSBURSKÝ</a:t>
            </a:r>
          </a:p>
        </p:txBody>
      </p:sp>
      <p:pic>
        <p:nvPicPr>
          <p:cNvPr id="2050" name="Picture 2" descr="Portrét">
            <a:extLst>
              <a:ext uri="{FF2B5EF4-FFF2-40B4-BE49-F238E27FC236}">
                <a16:creationId xmlns:a16="http://schemas.microsoft.com/office/drawing/2014/main" id="{2D78B81E-0A25-49A6-B46F-D23C41470F5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8250" y="2887663"/>
            <a:ext cx="2095500" cy="2657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1869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BB1B897-31A7-C43E-4F1D-F2CE3ED49B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MATYÁŠ A FERDINAND II.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9DC1670-740C-0576-C005-6FAE3150C1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Přesvědčený katolík=&gt; odpor českých stavů=&gt; </a:t>
            </a:r>
          </a:p>
          <a:p>
            <a:r>
              <a:rPr lang="cs-CZ" b="1" dirty="0"/>
              <a:t>1618 – defenestrace královských místodržících:</a:t>
            </a:r>
          </a:p>
          <a:p>
            <a:pPr lvl="1"/>
            <a:r>
              <a:rPr lang="cs-CZ" dirty="0"/>
              <a:t>Vilém Slavata z Chlumu a </a:t>
            </a:r>
            <a:r>
              <a:rPr lang="cs-CZ" dirty="0" err="1"/>
              <a:t>Košumberka</a:t>
            </a:r>
            <a:endParaRPr lang="cs-CZ" dirty="0"/>
          </a:p>
          <a:p>
            <a:pPr lvl="1"/>
            <a:r>
              <a:rPr lang="cs-CZ" dirty="0"/>
              <a:t>Jaroslav </a:t>
            </a:r>
            <a:r>
              <a:rPr lang="cs-CZ" dirty="0" err="1"/>
              <a:t>Bořita</a:t>
            </a:r>
            <a:r>
              <a:rPr lang="cs-CZ" dirty="0"/>
              <a:t> z Martinic</a:t>
            </a:r>
          </a:p>
          <a:p>
            <a:r>
              <a:rPr lang="cs-CZ" dirty="0"/>
              <a:t>=&gt; zahájení českého stavovského povstání</a:t>
            </a:r>
          </a:p>
          <a:p>
            <a:r>
              <a:rPr lang="cs-CZ" dirty="0"/>
              <a:t>1620 – králem se stává Ferdinand II.</a:t>
            </a:r>
          </a:p>
          <a:p>
            <a:r>
              <a:rPr lang="cs-CZ" b="1" dirty="0"/>
              <a:t>1620 – bitva na Bílé hoře </a:t>
            </a:r>
            <a:r>
              <a:rPr lang="cs-CZ" dirty="0"/>
              <a:t>– povstání potlačeno</a:t>
            </a:r>
          </a:p>
          <a:p>
            <a:r>
              <a:rPr lang="cs-CZ" b="1" dirty="0"/>
              <a:t>1621 – poprava 27 pánů na Staroměstském </a:t>
            </a:r>
            <a:r>
              <a:rPr lang="cs-CZ" b="1" smtClean="0"/>
              <a:t>náměstí </a:t>
            </a:r>
            <a:r>
              <a:rPr lang="cs-CZ" b="1" smtClean="0">
                <a:solidFill>
                  <a:srgbClr val="FF0000"/>
                </a:solidFill>
              </a:rPr>
              <a:t>  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593588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F9EFC52-4194-D0E0-95A6-70451EC759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MATYÁŠ</a:t>
            </a:r>
          </a:p>
        </p:txBody>
      </p:sp>
      <p:pic>
        <p:nvPicPr>
          <p:cNvPr id="3074" name="Picture 2" descr="Portrét">
            <a:extLst>
              <a:ext uri="{FF2B5EF4-FFF2-40B4-BE49-F238E27FC236}">
                <a16:creationId xmlns:a16="http://schemas.microsoft.com/office/drawing/2014/main" id="{2C9ED2F3-A596-BBAF-3C3C-FBF16613F2C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2475" y="2557463"/>
            <a:ext cx="2347049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6065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2262744-ABE8-0B52-77E2-E1AAE2463A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STAROMĚSTSKÁ EXEKUCE</a:t>
            </a: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17684420-BF2D-E3E0-CB96-0BD46BD7A15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4080" y="3035031"/>
            <a:ext cx="3683839" cy="2362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4624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324E027-B7D9-8821-7760-87BDFD6062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ZDROJE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BFDEBC5-FB60-F1AD-55B0-06E99F4561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1) </a:t>
            </a:r>
            <a:r>
              <a:rPr lang="cs-CZ" dirty="0">
                <a:hlinkClick r:id="rId2"/>
              </a:rPr>
              <a:t>https://cs.wikipedia.org/wiki/Ferdinand_I._Habsbursk%C3%BD</a:t>
            </a:r>
            <a:endParaRPr lang="cs-CZ" dirty="0"/>
          </a:p>
          <a:p>
            <a:r>
              <a:rPr lang="cs-CZ" dirty="0"/>
              <a:t>2) </a:t>
            </a:r>
            <a:r>
              <a:rPr lang="cs-CZ" dirty="0">
                <a:hlinkClick r:id="rId3"/>
              </a:rPr>
              <a:t>https://cs.wikipedia.org/wiki/</a:t>
            </a:r>
            <a:r>
              <a:rPr lang="cs-CZ" dirty="0" err="1">
                <a:hlinkClick r:id="rId3"/>
              </a:rPr>
              <a:t>Rudolf_II</a:t>
            </a:r>
            <a:r>
              <a:rPr lang="cs-CZ" dirty="0"/>
              <a:t>.</a:t>
            </a:r>
          </a:p>
          <a:p>
            <a:r>
              <a:rPr lang="cs-CZ" dirty="0"/>
              <a:t>3) </a:t>
            </a:r>
            <a:r>
              <a:rPr lang="cs-CZ" dirty="0">
                <a:hlinkClick r:id="rId4"/>
              </a:rPr>
              <a:t>https://cs.wikipedia.org/wiki/Maty%C3%A1%C5%A1_Habsbursk%C3%BD</a:t>
            </a:r>
            <a:endParaRPr lang="cs-CZ" dirty="0"/>
          </a:p>
          <a:p>
            <a:r>
              <a:rPr lang="cs-CZ" dirty="0"/>
              <a:t>4) </a:t>
            </a:r>
            <a:r>
              <a:rPr lang="cs-CZ" dirty="0">
                <a:hlinkClick r:id="rId5"/>
              </a:rPr>
              <a:t>https://cs.wikipedia.org/wiki/Starom%C4%9Bstsk%C3%A1_exekuce</a:t>
            </a:r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23705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ka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ka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ka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67</TotalTime>
  <Words>197</Words>
  <Application>Microsoft Office PowerPoint</Application>
  <PresentationFormat>Širokoúhlá obrazovka</PresentationFormat>
  <Paragraphs>40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2" baseType="lpstr">
      <vt:lpstr>Arial</vt:lpstr>
      <vt:lpstr>Garamond</vt:lpstr>
      <vt:lpstr>Organika</vt:lpstr>
      <vt:lpstr>NÁSTUP HABSBURKŮ NA ČESKÝ TRŮN</vt:lpstr>
      <vt:lpstr>OKOLNOSTI NÁSTUPU</vt:lpstr>
      <vt:lpstr>FERDINAND I. HABSBURSKÝ</vt:lpstr>
      <vt:lpstr>RUDOLF II. HABSBURSKÝ</vt:lpstr>
      <vt:lpstr>RUDOLF II. HABSBURSKÝ</vt:lpstr>
      <vt:lpstr>MATYÁŠ A FERDINAND II.</vt:lpstr>
      <vt:lpstr>MATYÁŠ</vt:lpstr>
      <vt:lpstr>STAROMĚSTSKÁ EXEKUCE</vt:lpstr>
      <vt:lpstr>ZDROJE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NÁSTUP HABSBURKŮ NA ČESKÝ TRŮN</dc:title>
  <dc:creator>Pc</dc:creator>
  <cp:lastModifiedBy>KOČOVSKÝ VÁCLAV Mgr.</cp:lastModifiedBy>
  <cp:revision>9</cp:revision>
  <dcterms:created xsi:type="dcterms:W3CDTF">2023-01-10T20:34:13Z</dcterms:created>
  <dcterms:modified xsi:type="dcterms:W3CDTF">2026-01-06T12:03:53Z</dcterms:modified>
</cp:coreProperties>
</file>