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72" r:id="rId3"/>
    <p:sldId id="273" r:id="rId4"/>
    <p:sldId id="274" r:id="rId5"/>
    <p:sldId id="275" r:id="rId6"/>
    <p:sldId id="276" r:id="rId7"/>
    <p:sldId id="277" r:id="rId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6019A8-C472-4440-8832-7BF8E29B3FD6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8424C5-5E67-4163-9F5C-25FF1345DC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0485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D3B44AF-994B-757C-4679-7929AD54AF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2288561-A94F-4DEE-1CF5-FC393F26D6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578106A-2FCF-70C9-3C6F-E5F0B799C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86C74E1-A884-FD44-412C-756D7E5DA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26ABF6D-051B-306D-B63B-8C1CC2799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5562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0EB5576-F56A-F761-EF5C-ACB1629F42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CBC8718-E120-8EA5-1453-25F3D0D133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BEC3F8A-5C8A-6691-A92A-CC3A58121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DAF793A-8831-D5A4-B925-B7FCC542C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E1FF508-5B82-2329-C6A3-B343B4D58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1027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7185E55-8ACD-07CC-8473-51189CE25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F146D2C-B0B8-2823-F7DE-93652FC290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2A6127A-D37E-5E80-6ED5-8BE4B8772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F16183F-8948-12ED-2E16-B2B33A141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37ED2C9-0CA2-3236-268B-26BE7D94E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667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768CD6-F180-F76F-3D40-AFACB2920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7457F30-CC8F-AD84-FFDC-D206890BE1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F4CAC9B-D605-7FFB-1084-118AFE1620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B303081-7AF5-1D45-990E-311E80BC2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100BC4B-3E3E-6523-0EDE-951BABFD4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DFE6B9B-0E3F-4721-D409-6702EA076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1446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9B975E-1547-7967-DE42-38D9AB028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94B3D04-584C-E679-8EF2-4D688098C7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C88CFAA-2542-F188-DD6B-6BB2C27CEE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643D0C8-111C-9804-52D0-A288687321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D5030C6F-5840-071F-19AD-DD4FD8197A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6D362581-1841-C1BB-C8AA-028729353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F6C94628-556F-0D89-21CA-7693C76EF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EE14E72D-4C0E-F8D5-4BC9-B9FAC3251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4520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E4F708-B411-6468-5FCE-D4AC6B5C3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C75E58C4-175D-1A8F-68BE-15AA07242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1828AF15-7133-6C34-AB29-6DF38E3A6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967E491-2B18-5415-AB88-BB6020B62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2004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149881A-414A-669E-0244-3DC76C322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BEC82839-5F85-D7BA-CBBF-0E3F32094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3236A1A-3201-65BD-8039-B46770683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0194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3CED6E-A89B-27DE-7644-C1D57B7F05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893DCF7-62A9-EDC5-E28A-EEAA9D6003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3A3402A-E765-AEDB-9CD1-4EDA2EB50C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688420B-D842-EC10-6F80-78472B05D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B5D6A91-55BF-3284-65E6-F8BF6BAED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79B558E-4BF1-5839-E56A-DA10FA69B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7740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D46DBAB-CD19-1CB0-4190-A991E61A4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66B1EC43-1C26-F160-4BBB-80FE3351CC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5681173-E29A-F9AA-7265-94DDA14741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E0F8BFE-0FA5-B583-EF28-6D4A01B14F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9DA647D-518D-CB64-678F-0FACCB75A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508991C-8FB3-558C-1607-F9F85723B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6507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5F3923-CC04-2947-F41D-0DAF943D0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0207412-2B42-4443-FBC0-9B1BF5EE43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A7BAFB1-6E73-2470-2E57-5FB0F6EC3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E722BCA-540E-C8A8-D175-EB0B67A7F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DB8386E-E581-5535-686F-2CC510DA5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3397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B8971168-57DF-1232-142B-66B05AD6DB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B9812D2-5F0D-E8F5-020C-8600C51381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B4E8E78-0B8A-BFBA-363F-B68E70C1A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A1AF36D-2C4A-2B71-A6BC-8FEC3E341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AB1BB8D-EBE6-254D-F9BB-D9CC4C8D2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2739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1CEFFAFC-F9F6-87AB-09EB-ED2B977BD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5355500-2E25-A138-97CC-F5AFDC0A8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101804E-9F86-7D2D-95E1-B14E5E1947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B5186-401B-49CE-8D22-A14092E76874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6A2EC0F-1D8B-6CFE-EF76-5849DD0C90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3E3F1CA-80AC-375F-30EC-B0618FAB24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685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24F523C-754E-BA38-5FA1-9BE9B11645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73141"/>
            <a:ext cx="9144000" cy="2102581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Fyzická infrastruktura sítě</a:t>
            </a:r>
            <a:br>
              <a:rPr lang="cs-CZ" sz="4000" dirty="0"/>
            </a:br>
            <a:r>
              <a:rPr lang="cs-CZ" sz="4000" dirty="0"/>
              <a:t>a</a:t>
            </a:r>
            <a:br>
              <a:rPr lang="cs-CZ" sz="4000" dirty="0"/>
            </a:br>
            <a:r>
              <a:rPr lang="cs-CZ" sz="4000" dirty="0"/>
              <a:t>síťová zařízení</a:t>
            </a:r>
            <a:br>
              <a:rPr lang="cs-CZ" sz="4000" dirty="0"/>
            </a:br>
            <a:r>
              <a:rPr lang="cs-CZ" sz="4000"/>
              <a:t>IKT 110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6AD8012-798D-13CC-3E23-60F463359A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98505" y="4222240"/>
            <a:ext cx="2994991" cy="1655762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Propojení kabelem</a:t>
            </a:r>
          </a:p>
          <a:p>
            <a:r>
              <a:rPr lang="cs-CZ" dirty="0"/>
              <a:t>Propojení Wi-Fi</a:t>
            </a:r>
          </a:p>
          <a:p>
            <a:r>
              <a:rPr lang="cs-CZ" dirty="0"/>
              <a:t>Síťová karta</a:t>
            </a:r>
          </a:p>
          <a:p>
            <a:r>
              <a:rPr lang="cs-CZ" dirty="0"/>
              <a:t>Přepínač</a:t>
            </a:r>
          </a:p>
          <a:p>
            <a:r>
              <a:rPr lang="cs-CZ" dirty="0"/>
              <a:t>Směrovač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503F322-2E84-7341-4C4B-BA9E691073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41665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A26A26E1-A407-2218-39B2-DA179BBC5407}"/>
              </a:ext>
            </a:extLst>
          </p:cNvPr>
          <p:cNvSpPr txBox="1"/>
          <p:nvPr/>
        </p:nvSpPr>
        <p:spPr>
          <a:xfrm>
            <a:off x="779228" y="6220948"/>
            <a:ext cx="1129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3. 8. 2026</a:t>
            </a:r>
          </a:p>
        </p:txBody>
      </p:sp>
    </p:spTree>
    <p:extLst>
      <p:ext uri="{BB962C8B-B14F-4D97-AF65-F5344CB8AC3E}">
        <p14:creationId xmlns:p14="http://schemas.microsoft.com/office/powerpoint/2010/main" val="618671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46E3E42-197D-7832-3D0B-F251AD086182}"/>
              </a:ext>
            </a:extLst>
          </p:cNvPr>
          <p:cNvSpPr txBox="1"/>
          <p:nvPr/>
        </p:nvSpPr>
        <p:spPr>
          <a:xfrm>
            <a:off x="254441" y="302150"/>
            <a:ext cx="4715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Fyzická infrastruktura sítě – propojení kabelem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916048D9-D0FE-B743-3AD1-206B52248B3C}"/>
              </a:ext>
            </a:extLst>
          </p:cNvPr>
          <p:cNvSpPr txBox="1"/>
          <p:nvPr/>
        </p:nvSpPr>
        <p:spPr>
          <a:xfrm>
            <a:off x="254441" y="668277"/>
            <a:ext cx="115293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Fyzická infrastruktura sítě zahrnuje skutečná zařízení a přenosová média, která umožňují propojení zařízení a přenos dat.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B89B9F70-BA2A-D523-E02F-BBFDEF742AB9}"/>
              </a:ext>
            </a:extLst>
          </p:cNvPr>
          <p:cNvSpPr txBox="1"/>
          <p:nvPr/>
        </p:nvSpPr>
        <p:spPr>
          <a:xfrm>
            <a:off x="160020" y="4405024"/>
            <a:ext cx="321033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Síťová karta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připojuje počítač k síti,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odesílá a přijímá ethernetové rámce,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má vlastní MAC adresu.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7FF0C5DA-228D-1150-6A6B-D4A25D415945}"/>
              </a:ext>
            </a:extLst>
          </p:cNvPr>
          <p:cNvSpPr txBox="1"/>
          <p:nvPr/>
        </p:nvSpPr>
        <p:spPr>
          <a:xfrm>
            <a:off x="3370359" y="4405024"/>
            <a:ext cx="310697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Přepínač (Switch)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propojuje zařízení v místní síti,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pracuje především s MAC adresami,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posílá rámec správným portem.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2C52A8A4-5A4C-1684-7435-A5A2F47303A7}"/>
              </a:ext>
            </a:extLst>
          </p:cNvPr>
          <p:cNvSpPr txBox="1"/>
          <p:nvPr/>
        </p:nvSpPr>
        <p:spPr>
          <a:xfrm>
            <a:off x="6397818" y="4405024"/>
            <a:ext cx="267462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Směrovač (Router)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propojuje různé počítačové sítě,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pracuje především s IP adresami,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vybírá další cestu paketu.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23854770-8F4F-DFAF-9E29-9DE05D61F37A}"/>
              </a:ext>
            </a:extLst>
          </p:cNvPr>
          <p:cNvSpPr txBox="1"/>
          <p:nvPr/>
        </p:nvSpPr>
        <p:spPr>
          <a:xfrm>
            <a:off x="1539902" y="3546281"/>
            <a:ext cx="1741666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100" dirty="0"/>
              <a:t>Síťová karta je zabudována v počítači. Kabel je připojen právě k ní.</a:t>
            </a:r>
          </a:p>
        </p:txBody>
      </p:sp>
      <p:pic>
        <p:nvPicPr>
          <p:cNvPr id="25" name="Obrázek 24">
            <a:extLst>
              <a:ext uri="{FF2B5EF4-FFF2-40B4-BE49-F238E27FC236}">
                <a16:creationId xmlns:a16="http://schemas.microsoft.com/office/drawing/2014/main" id="{153D5156-9A6B-A719-AF0D-1272CFCA62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02" b="22641"/>
          <a:stretch>
            <a:fillRect/>
          </a:stretch>
        </p:blipFill>
        <p:spPr>
          <a:xfrm>
            <a:off x="1227497" y="1114146"/>
            <a:ext cx="9737006" cy="2432135"/>
          </a:xfrm>
          <a:prstGeom prst="rect">
            <a:avLst/>
          </a:prstGeom>
        </p:spPr>
      </p:pic>
      <p:sp>
        <p:nvSpPr>
          <p:cNvPr id="26" name="TextovéPole 25">
            <a:extLst>
              <a:ext uri="{FF2B5EF4-FFF2-40B4-BE49-F238E27FC236}">
                <a16:creationId xmlns:a16="http://schemas.microsoft.com/office/drawing/2014/main" id="{00F8ED3A-9B35-D38A-E5F4-A808C2187B5C}"/>
              </a:ext>
            </a:extLst>
          </p:cNvPr>
          <p:cNvSpPr txBox="1"/>
          <p:nvPr/>
        </p:nvSpPr>
        <p:spPr>
          <a:xfrm>
            <a:off x="9191708" y="4405023"/>
            <a:ext cx="252056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Modem</a:t>
            </a:r>
            <a:endParaRPr lang="cs-CZ" dirty="0"/>
          </a:p>
          <a:p>
            <a:r>
              <a:rPr lang="cs-CZ" dirty="0"/>
              <a:t>Modem přizpůsobuje data signálu používanému internetovou přípojkou a umožňuje spojení se sítí poskytovatele.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8740416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60382F92-1F2F-8296-355B-D861999F16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73" b="39007"/>
          <a:stretch>
            <a:fillRect/>
          </a:stretch>
        </p:blipFill>
        <p:spPr>
          <a:xfrm>
            <a:off x="963603" y="1338563"/>
            <a:ext cx="10264794" cy="2398550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55159218-DD12-ED0D-EC71-6C79E2010460}"/>
              </a:ext>
            </a:extLst>
          </p:cNvPr>
          <p:cNvSpPr txBox="1"/>
          <p:nvPr/>
        </p:nvSpPr>
        <p:spPr>
          <a:xfrm>
            <a:off x="254441" y="302150"/>
            <a:ext cx="4715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Fyzická infrastruktura sítě – propojení Wi-Fi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EA76B42-02B5-9DD2-C4D5-799FAF24C345}"/>
              </a:ext>
            </a:extLst>
          </p:cNvPr>
          <p:cNvSpPr txBox="1"/>
          <p:nvPr/>
        </p:nvSpPr>
        <p:spPr>
          <a:xfrm>
            <a:off x="254441" y="668277"/>
            <a:ext cx="115293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Fyzická infrastruktura sítě zahrnuje skutečná zařízení a přenosová média, která umožňují propojení zařízení a přenos dat.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D0AD8D86-0477-E740-7DE7-B719E88179DF}"/>
              </a:ext>
            </a:extLst>
          </p:cNvPr>
          <p:cNvSpPr txBox="1"/>
          <p:nvPr/>
        </p:nvSpPr>
        <p:spPr>
          <a:xfrm>
            <a:off x="357807" y="3930691"/>
            <a:ext cx="316462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Bezdrátová síťová karta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Připojuje počítač k síti Wi-Fi,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Odesílá a přijímá data bezdrátově,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Má vlastní MAC adresu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A0000C13-C0E0-BF2C-22EE-58E80F7FCCC3}"/>
              </a:ext>
            </a:extLst>
          </p:cNvPr>
          <p:cNvSpPr txBox="1"/>
          <p:nvPr/>
        </p:nvSpPr>
        <p:spPr>
          <a:xfrm>
            <a:off x="3522428" y="3930689"/>
            <a:ext cx="298969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Přístupový bod (Access Point)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Připojuje bezdrátově zařízení k místní síti,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vysílá a přijímá Wi-Fi signál,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předává data do kabelové sítě.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BF3AF13B-93C5-4501-EA71-7DC2B703F04B}"/>
              </a:ext>
            </a:extLst>
          </p:cNvPr>
          <p:cNvSpPr txBox="1"/>
          <p:nvPr/>
        </p:nvSpPr>
        <p:spPr>
          <a:xfrm>
            <a:off x="6512119" y="3930688"/>
            <a:ext cx="267462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Směrovač (Router)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propojuje různé počítačové sítě,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pracuje především s IP adresami,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vybírá další cestu paketu.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09AC2A7E-3F21-42A3-8B09-FE5723A60A6C}"/>
              </a:ext>
            </a:extLst>
          </p:cNvPr>
          <p:cNvSpPr txBox="1"/>
          <p:nvPr/>
        </p:nvSpPr>
        <p:spPr>
          <a:xfrm>
            <a:off x="9186739" y="3930687"/>
            <a:ext cx="252056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Modem</a:t>
            </a:r>
            <a:endParaRPr lang="cs-CZ" dirty="0"/>
          </a:p>
          <a:p>
            <a:r>
              <a:rPr lang="cs-CZ" dirty="0"/>
              <a:t>Modem přizpůsobuje data signálu používanému internetovou přípojkou a umožňuje spojení se sítí poskytovatele.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116626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AD321A1-3554-648B-B606-5DB693AD1B26}"/>
              </a:ext>
            </a:extLst>
          </p:cNvPr>
          <p:cNvSpPr txBox="1"/>
          <p:nvPr/>
        </p:nvSpPr>
        <p:spPr>
          <a:xfrm>
            <a:off x="214686" y="230588"/>
            <a:ext cx="17810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Síťová karta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BED7D67-2312-D7E6-DCAD-FD4ACF94CE47}"/>
              </a:ext>
            </a:extLst>
          </p:cNvPr>
          <p:cNvSpPr txBox="1"/>
          <p:nvPr/>
        </p:nvSpPr>
        <p:spPr>
          <a:xfrm>
            <a:off x="214686" y="599920"/>
            <a:ext cx="57965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Síťová karta</a:t>
            </a:r>
            <a:r>
              <a:rPr lang="cs-CZ" dirty="0"/>
              <a:t> umožňuje počítači připojit se k počítačové síti a komunikovat s dalšími zařízeními.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Její hlavní funkce jsou:</a:t>
            </a:r>
          </a:p>
          <a:p>
            <a:pPr>
              <a:buNone/>
            </a:pP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odesílání a přijímání dat prostřednictvím </a:t>
            </a:r>
            <a:r>
              <a:rPr lang="cs-CZ" b="1" dirty="0"/>
              <a:t>síťového kabelu nebo Wi‑Fi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převod dat z počítače na signály přenášené sítí a zpět,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identifikace zařízení v místní síti pomocí </a:t>
            </a:r>
            <a:r>
              <a:rPr lang="cs-CZ" b="1" dirty="0"/>
              <a:t>MAC adresy *)</a:t>
            </a:r>
            <a:r>
              <a:rPr lang="cs-CZ" dirty="0"/>
              <a:t>.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Síťová karta může být </a:t>
            </a:r>
            <a:r>
              <a:rPr lang="cs-CZ" b="1" dirty="0"/>
              <a:t>kabelová (Ethernet)</a:t>
            </a:r>
            <a:r>
              <a:rPr lang="cs-CZ" dirty="0"/>
              <a:t> nebo </a:t>
            </a:r>
            <a:r>
              <a:rPr lang="cs-CZ" b="1" dirty="0"/>
              <a:t>bezdrátová (Wi‑Fi)</a:t>
            </a:r>
            <a:r>
              <a:rPr lang="cs-CZ" dirty="0"/>
              <a:t>. </a:t>
            </a:r>
          </a:p>
          <a:p>
            <a:pPr>
              <a:buNone/>
            </a:pPr>
            <a:r>
              <a:rPr lang="cs-CZ" dirty="0"/>
              <a:t>Bez síťové karty by počítač nemohl komunikovat s místní sítí ani se připojit k internetu.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95850946-FE66-4BA3-8DA3-7846D0F78EBF}"/>
              </a:ext>
            </a:extLst>
          </p:cNvPr>
          <p:cNvSpPr txBox="1"/>
          <p:nvPr/>
        </p:nvSpPr>
        <p:spPr>
          <a:xfrm>
            <a:off x="6925585" y="2766062"/>
            <a:ext cx="46197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Kabelová síťová karta a konektor pro připojení k počítačové síti RJ-045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611AB058-ABC4-BFA7-8491-79412D31D7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42" r="8699" b="8747"/>
          <a:stretch>
            <a:fillRect/>
          </a:stretch>
        </p:blipFill>
        <p:spPr>
          <a:xfrm>
            <a:off x="7529885" y="3429000"/>
            <a:ext cx="3665550" cy="2747594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3DD72DD4-E0AB-84AE-3A57-82AE2973D3AC}"/>
              </a:ext>
            </a:extLst>
          </p:cNvPr>
          <p:cNvSpPr txBox="1"/>
          <p:nvPr/>
        </p:nvSpPr>
        <p:spPr>
          <a:xfrm>
            <a:off x="6925585" y="6174305"/>
            <a:ext cx="22581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Bezdrátová (Wi-Fi) síťová karta</a:t>
            </a:r>
          </a:p>
        </p:txBody>
      </p: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77B9C12D-7CF6-9B49-8AAF-693644AC04D7}"/>
              </a:ext>
            </a:extLst>
          </p:cNvPr>
          <p:cNvGrpSpPr/>
          <p:nvPr/>
        </p:nvGrpSpPr>
        <p:grpSpPr>
          <a:xfrm>
            <a:off x="6488265" y="230588"/>
            <a:ext cx="5112688" cy="2535474"/>
            <a:chOff x="6488265" y="230588"/>
            <a:chExt cx="5112688" cy="2535474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138D1289-1576-9A27-A99D-1C4B0EA35F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54" t="14133" r="2593" b="16870"/>
            <a:stretch>
              <a:fillRect/>
            </a:stretch>
          </p:blipFill>
          <p:spPr>
            <a:xfrm>
              <a:off x="6488265" y="230588"/>
              <a:ext cx="5112688" cy="2535474"/>
            </a:xfrm>
            <a:prstGeom prst="rect">
              <a:avLst/>
            </a:prstGeom>
          </p:spPr>
        </p:pic>
        <p:pic>
          <p:nvPicPr>
            <p:cNvPr id="12" name="Obrázek 11">
              <a:extLst>
                <a:ext uri="{FF2B5EF4-FFF2-40B4-BE49-F238E27FC236}">
                  <a16:creationId xmlns:a16="http://schemas.microsoft.com/office/drawing/2014/main" id="{9CE31DC2-F93B-6B52-B846-BF33535EF41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893" t="19014" r="35497" b="21971"/>
            <a:stretch>
              <a:fillRect/>
            </a:stretch>
          </p:blipFill>
          <p:spPr>
            <a:xfrm rot="11277906">
              <a:off x="6649046" y="1888263"/>
              <a:ext cx="1189778" cy="793705"/>
            </a:xfrm>
            <a:prstGeom prst="rect">
              <a:avLst/>
            </a:prstGeom>
          </p:spPr>
        </p:pic>
      </p:grpSp>
      <p:sp>
        <p:nvSpPr>
          <p:cNvPr id="14" name="Rectangle 1">
            <a:extLst>
              <a:ext uri="{FF2B5EF4-FFF2-40B4-BE49-F238E27FC236}">
                <a16:creationId xmlns:a16="http://schemas.microsoft.com/office/drawing/2014/main" id="{EE5586C1-FA45-977A-B49D-00ED8E2C49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686" y="4696978"/>
            <a:ext cx="608901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*)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MAC adresa </a:t>
            </a:r>
            <a:r>
              <a:rPr lang="cs-CZ" altLang="cs-CZ" dirty="0"/>
              <a:t>je jedinečný identifikátor síťové karty používaný pro komunikaci zařízení v místní síti.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Má obvykle podobu šesti dvojic znaků, například: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3C:52:82:A1:B7:09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Zkratka MAC pochází z anglického názvu </a:t>
            </a:r>
            <a:r>
              <a:rPr lang="cs-CZ" altLang="cs-CZ" i="1" dirty="0"/>
              <a:t>Media Access </a:t>
            </a:r>
            <a:r>
              <a:rPr lang="cs-CZ" altLang="cs-CZ" i="1" dirty="0" err="1"/>
              <a:t>Control</a:t>
            </a:r>
            <a:r>
              <a:rPr lang="cs-CZ" alt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64599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27DB896-17A8-845C-A91A-5526BA01B34B}"/>
              </a:ext>
            </a:extLst>
          </p:cNvPr>
          <p:cNvSpPr txBox="1"/>
          <p:nvPr/>
        </p:nvSpPr>
        <p:spPr>
          <a:xfrm>
            <a:off x="326003" y="286247"/>
            <a:ext cx="1924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Přepínač - Switch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70EF347-7B95-74B4-DDD6-C13BC7BD72F2}"/>
              </a:ext>
            </a:extLst>
          </p:cNvPr>
          <p:cNvSpPr txBox="1"/>
          <p:nvPr/>
        </p:nvSpPr>
        <p:spPr>
          <a:xfrm>
            <a:off x="326003" y="781704"/>
            <a:ext cx="568637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Přepínač (switch)</a:t>
            </a:r>
            <a:r>
              <a:rPr lang="cs-CZ" dirty="0"/>
              <a:t> propojuje zařízení v místní počítačové síti, například počítače, tiskárny a servery.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Přijatá data odešle pouze k tomu zařízení, kterému jsou určena. Cílové zařízení rozpozná podle jeho </a:t>
            </a:r>
            <a:r>
              <a:rPr lang="cs-CZ" b="1" dirty="0"/>
              <a:t>MAC adresy</a:t>
            </a:r>
            <a:r>
              <a:rPr lang="cs-CZ" dirty="0"/>
              <a:t>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Díky tomu omezuje zbytečný přenos dat a umožňuje efektivní komunikaci zařízení v síti.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BB292210-F739-33EC-FA3E-70034D04A9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0" t="22301" r="5425" b="22832"/>
          <a:stretch>
            <a:fillRect/>
          </a:stretch>
        </p:blipFill>
        <p:spPr>
          <a:xfrm>
            <a:off x="7266646" y="479005"/>
            <a:ext cx="3778981" cy="1550950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B48503D2-066A-1A3F-14E1-5EFF3B1E83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20" t="9559" r="8492" b="13983"/>
          <a:stretch>
            <a:fillRect/>
          </a:stretch>
        </p:blipFill>
        <p:spPr>
          <a:xfrm>
            <a:off x="7566052" y="2662137"/>
            <a:ext cx="3479575" cy="2165909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680CA691-A09C-9761-741D-C30E48A57B9E}"/>
              </a:ext>
            </a:extLst>
          </p:cNvPr>
          <p:cNvSpPr txBox="1"/>
          <p:nvPr/>
        </p:nvSpPr>
        <p:spPr>
          <a:xfrm>
            <a:off x="7266646" y="5118729"/>
            <a:ext cx="495097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dirty="0"/>
              <a:t>Typický </a:t>
            </a:r>
            <a:r>
              <a:rPr lang="cs-CZ" sz="1400" b="1" dirty="0"/>
              <a:t>domácí Wi‑Fi router</a:t>
            </a:r>
            <a:r>
              <a:rPr lang="cs-CZ" sz="1400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čtyři žluté porty tvoří vestavěný </a:t>
            </a:r>
            <a:r>
              <a:rPr lang="cs-CZ" sz="1400" b="1" dirty="0"/>
              <a:t>ethernetový přepínač</a:t>
            </a:r>
            <a:r>
              <a:rPr lang="cs-CZ" sz="1400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modrý port </a:t>
            </a:r>
            <a:r>
              <a:rPr lang="cs-CZ" sz="1400" b="1" dirty="0"/>
              <a:t>WAN</a:t>
            </a:r>
            <a:r>
              <a:rPr lang="cs-CZ" sz="1400" dirty="0"/>
              <a:t> slouží k připojení k internetu,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antény umožňují bezdrátové připojení prostřednictvím </a:t>
            </a:r>
            <a:r>
              <a:rPr lang="cs-CZ" sz="1400" b="1" dirty="0"/>
              <a:t>Wi‑Fi</a:t>
            </a:r>
            <a:r>
              <a:rPr lang="cs-CZ" sz="1400" dirty="0"/>
              <a:t>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2E4190CF-42B1-4060-B32E-1E2F1D101CC1}"/>
              </a:ext>
            </a:extLst>
          </p:cNvPr>
          <p:cNvSpPr txBox="1"/>
          <p:nvPr/>
        </p:nvSpPr>
        <p:spPr>
          <a:xfrm>
            <a:off x="7266646" y="1976714"/>
            <a:ext cx="4276641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Typický malý </a:t>
            </a:r>
            <a:r>
              <a:rPr lang="cs-CZ" sz="1400" b="1" dirty="0"/>
              <a:t>pětiportový ethernetový přepínač</a:t>
            </a:r>
            <a:r>
              <a:rPr lang="cs-CZ" sz="1400" dirty="0"/>
              <a:t> používaný v domácí síti. Zařízení se připojují síťovými kabely do konektorů </a:t>
            </a:r>
            <a:r>
              <a:rPr lang="cs-CZ" sz="1400" b="1" dirty="0"/>
              <a:t>RJ‑45</a:t>
            </a:r>
            <a:r>
              <a:rPr lang="cs-CZ" sz="1400" dirty="0"/>
              <a:t>.</a:t>
            </a: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C6ACF43B-A589-EDBB-9995-221422E67D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62" b="27050"/>
          <a:stretch>
            <a:fillRect/>
          </a:stretch>
        </p:blipFill>
        <p:spPr>
          <a:xfrm>
            <a:off x="449107" y="3090028"/>
            <a:ext cx="6190407" cy="1609130"/>
          </a:xfrm>
          <a:prstGeom prst="rect">
            <a:avLst/>
          </a:prstGeom>
        </p:spPr>
      </p:pic>
      <p:sp>
        <p:nvSpPr>
          <p:cNvPr id="16" name="TextovéPole 15">
            <a:extLst>
              <a:ext uri="{FF2B5EF4-FFF2-40B4-BE49-F238E27FC236}">
                <a16:creationId xmlns:a16="http://schemas.microsoft.com/office/drawing/2014/main" id="{5D120025-6F2E-D0ED-1E96-98A6B29F5235}"/>
              </a:ext>
            </a:extLst>
          </p:cNvPr>
          <p:cNvSpPr txBox="1"/>
          <p:nvPr/>
        </p:nvSpPr>
        <p:spPr>
          <a:xfrm>
            <a:off x="326003" y="4659688"/>
            <a:ext cx="610948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Typický </a:t>
            </a:r>
            <a:r>
              <a:rPr lang="cs-CZ" sz="1400" b="1" dirty="0"/>
              <a:t>rackový spravovatelný přepínač</a:t>
            </a:r>
            <a:r>
              <a:rPr lang="cs-CZ" sz="1400" dirty="0"/>
              <a:t> používaný ve větších školních, podnikových nebo datových sítích. Má mnoho portů </a:t>
            </a:r>
            <a:r>
              <a:rPr lang="cs-CZ" sz="1400" b="1" dirty="0"/>
              <a:t>RJ‑45</a:t>
            </a:r>
            <a:r>
              <a:rPr lang="cs-CZ" sz="1400" dirty="0"/>
              <a:t> a také porty pro rychlé optické propojení s dalšími částmi sítě.</a:t>
            </a:r>
          </a:p>
        </p:txBody>
      </p:sp>
    </p:spTree>
    <p:extLst>
      <p:ext uri="{BB962C8B-B14F-4D97-AF65-F5344CB8AC3E}">
        <p14:creationId xmlns:p14="http://schemas.microsoft.com/office/powerpoint/2010/main" val="7000724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75F17AE-E677-05AE-CC74-3B3BE88770CA}"/>
              </a:ext>
            </a:extLst>
          </p:cNvPr>
          <p:cNvSpPr txBox="1"/>
          <p:nvPr/>
        </p:nvSpPr>
        <p:spPr>
          <a:xfrm>
            <a:off x="326003" y="286247"/>
            <a:ext cx="1924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Směrovač - Router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0DC68BB-A6D9-C990-FAC5-41EFB346008B}"/>
              </a:ext>
            </a:extLst>
          </p:cNvPr>
          <p:cNvSpPr txBox="1"/>
          <p:nvPr/>
        </p:nvSpPr>
        <p:spPr>
          <a:xfrm>
            <a:off x="326003" y="655579"/>
            <a:ext cx="6252822" cy="2831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Směrovač (router)</a:t>
            </a:r>
            <a:r>
              <a:rPr lang="cs-CZ" sz="1600" dirty="0"/>
              <a:t> propojuje různé počítačové sítě a předává mezi nimi data.</a:t>
            </a:r>
          </a:p>
          <a:p>
            <a:pPr>
              <a:buNone/>
            </a:pPr>
            <a:endParaRPr lang="cs-CZ" sz="600" dirty="0"/>
          </a:p>
          <a:p>
            <a:pPr>
              <a:buNone/>
            </a:pPr>
            <a:r>
              <a:rPr lang="cs-CZ" sz="1600" dirty="0"/>
              <a:t>Například v domácnosti: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propojuje domácí síť s internetem,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podle cílové IP adresy vybírá, kam má datový paket pokračovat,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umožňuje připojení více zařízení k internetu,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často zároveň poskytuje Wi‑Fi, přiděluje IP *) adresy pomocí DHCP **) a chrání síť základním firewallem. </a:t>
            </a:r>
          </a:p>
          <a:p>
            <a:pPr>
              <a:buNone/>
            </a:pPr>
            <a:endParaRPr lang="cs-CZ" sz="600" dirty="0"/>
          </a:p>
          <a:p>
            <a:pPr>
              <a:buNone/>
            </a:pPr>
            <a:r>
              <a:rPr lang="cs-CZ" sz="1600" dirty="0"/>
              <a:t>Zjednodušeně: </a:t>
            </a:r>
            <a:r>
              <a:rPr lang="cs-CZ" sz="1600" b="1" dirty="0"/>
              <a:t>router funguje jako dopravní křižovatka, která posílá data správným směrem.</a:t>
            </a:r>
            <a:endParaRPr lang="cs-CZ" sz="1600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A9FC4CAD-CF6C-1BD2-8CF3-987C4B1750F2}"/>
              </a:ext>
            </a:extLst>
          </p:cNvPr>
          <p:cNvSpPr txBox="1"/>
          <p:nvPr/>
        </p:nvSpPr>
        <p:spPr>
          <a:xfrm>
            <a:off x="326003" y="3616721"/>
            <a:ext cx="609734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*)</a:t>
            </a:r>
          </a:p>
          <a:p>
            <a:pPr>
              <a:buNone/>
            </a:pPr>
            <a:r>
              <a:rPr lang="cs-CZ" b="1" dirty="0"/>
              <a:t>IP adresa je číselná adresa zařízení v počítačové síti.</a:t>
            </a:r>
            <a:r>
              <a:rPr lang="cs-CZ" dirty="0"/>
              <a:t> Umožňuje určit, odkud data přicházejí a kam mají být doručena.</a:t>
            </a:r>
          </a:p>
          <a:p>
            <a:pPr>
              <a:buNone/>
            </a:pPr>
            <a:r>
              <a:rPr lang="cs-CZ" dirty="0"/>
              <a:t>Příklad IPv4 adresy: </a:t>
            </a:r>
            <a:r>
              <a:rPr lang="cs-CZ" b="1" dirty="0"/>
              <a:t>192.168.1.10</a:t>
            </a:r>
            <a:r>
              <a:rPr lang="cs-CZ" dirty="0"/>
              <a:t>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54C331F-EE36-BE3D-61C9-8D2AA124271B}"/>
              </a:ext>
            </a:extLst>
          </p:cNvPr>
          <p:cNvSpPr txBox="1"/>
          <p:nvPr/>
        </p:nvSpPr>
        <p:spPr>
          <a:xfrm>
            <a:off x="326003" y="5159663"/>
            <a:ext cx="609734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**)</a:t>
            </a:r>
          </a:p>
          <a:p>
            <a:pPr>
              <a:buNone/>
            </a:pPr>
            <a:r>
              <a:rPr lang="cs-CZ" b="1" dirty="0"/>
              <a:t>DHCP</a:t>
            </a:r>
            <a:r>
              <a:rPr lang="cs-CZ" dirty="0"/>
              <a:t> (</a:t>
            </a:r>
            <a:r>
              <a:rPr lang="cs-CZ" i="1" dirty="0" err="1"/>
              <a:t>Dynamic</a:t>
            </a:r>
            <a:r>
              <a:rPr lang="cs-CZ" i="1" dirty="0"/>
              <a:t> Host </a:t>
            </a:r>
            <a:r>
              <a:rPr lang="cs-CZ" i="1" dirty="0" err="1"/>
              <a:t>Configuration</a:t>
            </a:r>
            <a:r>
              <a:rPr lang="cs-CZ" i="1" dirty="0"/>
              <a:t> </a:t>
            </a:r>
            <a:r>
              <a:rPr lang="cs-CZ" i="1" dirty="0" err="1"/>
              <a:t>Protocol</a:t>
            </a:r>
            <a:r>
              <a:rPr lang="cs-CZ" dirty="0"/>
              <a:t>) je síťová služba, která zařízením </a:t>
            </a:r>
            <a:r>
              <a:rPr lang="cs-CZ" b="1" dirty="0"/>
              <a:t>automaticky přiděluje IP adresu</a:t>
            </a:r>
            <a:r>
              <a:rPr lang="cs-CZ" dirty="0"/>
              <a:t> a další potřebné síťové údaje.</a:t>
            </a:r>
          </a:p>
          <a:p>
            <a:pPr>
              <a:buNone/>
            </a:pPr>
            <a:r>
              <a:rPr lang="cs-CZ" dirty="0"/>
              <a:t>V domácí síti tuto službu obvykle poskytuje </a:t>
            </a:r>
            <a:r>
              <a:rPr lang="cs-CZ" b="1" dirty="0"/>
              <a:t>router</a:t>
            </a:r>
            <a:r>
              <a:rPr lang="cs-CZ" dirty="0"/>
              <a:t>.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14D64BAC-F1EB-9530-7D4B-D47F21E5F3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4" t="8143" r="9751" b="8318"/>
          <a:stretch>
            <a:fillRect/>
          </a:stretch>
        </p:blipFill>
        <p:spPr>
          <a:xfrm>
            <a:off x="7752170" y="286247"/>
            <a:ext cx="3010237" cy="2103897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2FB669B7-8784-BBD0-55AB-AA8F199E4C78}"/>
              </a:ext>
            </a:extLst>
          </p:cNvPr>
          <p:cNvSpPr txBox="1"/>
          <p:nvPr/>
        </p:nvSpPr>
        <p:spPr>
          <a:xfrm>
            <a:off x="8504729" y="2390144"/>
            <a:ext cx="17478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Domácí Wi-Fi Router</a:t>
            </a: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B3A0E58A-2340-D4FD-6392-73CC06E598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31" t="2005" r="31540" b="4175"/>
          <a:stretch>
            <a:fillRect/>
          </a:stretch>
        </p:blipFill>
        <p:spPr>
          <a:xfrm>
            <a:off x="7128293" y="2864448"/>
            <a:ext cx="1247754" cy="2101954"/>
          </a:xfrm>
          <a:prstGeom prst="rect">
            <a:avLst/>
          </a:prstGeom>
        </p:spPr>
      </p:pic>
      <p:sp>
        <p:nvSpPr>
          <p:cNvPr id="15" name="TextovéPole 14">
            <a:extLst>
              <a:ext uri="{FF2B5EF4-FFF2-40B4-BE49-F238E27FC236}">
                <a16:creationId xmlns:a16="http://schemas.microsoft.com/office/drawing/2014/main" id="{0E91A434-95C4-2A79-46C0-7000CE33533B}"/>
              </a:ext>
            </a:extLst>
          </p:cNvPr>
          <p:cNvSpPr txBox="1"/>
          <p:nvPr/>
        </p:nvSpPr>
        <p:spPr>
          <a:xfrm>
            <a:off x="6997588" y="4979041"/>
            <a:ext cx="189556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b="1" dirty="0"/>
              <a:t>O₂ Smart Boxu 3</a:t>
            </a:r>
            <a:r>
              <a:rPr lang="cs-CZ" sz="1400" dirty="0"/>
              <a:t> </a:t>
            </a:r>
          </a:p>
          <a:p>
            <a:r>
              <a:rPr lang="cs-CZ" sz="1400" dirty="0"/>
              <a:t>s integrovanými Wi‑Fi anténami a displejem.</a:t>
            </a:r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913DEEAE-C087-1B63-DDBF-A81529F001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8" t="7198" r="5818" b="9560"/>
          <a:stretch>
            <a:fillRect/>
          </a:stretch>
        </p:blipFill>
        <p:spPr>
          <a:xfrm>
            <a:off x="8893148" y="2995632"/>
            <a:ext cx="2968258" cy="1839585"/>
          </a:xfrm>
          <a:prstGeom prst="rect">
            <a:avLst/>
          </a:prstGeom>
        </p:spPr>
      </p:pic>
      <p:sp>
        <p:nvSpPr>
          <p:cNvPr id="19" name="TextovéPole 18">
            <a:extLst>
              <a:ext uri="{FF2B5EF4-FFF2-40B4-BE49-F238E27FC236}">
                <a16:creationId xmlns:a16="http://schemas.microsoft.com/office/drawing/2014/main" id="{535E994A-BE7C-C96D-DA02-6DF691C18216}"/>
              </a:ext>
            </a:extLst>
          </p:cNvPr>
          <p:cNvSpPr txBox="1"/>
          <p:nvPr/>
        </p:nvSpPr>
        <p:spPr>
          <a:xfrm>
            <a:off x="9257288" y="4979041"/>
            <a:ext cx="274067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Výkonný směrovač používaný v páteřní síti internetu. Má mnoho portů, modulární konstrukci a nemá Wi-Fi antény.</a:t>
            </a:r>
          </a:p>
        </p:txBody>
      </p:sp>
    </p:spTree>
    <p:extLst>
      <p:ext uri="{BB962C8B-B14F-4D97-AF65-F5344CB8AC3E}">
        <p14:creationId xmlns:p14="http://schemas.microsoft.com/office/powerpoint/2010/main" val="98351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D628C46A-9AC5-D2CA-1F6C-79055B561B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39320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702</Words>
  <Application>Microsoft Office PowerPoint</Application>
  <PresentationFormat>Širokoúhlá obrazovka</PresentationFormat>
  <Paragraphs>91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Motiv Office</vt:lpstr>
      <vt:lpstr>Fyzická infrastruktura sítě a síťová zařízení IKT 110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9</cp:revision>
  <dcterms:created xsi:type="dcterms:W3CDTF">2026-08-03T12:29:48Z</dcterms:created>
  <dcterms:modified xsi:type="dcterms:W3CDTF">2026-08-22T09:56:58Z</dcterms:modified>
</cp:coreProperties>
</file>