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2" r:id="rId6"/>
    <p:sldId id="259" r:id="rId7"/>
    <p:sldId id="263" r:id="rId8"/>
    <p:sldId id="264" r:id="rId9"/>
    <p:sldId id="261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9258D987-AFAF-48A0-A31B-D602A648070E}" type="datetimeFigureOut">
              <a:rPr lang="cs-CZ" smtClean="0"/>
              <a:t>05.11.2025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0882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05.11.2025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667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05.11.2025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5476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05.11.2025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5139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05.11.2025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9985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05.11.2025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2385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05.11.2025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8681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05.11.2025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0588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05.11.2025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1740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05.11.2025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1110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05.11.2025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7123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05.11.2025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4168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05.11.2025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1960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05.11.2025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60368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05.11.2025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97910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05.11.2025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25842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05.11.2025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7742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258D987-AFAF-48A0-A31B-D602A648070E}" type="datetimeFigureOut">
              <a:rPr lang="cs-CZ" smtClean="0"/>
              <a:t>05.11.2025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5077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FACC89-F07E-39AF-5BF2-EFC7D46189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DRUHÁ SVĚTOVÁ VÁLKA I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87E6FC4-4B29-E17B-287D-1DA892B5EA1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1939 - 1940</a:t>
            </a:r>
          </a:p>
        </p:txBody>
      </p:sp>
    </p:spTree>
    <p:extLst>
      <p:ext uri="{BB962C8B-B14F-4D97-AF65-F5344CB8AC3E}">
        <p14:creationId xmlns:p14="http://schemas.microsoft.com/office/powerpoint/2010/main" val="250319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8E883B5-838F-DFCA-6F07-A8A3E7DEF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POČÁTKY VÁLKY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1B6D757-387E-6BEC-F0FE-AF58D9D973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Srpen 1939 – pakt Ribbentrop – Molotov</a:t>
            </a:r>
          </a:p>
          <a:p>
            <a:r>
              <a:rPr lang="cs-CZ" dirty="0"/>
              <a:t>1. 9. </a:t>
            </a:r>
            <a:r>
              <a:rPr lang="cs-CZ" dirty="0" smtClean="0"/>
              <a:t>1939 </a:t>
            </a:r>
            <a:r>
              <a:rPr lang="cs-CZ" dirty="0"/>
              <a:t>– Německo napadlo Polsko=&gt; VB, Francie, </a:t>
            </a:r>
            <a:r>
              <a:rPr lang="cs-CZ" dirty="0" err="1"/>
              <a:t>Commonwealth</a:t>
            </a:r>
            <a:r>
              <a:rPr lang="cs-CZ" dirty="0"/>
              <a:t> vyhlásily válku Německu</a:t>
            </a:r>
          </a:p>
          <a:p>
            <a:r>
              <a:rPr lang="cs-CZ" dirty="0"/>
              <a:t>17.9. 1939 – Polsko bylo napadeno SSSR</a:t>
            </a:r>
          </a:p>
          <a:p>
            <a:r>
              <a:rPr lang="cs-CZ" dirty="0"/>
              <a:t>1939 – zimní válka – SSSR napadlo Finsko</a:t>
            </a:r>
          </a:p>
          <a:p>
            <a:r>
              <a:rPr lang="cs-CZ" dirty="0"/>
              <a:t>10. 5. 1940 – blesková válka – Belgie, Nizozemí, Lucembursko=. Napadení Francie=&gt;14.6. dobyta Paříž=&gt; 22. června kapitulace Francie a vznik Vichistické Francie</a:t>
            </a:r>
          </a:p>
          <a:p>
            <a:r>
              <a:rPr lang="cs-CZ" dirty="0"/>
              <a:t>1940 – obsazení Norska a Dánska</a:t>
            </a:r>
          </a:p>
          <a:p>
            <a:r>
              <a:rPr lang="cs-CZ" dirty="0"/>
              <a:t>1940 – zahájení letecké bitvy o Anglii – operace </a:t>
            </a:r>
            <a:r>
              <a:rPr lang="cs-CZ" dirty="0" err="1"/>
              <a:t>Seelöwe</a:t>
            </a:r>
            <a:endParaRPr lang="cs-CZ" dirty="0"/>
          </a:p>
          <a:p>
            <a:r>
              <a:rPr lang="cs-CZ" dirty="0"/>
              <a:t>1940 – SSSR obsadil Rumunsko </a:t>
            </a:r>
            <a:r>
              <a:rPr lang="cs-CZ"/>
              <a:t>a </a:t>
            </a:r>
            <a:r>
              <a:rPr lang="cs-CZ" smtClean="0"/>
              <a:t>Pobaltí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238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C3C05A7-82D2-527A-70AF-E1FA06F8E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Pakt Ribbentrop - Molotov</a:t>
            </a:r>
          </a:p>
        </p:txBody>
      </p:sp>
      <p:pic>
        <p:nvPicPr>
          <p:cNvPr id="1026" name="Picture 2" descr="Německo-sovětská smlouva o přátelství, spolupráci a vymezení demarkační  linie – Wikipedie">
            <a:extLst>
              <a:ext uri="{FF2B5EF4-FFF2-40B4-BE49-F238E27FC236}">
                <a16:creationId xmlns:a16="http://schemas.microsoft.com/office/drawing/2014/main" id="{C1570BCE-3989-796F-9C02-B003894B67A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16407" y="2557463"/>
            <a:ext cx="2959185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294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209254-CFB6-D278-9EDD-41AE1CCD7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Maršál </a:t>
            </a:r>
            <a:r>
              <a:rPr lang="cs-CZ" b="1" u="sng" dirty="0" err="1"/>
              <a:t>Mannerheim</a:t>
            </a:r>
            <a:endParaRPr lang="cs-CZ" b="1" u="sng" dirty="0"/>
          </a:p>
        </p:txBody>
      </p:sp>
      <p:pic>
        <p:nvPicPr>
          <p:cNvPr id="4098" name="Picture 2" descr="Vzácná barevná fotografie z roku 1942">
            <a:extLst>
              <a:ext uri="{FF2B5EF4-FFF2-40B4-BE49-F238E27FC236}">
                <a16:creationId xmlns:a16="http://schemas.microsoft.com/office/drawing/2014/main" id="{F18A6A11-8F84-8329-9064-8C60D0F36C1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50451" y="2557463"/>
            <a:ext cx="2091097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00990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778A0C-5027-9D85-D5C7-3067DB7CF7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Maginotova linie</a:t>
            </a:r>
          </a:p>
        </p:txBody>
      </p:sp>
      <p:pic>
        <p:nvPicPr>
          <p:cNvPr id="6146" name="Picture 2" descr="První etapa druhé světové války 1939 - 1941 | Učebnice dějepisu on-line">
            <a:extLst>
              <a:ext uri="{FF2B5EF4-FFF2-40B4-BE49-F238E27FC236}">
                <a16:creationId xmlns:a16="http://schemas.microsoft.com/office/drawing/2014/main" id="{085150EC-E774-1E08-A2CB-4DF02BBD990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2599881"/>
            <a:ext cx="4972050" cy="3530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10457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B598F0-53AF-7D82-B22B-28B4C8BD9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Vichistická Francie</a:t>
            </a:r>
          </a:p>
        </p:txBody>
      </p:sp>
      <p:pic>
        <p:nvPicPr>
          <p:cNvPr id="2062" name="Picture 14" descr="Vichistická Francie – Multimediaexpo.cz">
            <a:extLst>
              <a:ext uri="{FF2B5EF4-FFF2-40B4-BE49-F238E27FC236}">
                <a16:creationId xmlns:a16="http://schemas.microsoft.com/office/drawing/2014/main" id="{4E0E4720-2F65-8A75-CE53-AB25E67D5FE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825" y="2517620"/>
            <a:ext cx="3324226" cy="3522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39162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41F748-8B9F-628B-363A-CE9EC550A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P. </a:t>
            </a:r>
            <a:r>
              <a:rPr lang="cs-CZ" b="1" u="sng" dirty="0" err="1"/>
              <a:t>Pétain</a:t>
            </a:r>
            <a:r>
              <a:rPr lang="cs-CZ" b="1" u="sng" dirty="0"/>
              <a:t> – v čele kolaborantské Francie</a:t>
            </a:r>
          </a:p>
        </p:txBody>
      </p:sp>
      <p:pic>
        <p:nvPicPr>
          <p:cNvPr id="7170" name="Picture 2" descr="Philippe Pétain (1918)">
            <a:extLst>
              <a:ext uri="{FF2B5EF4-FFF2-40B4-BE49-F238E27FC236}">
                <a16:creationId xmlns:a16="http://schemas.microsoft.com/office/drawing/2014/main" id="{5A5F5D29-9942-BAD4-2169-F72D3110820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851" y="2590800"/>
            <a:ext cx="2668119" cy="353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92853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2491344-4434-42E2-D909-88831AD3A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Charles de </a:t>
            </a:r>
            <a:r>
              <a:rPr lang="cs-CZ" b="1" u="sng" dirty="0" err="1"/>
              <a:t>Gaulle</a:t>
            </a:r>
            <a:r>
              <a:rPr lang="cs-CZ" b="1" u="sng" dirty="0"/>
              <a:t> – v čele exilové vlády Francie</a:t>
            </a:r>
          </a:p>
        </p:txBody>
      </p:sp>
      <p:pic>
        <p:nvPicPr>
          <p:cNvPr id="8194" name="Picture 2" descr="Charles de Gaulle (1945)">
            <a:extLst>
              <a:ext uri="{FF2B5EF4-FFF2-40B4-BE49-F238E27FC236}">
                <a16:creationId xmlns:a16="http://schemas.microsoft.com/office/drawing/2014/main" id="{150137C3-31A3-6FE2-6E73-87678176606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7636" y="2557463"/>
            <a:ext cx="2496728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6597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0C166DB-2188-100A-B06C-88C43920B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err="1"/>
              <a:t>Vidkun</a:t>
            </a:r>
            <a:r>
              <a:rPr lang="cs-CZ" b="1" u="sng" dirty="0"/>
              <a:t> Quisling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A01F30A0-7A10-9C49-AC3B-428870D7807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351" y="1923786"/>
            <a:ext cx="3209924" cy="4636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9563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B65E44B-97B2-4A2B-3B33-B2B5DBB76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LETECKÁ BITVA O ANGLII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B135E34-DD31-8787-2859-AAEC4E2822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Operace </a:t>
            </a:r>
            <a:r>
              <a:rPr lang="cs-CZ" dirty="0" err="1"/>
              <a:t>Seelöwe</a:t>
            </a:r>
            <a:endParaRPr lang="cs-CZ" dirty="0"/>
          </a:p>
          <a:p>
            <a:r>
              <a:rPr lang="cs-CZ" dirty="0"/>
              <a:t>V čele Anglie Winston Churchill</a:t>
            </a:r>
          </a:p>
          <a:p>
            <a:r>
              <a:rPr lang="cs-CZ" dirty="0"/>
              <a:t>RAF (</a:t>
            </a:r>
            <a:r>
              <a:rPr lang="cs-CZ" dirty="0" err="1"/>
              <a:t>Hugh</a:t>
            </a:r>
            <a:r>
              <a:rPr lang="cs-CZ" dirty="0"/>
              <a:t> </a:t>
            </a:r>
            <a:r>
              <a:rPr lang="cs-CZ" dirty="0" err="1"/>
              <a:t>Dowding</a:t>
            </a:r>
            <a:r>
              <a:rPr lang="cs-CZ" dirty="0"/>
              <a:t>) x Luftwaffe (Herman Göring)</a:t>
            </a:r>
          </a:p>
          <a:p>
            <a:r>
              <a:rPr lang="cs-CZ" dirty="0"/>
              <a:t>Hlavní útok – </a:t>
            </a:r>
            <a:r>
              <a:rPr lang="cs-CZ" dirty="0" err="1"/>
              <a:t>Adlertag</a:t>
            </a:r>
            <a:r>
              <a:rPr lang="cs-CZ" dirty="0"/>
              <a:t> – 13. srpna</a:t>
            </a:r>
          </a:p>
          <a:p>
            <a:r>
              <a:rPr lang="cs-CZ" dirty="0"/>
              <a:t>Piloti z Polska, Československa, Nového Zélandu, Belgie, Kanady, USA</a:t>
            </a:r>
            <a:r>
              <a:rPr lang="cs-CZ" dirty="0" smtClean="0"/>
              <a:t>….2.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672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DBF536-6CBF-8BD1-8A42-6E721D516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Winston Churchill</a:t>
            </a: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B02FBE1F-0E5D-EE67-6F04-66592750348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7139" y="2543174"/>
            <a:ext cx="3038356" cy="3600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504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5F9B8B-3A9B-0E53-CEF7-F0A2A0265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err="1"/>
              <a:t>Hugh</a:t>
            </a:r>
            <a:r>
              <a:rPr lang="cs-CZ" b="1" u="sng" dirty="0"/>
              <a:t> </a:t>
            </a:r>
            <a:r>
              <a:rPr lang="cs-CZ" b="1" u="sng" dirty="0" err="1"/>
              <a:t>Dowding</a:t>
            </a:r>
            <a:endParaRPr lang="cs-CZ" b="1" u="sng" dirty="0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C163E2AF-59E4-D5E3-21A3-65407530378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949" y="2472275"/>
            <a:ext cx="2616576" cy="347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0984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D7CEF6-EACA-CD21-C715-BCC534299A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Hermann Göring</a:t>
            </a:r>
          </a:p>
        </p:txBody>
      </p:sp>
      <p:pic>
        <p:nvPicPr>
          <p:cNvPr id="11266" name="Picture 2" descr="Oficiální portrét z roku 1932">
            <a:extLst>
              <a:ext uri="{FF2B5EF4-FFF2-40B4-BE49-F238E27FC236}">
                <a16:creationId xmlns:a16="http://schemas.microsoft.com/office/drawing/2014/main" id="{1F9DCE60-5A09-994B-24A7-83099689B0D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1838" y="2600325"/>
            <a:ext cx="2469253" cy="353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877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35</TotalTime>
  <Words>187</Words>
  <Application>Microsoft Office PowerPoint</Application>
  <PresentationFormat>Širokoúhlá obrazovka</PresentationFormat>
  <Paragraphs>27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6" baseType="lpstr">
      <vt:lpstr>Arial</vt:lpstr>
      <vt:lpstr>Garamond</vt:lpstr>
      <vt:lpstr>Organika</vt:lpstr>
      <vt:lpstr>DRUHÁ SVĚTOVÁ VÁLKA I</vt:lpstr>
      <vt:lpstr>POČÁTKY VÁLKY</vt:lpstr>
      <vt:lpstr>Pakt Ribbentrop - Molotov</vt:lpstr>
      <vt:lpstr>Maršál Mannerheim</vt:lpstr>
      <vt:lpstr>Maginotova linie</vt:lpstr>
      <vt:lpstr>Vichistická Francie</vt:lpstr>
      <vt:lpstr>P. Pétain – v čele kolaborantské Francie</vt:lpstr>
      <vt:lpstr>Charles de Gaulle – v čele exilové vlády Francie</vt:lpstr>
      <vt:lpstr>Vidkun Quisling</vt:lpstr>
      <vt:lpstr>LETECKÁ BITVA O ANGLII</vt:lpstr>
      <vt:lpstr>Winston Churchill</vt:lpstr>
      <vt:lpstr>Hugh Dowding</vt:lpstr>
      <vt:lpstr>Hermann Göring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DRUHÁ SVĚTOVÁ VÁLKA I</dc:title>
  <dc:creator>Pc</dc:creator>
  <cp:lastModifiedBy>KOČOVSKÝ VÁCLAV Mgr.</cp:lastModifiedBy>
  <cp:revision>6</cp:revision>
  <dcterms:created xsi:type="dcterms:W3CDTF">2022-09-26T18:36:35Z</dcterms:created>
  <dcterms:modified xsi:type="dcterms:W3CDTF">2025-11-05T12:20:12Z</dcterms:modified>
</cp:coreProperties>
</file>