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sldIdLst>
    <p:sldId id="269" r:id="rId2"/>
    <p:sldId id="277" r:id="rId3"/>
    <p:sldId id="258" r:id="rId4"/>
    <p:sldId id="271" r:id="rId5"/>
    <p:sldId id="279" r:id="rId6"/>
    <p:sldId id="261" r:id="rId7"/>
    <p:sldId id="273" r:id="rId8"/>
    <p:sldId id="272" r:id="rId9"/>
    <p:sldId id="274" r:id="rId10"/>
    <p:sldId id="281" r:id="rId11"/>
    <p:sldId id="280" r:id="rId12"/>
    <p:sldId id="265" r:id="rId13"/>
    <p:sldId id="275" r:id="rId14"/>
    <p:sldId id="276" r:id="rId15"/>
    <p:sldId id="268" r:id="rId16"/>
    <p:sldId id="260" r:id="rId17"/>
    <p:sldId id="270" r:id="rId18"/>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p:cViewPr varScale="1">
        <p:scale>
          <a:sx n="88" d="100"/>
          <a:sy n="88" d="100"/>
        </p:scale>
        <p:origin x="35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AC10162-8557-BA38-A4FF-1B2AAE539A1B}"/>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D2648D5B-6BC3-37E3-5C4F-C8D77C50FF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4C43754F-05DA-1852-90EF-95227128C070}"/>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5" name="Zástupný symbol pro zápatí 4">
            <a:extLst>
              <a:ext uri="{FF2B5EF4-FFF2-40B4-BE49-F238E27FC236}">
                <a16:creationId xmlns:a16="http://schemas.microsoft.com/office/drawing/2014/main" id="{FDC16E38-AC9A-BB4E-D9A1-4ED8E3649B3C}"/>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84F9C79E-3420-C915-3D5C-7C5FF692018E}"/>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1112783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753DC7C-0B6D-8B3B-E83A-A0771465918D}"/>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A102B3EF-458D-393E-E592-8B8A5FEDA5E4}"/>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90ADFE3-82EF-8558-82BA-7AA05E402844}"/>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5" name="Zástupný symbol pro zápatí 4">
            <a:extLst>
              <a:ext uri="{FF2B5EF4-FFF2-40B4-BE49-F238E27FC236}">
                <a16:creationId xmlns:a16="http://schemas.microsoft.com/office/drawing/2014/main" id="{844529C5-5AA8-5385-05ED-70C3123F341E}"/>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4AC6EF73-D6EA-9008-AEAE-9C7EEDF8602F}"/>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2968076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2077A57-10ED-3337-10A3-8D9F397E90D8}"/>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053891C0-4C46-6BE8-1E07-4F130C74F9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3B802550-006D-AE9B-EE7F-062E199AD30E}"/>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5" name="Zástupný symbol pro zápatí 4">
            <a:extLst>
              <a:ext uri="{FF2B5EF4-FFF2-40B4-BE49-F238E27FC236}">
                <a16:creationId xmlns:a16="http://schemas.microsoft.com/office/drawing/2014/main" id="{2DEDDB03-7BAD-36EB-12EF-88ECA6E4FF3B}"/>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7BEBCA88-30B5-7D41-79A2-1A3860B5AF02}"/>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603989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5C9130E-5259-171A-A7C2-D5FD3771C42D}"/>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E849F49C-ABA5-4CA3-3B60-84E842DA129C}"/>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287EB4E-7F55-FAC0-E795-579D4037FD10}"/>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ADF8AD19-61EB-570B-F0EB-BA9B6958AB48}"/>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6" name="Zástupný symbol pro zápatí 5">
            <a:extLst>
              <a:ext uri="{FF2B5EF4-FFF2-40B4-BE49-F238E27FC236}">
                <a16:creationId xmlns:a16="http://schemas.microsoft.com/office/drawing/2014/main" id="{0AA5C1DF-8C58-E877-4CD4-665C215C59AB}"/>
              </a:ext>
            </a:extLst>
          </p:cNvPr>
          <p:cNvSpPr>
            <a:spLocks noGrp="1"/>
          </p:cNvSpPr>
          <p:nvPr>
            <p:ph type="ftr" sz="quarter" idx="11"/>
          </p:nvPr>
        </p:nvSpPr>
        <p:spPr/>
        <p:txBody>
          <a:bodyPr/>
          <a:lstStyle/>
          <a:p>
            <a:endParaRPr lang="en-US"/>
          </a:p>
        </p:txBody>
      </p:sp>
      <p:sp>
        <p:nvSpPr>
          <p:cNvPr id="7" name="Zástupný symbol pro číslo snímku 6">
            <a:extLst>
              <a:ext uri="{FF2B5EF4-FFF2-40B4-BE49-F238E27FC236}">
                <a16:creationId xmlns:a16="http://schemas.microsoft.com/office/drawing/2014/main" id="{7AE85630-3CB7-EB6C-F25E-34BCBCB87788}"/>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2724993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195C286-0D23-7B38-AA01-CAA1CCD209AD}"/>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FED4FF1-4415-2279-B0AE-E94CAD46ED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4329ED8B-A893-F7D8-1A23-B8384B14D4BF}"/>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38D04E12-014C-A442-A6AA-C6BF591A95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C314B22B-00C0-4E31-4152-4699E1BE59BB}"/>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D0D2DD9A-410A-5B10-F7FF-2731E2654CB8}"/>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8" name="Zástupný symbol pro zápatí 7">
            <a:extLst>
              <a:ext uri="{FF2B5EF4-FFF2-40B4-BE49-F238E27FC236}">
                <a16:creationId xmlns:a16="http://schemas.microsoft.com/office/drawing/2014/main" id="{B21A2D08-1CBB-5BC3-C277-F05B071F128B}"/>
              </a:ext>
            </a:extLst>
          </p:cNvPr>
          <p:cNvSpPr>
            <a:spLocks noGrp="1"/>
          </p:cNvSpPr>
          <p:nvPr>
            <p:ph type="ftr" sz="quarter" idx="11"/>
          </p:nvPr>
        </p:nvSpPr>
        <p:spPr/>
        <p:txBody>
          <a:bodyPr/>
          <a:lstStyle/>
          <a:p>
            <a:endParaRPr lang="en-US"/>
          </a:p>
        </p:txBody>
      </p:sp>
      <p:sp>
        <p:nvSpPr>
          <p:cNvPr id="9" name="Zástupný symbol pro číslo snímku 8">
            <a:extLst>
              <a:ext uri="{FF2B5EF4-FFF2-40B4-BE49-F238E27FC236}">
                <a16:creationId xmlns:a16="http://schemas.microsoft.com/office/drawing/2014/main" id="{BB36B378-7D6B-9EB6-690F-B0973DB80132}"/>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2654098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1D2E1C-A8D2-B40F-4196-791DC7F60414}"/>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E60C7F22-E333-871F-1FBB-7775B510869E}"/>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4" name="Zástupný symbol pro zápatí 3">
            <a:extLst>
              <a:ext uri="{FF2B5EF4-FFF2-40B4-BE49-F238E27FC236}">
                <a16:creationId xmlns:a16="http://schemas.microsoft.com/office/drawing/2014/main" id="{90D94CD9-7200-DC4D-A38A-387F77DBD1BC}"/>
              </a:ext>
            </a:extLst>
          </p:cNvPr>
          <p:cNvSpPr>
            <a:spLocks noGrp="1"/>
          </p:cNvSpPr>
          <p:nvPr>
            <p:ph type="ftr" sz="quarter" idx="11"/>
          </p:nvPr>
        </p:nvSpPr>
        <p:spPr/>
        <p:txBody>
          <a:bodyPr/>
          <a:lstStyle/>
          <a:p>
            <a:endParaRPr lang="en-US"/>
          </a:p>
        </p:txBody>
      </p:sp>
      <p:sp>
        <p:nvSpPr>
          <p:cNvPr id="5" name="Zástupný symbol pro číslo snímku 4">
            <a:extLst>
              <a:ext uri="{FF2B5EF4-FFF2-40B4-BE49-F238E27FC236}">
                <a16:creationId xmlns:a16="http://schemas.microsoft.com/office/drawing/2014/main" id="{11279E1B-D07B-F79D-5546-461CA4CE4EF2}"/>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194927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D9BBF83C-1829-2249-ACDE-6D96E6A587EF}"/>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3" name="Zástupný symbol pro zápatí 2">
            <a:extLst>
              <a:ext uri="{FF2B5EF4-FFF2-40B4-BE49-F238E27FC236}">
                <a16:creationId xmlns:a16="http://schemas.microsoft.com/office/drawing/2014/main" id="{570EC387-7403-6DAF-1534-5A3E885623A7}"/>
              </a:ext>
            </a:extLst>
          </p:cNvPr>
          <p:cNvSpPr>
            <a:spLocks noGrp="1"/>
          </p:cNvSpPr>
          <p:nvPr>
            <p:ph type="ftr" sz="quarter" idx="11"/>
          </p:nvPr>
        </p:nvSpPr>
        <p:spPr/>
        <p:txBody>
          <a:bodyPr/>
          <a:lstStyle/>
          <a:p>
            <a:endParaRPr lang="en-US"/>
          </a:p>
        </p:txBody>
      </p:sp>
      <p:sp>
        <p:nvSpPr>
          <p:cNvPr id="4" name="Zástupný symbol pro číslo snímku 3">
            <a:extLst>
              <a:ext uri="{FF2B5EF4-FFF2-40B4-BE49-F238E27FC236}">
                <a16:creationId xmlns:a16="http://schemas.microsoft.com/office/drawing/2014/main" id="{42CAFD90-A9B0-BC5F-5E36-B7A2932F8816}"/>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950078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B89D57B-1E67-CD59-7F21-3DAB031713B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DCA95B5-DD57-11D4-993C-511B25A64D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3969C51F-C9AE-333B-A88E-266529F835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1E2B91E4-72A2-0D05-60FF-BFE41F8A1403}"/>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6" name="Zástupný symbol pro zápatí 5">
            <a:extLst>
              <a:ext uri="{FF2B5EF4-FFF2-40B4-BE49-F238E27FC236}">
                <a16:creationId xmlns:a16="http://schemas.microsoft.com/office/drawing/2014/main" id="{7F8CEB2B-29C7-B011-D442-82B910769A20}"/>
              </a:ext>
            </a:extLst>
          </p:cNvPr>
          <p:cNvSpPr>
            <a:spLocks noGrp="1"/>
          </p:cNvSpPr>
          <p:nvPr>
            <p:ph type="ftr" sz="quarter" idx="11"/>
          </p:nvPr>
        </p:nvSpPr>
        <p:spPr/>
        <p:txBody>
          <a:bodyPr/>
          <a:lstStyle/>
          <a:p>
            <a:endParaRPr lang="en-US"/>
          </a:p>
        </p:txBody>
      </p:sp>
      <p:sp>
        <p:nvSpPr>
          <p:cNvPr id="7" name="Zástupný symbol pro číslo snímku 6">
            <a:extLst>
              <a:ext uri="{FF2B5EF4-FFF2-40B4-BE49-F238E27FC236}">
                <a16:creationId xmlns:a16="http://schemas.microsoft.com/office/drawing/2014/main" id="{50DE59CC-484A-5743-6EF7-DACCF4CC1D0E}"/>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1722313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5463FB9-CFE9-50DB-0A21-44CE30FB50D1}"/>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11A9813-FF7C-409F-2275-AA705AA01C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CCDEFEAA-FAC7-5D45-0171-25AD54E703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27815D0B-73FC-D5FE-2BA3-82900D32A0A6}"/>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6" name="Zástupný symbol pro zápatí 5">
            <a:extLst>
              <a:ext uri="{FF2B5EF4-FFF2-40B4-BE49-F238E27FC236}">
                <a16:creationId xmlns:a16="http://schemas.microsoft.com/office/drawing/2014/main" id="{3910B7D9-7790-A348-985B-0905E22188A1}"/>
              </a:ext>
            </a:extLst>
          </p:cNvPr>
          <p:cNvSpPr>
            <a:spLocks noGrp="1"/>
          </p:cNvSpPr>
          <p:nvPr>
            <p:ph type="ftr" sz="quarter" idx="11"/>
          </p:nvPr>
        </p:nvSpPr>
        <p:spPr/>
        <p:txBody>
          <a:bodyPr/>
          <a:lstStyle/>
          <a:p>
            <a:endParaRPr lang="en-US"/>
          </a:p>
        </p:txBody>
      </p:sp>
      <p:sp>
        <p:nvSpPr>
          <p:cNvPr id="7" name="Zástupný symbol pro číslo snímku 6">
            <a:extLst>
              <a:ext uri="{FF2B5EF4-FFF2-40B4-BE49-F238E27FC236}">
                <a16:creationId xmlns:a16="http://schemas.microsoft.com/office/drawing/2014/main" id="{E3A45083-72E0-8E1A-0CD4-B6843E7B5CC4}"/>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248040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E3E2D8-4962-75A9-40D1-01172573E6F9}"/>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C14FD4F9-2C23-C2EF-182A-4EB2519F2749}"/>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47EE06E-F2A6-F6E4-6CDA-3AA32DA65B90}"/>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5" name="Zástupný symbol pro zápatí 4">
            <a:extLst>
              <a:ext uri="{FF2B5EF4-FFF2-40B4-BE49-F238E27FC236}">
                <a16:creationId xmlns:a16="http://schemas.microsoft.com/office/drawing/2014/main" id="{1AF3E8AF-2E15-F312-A6BA-B8A579100DB6}"/>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CEFD83EF-C622-37E5-8EFC-D394A7387D52}"/>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698085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287BD30A-ECD5-C744-9E84-68160B4C6D28}"/>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BFC35DA1-439C-0101-1B6F-E2A7D5244F22}"/>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CE73F00-8530-7AFB-361A-2B0948E47D0C}"/>
              </a:ext>
            </a:extLst>
          </p:cNvPr>
          <p:cNvSpPr>
            <a:spLocks noGrp="1"/>
          </p:cNvSpPr>
          <p:nvPr>
            <p:ph type="dt" sz="half" idx="10"/>
          </p:nvPr>
        </p:nvSpPr>
        <p:spPr/>
        <p:txBody>
          <a:bodyPr/>
          <a:lstStyle/>
          <a:p>
            <a:fld id="{6A4B53A7-3209-46A6-9454-F38EAC8F11E7}" type="datetimeFigureOut">
              <a:rPr lang="en-US" smtClean="0"/>
              <a:pPr/>
              <a:t>12/8/2025</a:t>
            </a:fld>
            <a:endParaRPr lang="en-US" dirty="0"/>
          </a:p>
        </p:txBody>
      </p:sp>
      <p:sp>
        <p:nvSpPr>
          <p:cNvPr id="5" name="Zástupný symbol pro zápatí 4">
            <a:extLst>
              <a:ext uri="{FF2B5EF4-FFF2-40B4-BE49-F238E27FC236}">
                <a16:creationId xmlns:a16="http://schemas.microsoft.com/office/drawing/2014/main" id="{0576B3B9-A942-9643-37F9-DF2FD75609D5}"/>
              </a:ext>
            </a:extLst>
          </p:cNvPr>
          <p:cNvSpPr>
            <a:spLocks noGrp="1"/>
          </p:cNvSpPr>
          <p:nvPr>
            <p:ph type="ftr" sz="quarter" idx="11"/>
          </p:nvPr>
        </p:nvSpPr>
        <p:spPr/>
        <p:txBody>
          <a:bodyPr/>
          <a:lstStyle/>
          <a:p>
            <a:endParaRPr lang="en-US"/>
          </a:p>
        </p:txBody>
      </p:sp>
      <p:sp>
        <p:nvSpPr>
          <p:cNvPr id="6" name="Zástupný symbol pro číslo snímku 5">
            <a:extLst>
              <a:ext uri="{FF2B5EF4-FFF2-40B4-BE49-F238E27FC236}">
                <a16:creationId xmlns:a16="http://schemas.microsoft.com/office/drawing/2014/main" id="{AE0F2759-8215-5DE0-2F37-AC39B8156E58}"/>
              </a:ext>
            </a:extLst>
          </p:cNvPr>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1057938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F2516BA1-74EA-EA58-B670-A6EEC67491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EF76A191-55D1-965C-6224-D82DD8E1B6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4CCCC08-BE5F-8929-08AA-7C995E5251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4B53A7-3209-46A6-9454-F38EAC8F11E7}" type="datetimeFigureOut">
              <a:rPr lang="en-US" smtClean="0"/>
              <a:pPr/>
              <a:t>12/8/2025</a:t>
            </a:fld>
            <a:endParaRPr lang="en-US" dirty="0"/>
          </a:p>
        </p:txBody>
      </p:sp>
      <p:sp>
        <p:nvSpPr>
          <p:cNvPr id="5" name="Zástupný symbol pro zápatí 4">
            <a:extLst>
              <a:ext uri="{FF2B5EF4-FFF2-40B4-BE49-F238E27FC236}">
                <a16:creationId xmlns:a16="http://schemas.microsoft.com/office/drawing/2014/main" id="{E6003EDB-1BF0-2EED-F98C-A0C1CB7A57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Zástupný symbol pro číslo snímku 5">
            <a:extLst>
              <a:ext uri="{FF2B5EF4-FFF2-40B4-BE49-F238E27FC236}">
                <a16:creationId xmlns:a16="http://schemas.microsoft.com/office/drawing/2014/main" id="{598A5275-CF5F-0FFF-2FF2-37E0A81319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3645812543"/>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edu.ceskatelevize.cz/video/6933-vlastnosti-tekutin"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s://edu.ceskatelevize.cz/video/6103-pokus-hustota" TargetMode="External"/><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50.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1.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0.pn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12.pn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7.jpg"/><Relationship Id="rId4" Type="http://schemas.openxmlformats.org/officeDocument/2006/relationships/image" Target="../media/image70.png"/></Relationships>
</file>

<file path=ppt/slides/_rels/slide7.xml.rels><?xml version="1.0" encoding="UTF-8" standalone="yes"?>
<Relationships xmlns="http://schemas.openxmlformats.org/package/2006/relationships"><Relationship Id="rId3" Type="http://schemas.openxmlformats.org/officeDocument/2006/relationships/hyperlink" Target="https://www.vascak.cz/data/android/physicsatschool/template.php?s=mech_pascal&amp;l=cz" TargetMode="External"/><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hyperlink" Target="https://www.vascak.cz/data/android/physicsatschool/template.php?s=mech_lis&amp;l=cz" TargetMode="External"/><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60.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3.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22.png"/><Relationship Id="rId2" Type="http://schemas.openxmlformats.org/officeDocument/2006/relationships/image" Target="../media/image21.png"/><Relationship Id="rId16"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20.png"/><Relationship Id="rId5" Type="http://schemas.openxmlformats.org/officeDocument/2006/relationships/image" Target="../media/image26.png"/><Relationship Id="rId15" Type="http://schemas.openxmlformats.org/officeDocument/2006/relationships/hyperlink" Target="https://www.vascak.cz/data/android/physicsatschool/template.php?s=mech_hydrotlak&amp;l=cz" TargetMode="External"/><Relationship Id="rId10" Type="http://schemas.openxmlformats.org/officeDocument/2006/relationships/image" Target="../media/image19.png"/><Relationship Id="rId4" Type="http://schemas.openxmlformats.org/officeDocument/2006/relationships/image" Target="../media/image25.png"/><Relationship Id="rId9" Type="http://schemas.openxmlformats.org/officeDocument/2006/relationships/image" Target="../media/image18.png"/><Relationship Id="rId1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80.png"/><Relationship Id="rId3" Type="http://schemas.openxmlformats.org/officeDocument/2006/relationships/image" Target="../media/image33.png"/><Relationship Id="rId7" Type="http://schemas.openxmlformats.org/officeDocument/2006/relationships/image" Target="../media/image270.png"/><Relationship Id="rId2" Type="http://schemas.openxmlformats.org/officeDocument/2006/relationships/hyperlink" Target="https://www.vascak.cz/data/android/physicsatschool/template.php?s=mech_nadoby&amp;l=cz" TargetMode="External"/><Relationship Id="rId1" Type="http://schemas.openxmlformats.org/officeDocument/2006/relationships/slideLayout" Target="../slideLayouts/slideLayout7.xml"/><Relationship Id="rId6" Type="http://schemas.openxmlformats.org/officeDocument/2006/relationships/image" Target="../media/image260.png"/><Relationship Id="rId5" Type="http://schemas.openxmlformats.org/officeDocument/2006/relationships/image" Target="../media/image250.png"/><Relationship Id="rId10" Type="http://schemas.openxmlformats.org/officeDocument/2006/relationships/image" Target="../media/image300.png"/><Relationship Id="rId4" Type="http://schemas.openxmlformats.org/officeDocument/2006/relationships/image" Target="../media/image240.png"/><Relationship Id="rId9" Type="http://schemas.openxmlformats.org/officeDocument/2006/relationships/image" Target="../media/image34.jpg"/></Relationships>
</file>

<file path=ppt/slides/_rels/slide15.xml.rels><?xml version="1.0" encoding="UTF-8" standalone="yes"?>
<Relationships xmlns="http://schemas.openxmlformats.org/package/2006/relationships"><Relationship Id="rId3" Type="http://schemas.openxmlformats.org/officeDocument/2006/relationships/image" Target="../media/image320.png"/><Relationship Id="rId2" Type="http://schemas.openxmlformats.org/officeDocument/2006/relationships/image" Target="../media/image230.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290A080-447E-5884-0280-F45F7C7A1306}"/>
              </a:ext>
            </a:extLst>
          </p:cNvPr>
          <p:cNvSpPr>
            <a:spLocks noGrp="1"/>
          </p:cNvSpPr>
          <p:nvPr>
            <p:ph type="ctrTitle"/>
          </p:nvPr>
        </p:nvSpPr>
        <p:spPr>
          <a:xfrm>
            <a:off x="3374528" y="1746324"/>
            <a:ext cx="5442945" cy="1655762"/>
          </a:xfrm>
        </p:spPr>
        <p:txBody>
          <a:bodyPr>
            <a:normAutofit fontScale="90000"/>
          </a:bodyPr>
          <a:lstStyle/>
          <a:p>
            <a:r>
              <a:rPr lang="cs-CZ" dirty="0"/>
              <a:t>Mechanika tekutin</a:t>
            </a:r>
            <a:br>
              <a:rPr lang="cs-CZ" dirty="0"/>
            </a:br>
            <a:r>
              <a:rPr lang="cs-CZ" dirty="0"/>
              <a:t>(Fyz70)</a:t>
            </a:r>
          </a:p>
        </p:txBody>
      </p:sp>
      <p:sp>
        <p:nvSpPr>
          <p:cNvPr id="3" name="Podnadpis 2">
            <a:extLst>
              <a:ext uri="{FF2B5EF4-FFF2-40B4-BE49-F238E27FC236}">
                <a16:creationId xmlns:a16="http://schemas.microsoft.com/office/drawing/2014/main" id="{030A6A4E-4ED4-B1A6-DFB5-E07AFF8F8C86}"/>
              </a:ext>
            </a:extLst>
          </p:cNvPr>
          <p:cNvSpPr>
            <a:spLocks noGrp="1"/>
          </p:cNvSpPr>
          <p:nvPr>
            <p:ph type="subTitle" idx="1"/>
          </p:nvPr>
        </p:nvSpPr>
        <p:spPr>
          <a:xfrm>
            <a:off x="3979384" y="3686654"/>
            <a:ext cx="4233230" cy="2159497"/>
          </a:xfrm>
        </p:spPr>
        <p:txBody>
          <a:bodyPr>
            <a:normAutofit fontScale="40000" lnSpcReduction="20000"/>
          </a:bodyPr>
          <a:lstStyle/>
          <a:p>
            <a:r>
              <a:rPr lang="cs-CZ" sz="4500" dirty="0"/>
              <a:t>Vlastnosti kapalin a plynů</a:t>
            </a:r>
          </a:p>
          <a:p>
            <a:r>
              <a:rPr lang="cs-CZ" sz="4500" dirty="0"/>
              <a:t>Tlakové síly v kapalině – Pascalův zákon</a:t>
            </a:r>
          </a:p>
          <a:p>
            <a:r>
              <a:rPr lang="cs-CZ" sz="4500" dirty="0"/>
              <a:t>Tlak v kapalinách vyvolaný vnější silou</a:t>
            </a:r>
          </a:p>
          <a:p>
            <a:r>
              <a:rPr lang="cs-CZ" sz="4500" dirty="0"/>
              <a:t>Tlak v kapalinách vyvolaný tíhovou silou</a:t>
            </a:r>
          </a:p>
          <a:p>
            <a:r>
              <a:rPr lang="cs-CZ" sz="4500" dirty="0"/>
              <a:t>Hydrostatický tlak</a:t>
            </a:r>
          </a:p>
          <a:p>
            <a:r>
              <a:rPr lang="cs-CZ" sz="4500" dirty="0"/>
              <a:t>Spojené nádoby</a:t>
            </a:r>
          </a:p>
          <a:p>
            <a:endParaRPr lang="cs-CZ" dirty="0"/>
          </a:p>
        </p:txBody>
      </p:sp>
      <p:sp>
        <p:nvSpPr>
          <p:cNvPr id="6" name="TextovéPole 5">
            <a:extLst>
              <a:ext uri="{FF2B5EF4-FFF2-40B4-BE49-F238E27FC236}">
                <a16:creationId xmlns:a16="http://schemas.microsoft.com/office/drawing/2014/main" id="{1D51E3F5-D5AE-13B9-660D-7D03E8EC54EC}"/>
              </a:ext>
            </a:extLst>
          </p:cNvPr>
          <p:cNvSpPr txBox="1"/>
          <p:nvPr/>
        </p:nvSpPr>
        <p:spPr>
          <a:xfrm>
            <a:off x="880534" y="6158386"/>
            <a:ext cx="1286933" cy="369332"/>
          </a:xfrm>
          <a:prstGeom prst="rect">
            <a:avLst/>
          </a:prstGeom>
          <a:noFill/>
        </p:spPr>
        <p:txBody>
          <a:bodyPr wrap="square" rtlCol="0">
            <a:spAutoFit/>
          </a:bodyPr>
          <a:lstStyle/>
          <a:p>
            <a:r>
              <a:rPr lang="cs-CZ" dirty="0" smtClean="0"/>
              <a:t>8. 12. </a:t>
            </a:r>
            <a:r>
              <a:rPr lang="cs-CZ" dirty="0"/>
              <a:t>2025</a:t>
            </a:r>
          </a:p>
        </p:txBody>
      </p:sp>
      <p:grpSp>
        <p:nvGrpSpPr>
          <p:cNvPr id="4" name="Skupina 3">
            <a:extLst>
              <a:ext uri="{FF2B5EF4-FFF2-40B4-BE49-F238E27FC236}">
                <a16:creationId xmlns:a16="http://schemas.microsoft.com/office/drawing/2014/main" id="{5EEB4E40-72A4-234E-D7C3-E7EB7E3AF520}"/>
              </a:ext>
            </a:extLst>
          </p:cNvPr>
          <p:cNvGrpSpPr/>
          <p:nvPr/>
        </p:nvGrpSpPr>
        <p:grpSpPr>
          <a:xfrm>
            <a:off x="4296000" y="603793"/>
            <a:ext cx="3600001" cy="900000"/>
            <a:chOff x="5375920" y="674864"/>
            <a:chExt cx="4750522" cy="1130585"/>
          </a:xfrm>
        </p:grpSpPr>
        <p:pic>
          <p:nvPicPr>
            <p:cNvPr id="5" name="Obrázek 4">
              <a:extLst>
                <a:ext uri="{FF2B5EF4-FFF2-40B4-BE49-F238E27FC236}">
                  <a16:creationId xmlns:a16="http://schemas.microsoft.com/office/drawing/2014/main" id="{AD0AE4ED-9F59-A3EC-6CC6-BDC912B896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8" name="Obrázek 7">
              <a:extLst>
                <a:ext uri="{FF2B5EF4-FFF2-40B4-BE49-F238E27FC236}">
                  <a16:creationId xmlns:a16="http://schemas.microsoft.com/office/drawing/2014/main" id="{28F4E119-6706-4E81-5141-BD6AD7D56B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3808025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8437718-2EE4-1D5C-064A-CF372D07AF94}"/>
              </a:ext>
            </a:extLst>
          </p:cNvPr>
          <p:cNvSpPr txBox="1"/>
          <p:nvPr/>
        </p:nvSpPr>
        <p:spPr>
          <a:xfrm>
            <a:off x="360945" y="4254936"/>
            <a:ext cx="11438021" cy="1754326"/>
          </a:xfrm>
          <a:prstGeom prst="rect">
            <a:avLst/>
          </a:prstGeom>
          <a:noFill/>
        </p:spPr>
        <p:txBody>
          <a:bodyPr wrap="square" rtlCol="0">
            <a:spAutoFit/>
          </a:bodyPr>
          <a:lstStyle/>
          <a:p>
            <a:r>
              <a:rPr lang="cs-CZ" b="1" dirty="0"/>
              <a:t>Mechanika tekutin</a:t>
            </a:r>
            <a:r>
              <a:rPr lang="cs-CZ" dirty="0"/>
              <a:t> studuje podmínky rovnováhy kapalin a plynů v klidu, zákonitosti jejich pohybu a pohybu těles ponořených do kapalin a plynů.</a:t>
            </a:r>
          </a:p>
          <a:p>
            <a:endParaRPr lang="cs-CZ" dirty="0"/>
          </a:p>
          <a:p>
            <a:r>
              <a:rPr lang="cs-CZ" dirty="0"/>
              <a:t>Podmínkami rovnováhy se zabývá statika kapalin a plynů – </a:t>
            </a:r>
            <a:r>
              <a:rPr lang="cs-CZ" b="1" dirty="0"/>
              <a:t>hydrostatika a aerostatika</a:t>
            </a:r>
          </a:p>
          <a:p>
            <a:endParaRPr lang="cs-CZ" b="1" dirty="0"/>
          </a:p>
          <a:p>
            <a:r>
              <a:rPr lang="cs-CZ" dirty="0"/>
              <a:t>Zákonitostmi pohybu se zabývá dynamika kapalin a plynů – </a:t>
            </a:r>
            <a:r>
              <a:rPr lang="cs-CZ" b="1" dirty="0"/>
              <a:t>hydrodynamika a aerodynamika</a:t>
            </a:r>
          </a:p>
        </p:txBody>
      </p:sp>
      <p:sp>
        <p:nvSpPr>
          <p:cNvPr id="3" name="TextovéPole 2">
            <a:extLst>
              <a:ext uri="{FF2B5EF4-FFF2-40B4-BE49-F238E27FC236}">
                <a16:creationId xmlns:a16="http://schemas.microsoft.com/office/drawing/2014/main" id="{7A4DEDD4-3927-6275-2683-0FE58469812B}"/>
              </a:ext>
            </a:extLst>
          </p:cNvPr>
          <p:cNvSpPr txBox="1"/>
          <p:nvPr/>
        </p:nvSpPr>
        <p:spPr>
          <a:xfrm>
            <a:off x="5498430" y="593556"/>
            <a:ext cx="1195137" cy="369332"/>
          </a:xfrm>
          <a:prstGeom prst="rect">
            <a:avLst/>
          </a:prstGeom>
          <a:noFill/>
        </p:spPr>
        <p:txBody>
          <a:bodyPr wrap="square" rtlCol="0">
            <a:spAutoFit/>
          </a:bodyPr>
          <a:lstStyle/>
          <a:p>
            <a:r>
              <a:rPr lang="cs-CZ" dirty="0"/>
              <a:t>TEKUTINY</a:t>
            </a:r>
          </a:p>
        </p:txBody>
      </p:sp>
      <p:sp>
        <p:nvSpPr>
          <p:cNvPr id="4" name="TextovéPole 3">
            <a:extLst>
              <a:ext uri="{FF2B5EF4-FFF2-40B4-BE49-F238E27FC236}">
                <a16:creationId xmlns:a16="http://schemas.microsoft.com/office/drawing/2014/main" id="{4992EF3D-47EF-7D2D-54B5-7B610519C4C0}"/>
              </a:ext>
            </a:extLst>
          </p:cNvPr>
          <p:cNvSpPr txBox="1"/>
          <p:nvPr/>
        </p:nvSpPr>
        <p:spPr>
          <a:xfrm>
            <a:off x="4170947" y="1339513"/>
            <a:ext cx="1122948" cy="369332"/>
          </a:xfrm>
          <a:prstGeom prst="rect">
            <a:avLst/>
          </a:prstGeom>
          <a:noFill/>
        </p:spPr>
        <p:txBody>
          <a:bodyPr wrap="square" rtlCol="0">
            <a:spAutoFit/>
          </a:bodyPr>
          <a:lstStyle/>
          <a:p>
            <a:r>
              <a:rPr lang="cs-CZ" dirty="0"/>
              <a:t>KAPALINY</a:t>
            </a:r>
          </a:p>
        </p:txBody>
      </p:sp>
      <p:sp>
        <p:nvSpPr>
          <p:cNvPr id="5" name="TextovéPole 4">
            <a:extLst>
              <a:ext uri="{FF2B5EF4-FFF2-40B4-BE49-F238E27FC236}">
                <a16:creationId xmlns:a16="http://schemas.microsoft.com/office/drawing/2014/main" id="{15840526-6D1A-8C19-AC1F-87F0D8B04B55}"/>
              </a:ext>
            </a:extLst>
          </p:cNvPr>
          <p:cNvSpPr txBox="1"/>
          <p:nvPr/>
        </p:nvSpPr>
        <p:spPr>
          <a:xfrm>
            <a:off x="6898107" y="1339513"/>
            <a:ext cx="802107" cy="369332"/>
          </a:xfrm>
          <a:prstGeom prst="rect">
            <a:avLst/>
          </a:prstGeom>
          <a:noFill/>
        </p:spPr>
        <p:txBody>
          <a:bodyPr wrap="square" rtlCol="0">
            <a:spAutoFit/>
          </a:bodyPr>
          <a:lstStyle/>
          <a:p>
            <a:r>
              <a:rPr lang="cs-CZ" dirty="0"/>
              <a:t>PLYNY</a:t>
            </a:r>
          </a:p>
        </p:txBody>
      </p:sp>
      <p:cxnSp>
        <p:nvCxnSpPr>
          <p:cNvPr id="7" name="Přímá spojnice se šipkou 6">
            <a:extLst>
              <a:ext uri="{FF2B5EF4-FFF2-40B4-BE49-F238E27FC236}">
                <a16:creationId xmlns:a16="http://schemas.microsoft.com/office/drawing/2014/main" id="{CB0131BB-A442-51E6-D725-EAFDA19CC61B}"/>
              </a:ext>
            </a:extLst>
          </p:cNvPr>
          <p:cNvCxnSpPr>
            <a:stCxn id="3" idx="2"/>
          </p:cNvCxnSpPr>
          <p:nvPr/>
        </p:nvCxnSpPr>
        <p:spPr>
          <a:xfrm flipH="1">
            <a:off x="5293895" y="962888"/>
            <a:ext cx="802104" cy="376625"/>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9" name="Přímá spojnice se šipkou 8">
            <a:extLst>
              <a:ext uri="{FF2B5EF4-FFF2-40B4-BE49-F238E27FC236}">
                <a16:creationId xmlns:a16="http://schemas.microsoft.com/office/drawing/2014/main" id="{CA3BC3A2-9B44-49F6-EFD9-93119D015E7E}"/>
              </a:ext>
            </a:extLst>
          </p:cNvPr>
          <p:cNvCxnSpPr>
            <a:stCxn id="3" idx="2"/>
          </p:cNvCxnSpPr>
          <p:nvPr/>
        </p:nvCxnSpPr>
        <p:spPr>
          <a:xfrm>
            <a:off x="6095999" y="962888"/>
            <a:ext cx="802108" cy="376625"/>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11" name="TextovéPole 10">
            <a:extLst>
              <a:ext uri="{FF2B5EF4-FFF2-40B4-BE49-F238E27FC236}">
                <a16:creationId xmlns:a16="http://schemas.microsoft.com/office/drawing/2014/main" id="{2DCADC8E-AFC4-EF7F-F3EC-EBC7850D1A8A}"/>
              </a:ext>
            </a:extLst>
          </p:cNvPr>
          <p:cNvSpPr txBox="1"/>
          <p:nvPr/>
        </p:nvSpPr>
        <p:spPr>
          <a:xfrm>
            <a:off x="360944" y="2381726"/>
            <a:ext cx="11438021" cy="1200329"/>
          </a:xfrm>
          <a:prstGeom prst="rect">
            <a:avLst/>
          </a:prstGeom>
          <a:noFill/>
        </p:spPr>
        <p:txBody>
          <a:bodyPr wrap="square">
            <a:spAutoFit/>
          </a:bodyPr>
          <a:lstStyle/>
          <a:p>
            <a:pPr algn="l"/>
            <a:r>
              <a:rPr lang="cs-CZ" b="1" dirty="0"/>
              <a:t>Tekutina </a:t>
            </a:r>
            <a:r>
              <a:rPr lang="cs-CZ" dirty="0"/>
              <a:t>je společný název pro kapaliny a plyny, jejichž významnou společnou vlastností je tekutost, neboli neschopnost udržet svůj stálý tvar díky snadnému vzájemnému pohybu částic. K tekutinám se většinou řadí také sypké látky, které jsou sice pevného skupenství, ale splňují kritérium tekutosti.</a:t>
            </a:r>
          </a:p>
          <a:p>
            <a:pPr algn="l"/>
            <a:r>
              <a:rPr lang="cs-CZ" dirty="0"/>
              <a:t>Tekutiny se liší od pevných látek především velkou pohyblivostí svých částic, nemají vlastní tvar a snadno se dělí. </a:t>
            </a:r>
          </a:p>
        </p:txBody>
      </p:sp>
      <p:pic>
        <p:nvPicPr>
          <p:cNvPr id="1026" name="Picture 2" descr="Dehydratace u starších osob">
            <a:extLst>
              <a:ext uri="{FF2B5EF4-FFF2-40B4-BE49-F238E27FC236}">
                <a16:creationId xmlns:a16="http://schemas.microsoft.com/office/drawing/2014/main" id="{295D8062-001F-CC9E-319E-8A6C49900E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870" r="23602"/>
          <a:stretch/>
        </p:blipFill>
        <p:spPr bwMode="auto">
          <a:xfrm>
            <a:off x="1355558" y="298783"/>
            <a:ext cx="1917035" cy="18979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lónky s potiskem Vám natisknem až 9 barvách anebo i plnobarevně">
            <a:extLst>
              <a:ext uri="{FF2B5EF4-FFF2-40B4-BE49-F238E27FC236}">
                <a16:creationId xmlns:a16="http://schemas.microsoft.com/office/drawing/2014/main" id="{6FCCE53C-E538-DACF-0A58-F2ED3FE9C1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5895" y="298783"/>
            <a:ext cx="1483381" cy="1897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189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1C4ADB1-D0CD-DA3E-4D2B-1795F7E00BB1}"/>
              </a:ext>
            </a:extLst>
          </p:cNvPr>
          <p:cNvSpPr txBox="1"/>
          <p:nvPr/>
        </p:nvSpPr>
        <p:spPr>
          <a:xfrm>
            <a:off x="858253" y="261783"/>
            <a:ext cx="3128211" cy="369332"/>
          </a:xfrm>
          <a:prstGeom prst="rect">
            <a:avLst/>
          </a:prstGeom>
          <a:noFill/>
        </p:spPr>
        <p:txBody>
          <a:bodyPr wrap="square" rtlCol="0">
            <a:spAutoFit/>
          </a:bodyPr>
          <a:lstStyle/>
          <a:p>
            <a:r>
              <a:rPr lang="cs-CZ" b="1" dirty="0"/>
              <a:t>Vlastnosti kapalin a plynů</a:t>
            </a:r>
          </a:p>
        </p:txBody>
      </p:sp>
      <p:sp>
        <p:nvSpPr>
          <p:cNvPr id="3" name="TextovéPole 2">
            <a:extLst>
              <a:ext uri="{FF2B5EF4-FFF2-40B4-BE49-F238E27FC236}">
                <a16:creationId xmlns:a16="http://schemas.microsoft.com/office/drawing/2014/main" id="{FC355C5D-BDB0-9623-67C7-3A5A3E08DD3A}"/>
              </a:ext>
            </a:extLst>
          </p:cNvPr>
          <p:cNvSpPr txBox="1"/>
          <p:nvPr/>
        </p:nvSpPr>
        <p:spPr>
          <a:xfrm>
            <a:off x="858253" y="816573"/>
            <a:ext cx="11197388" cy="2862322"/>
          </a:xfrm>
          <a:prstGeom prst="rect">
            <a:avLst/>
          </a:prstGeom>
          <a:noFill/>
        </p:spPr>
        <p:txBody>
          <a:bodyPr wrap="square" rtlCol="0">
            <a:spAutoFit/>
          </a:bodyPr>
          <a:lstStyle/>
          <a:p>
            <a:pPr marL="285750" indent="-285750">
              <a:buFont typeface="Wingdings" panose="05000000000000000000" pitchFamily="2" charset="2"/>
              <a:buChar char="§"/>
            </a:pPr>
            <a:r>
              <a:rPr lang="cs-CZ" b="1" dirty="0"/>
              <a:t>Kapalná tělesa </a:t>
            </a:r>
            <a:r>
              <a:rPr lang="cs-CZ" dirty="0"/>
              <a:t>si </a:t>
            </a:r>
            <a:r>
              <a:rPr lang="cs-CZ" b="1" dirty="0"/>
              <a:t>zachovávají i při proměnném tvaru stálý objem a jsou-li v klidu, vytvářejí v</a:t>
            </a:r>
            <a:r>
              <a:rPr lang="en-GB" b="1" dirty="0"/>
              <a:t> </a:t>
            </a:r>
            <a:r>
              <a:rPr lang="cs-CZ" b="1" dirty="0"/>
              <a:t>tíhovém poli Země vodorovný povrch, volnou hladinu</a:t>
            </a:r>
            <a:r>
              <a:rPr lang="cs-CZ" dirty="0"/>
              <a:t>. Vzájemně značně velké odpudivé síly mezi molekulami kapaliny zabraňují jejich vzájemnému přiblížení, což je příčinou velmi malé stlačitelnosti kapalin.</a:t>
            </a:r>
          </a:p>
          <a:p>
            <a:r>
              <a:rPr lang="cs-CZ" dirty="0"/>
              <a:t> </a:t>
            </a:r>
          </a:p>
          <a:p>
            <a:pPr marL="285750" indent="-285750">
              <a:buFont typeface="Wingdings" panose="05000000000000000000" pitchFamily="2" charset="2"/>
              <a:buChar char="§"/>
            </a:pPr>
            <a:r>
              <a:rPr lang="cs-CZ" b="1" dirty="0"/>
              <a:t>Plynná tělesa </a:t>
            </a:r>
            <a:r>
              <a:rPr lang="cs-CZ" dirty="0"/>
              <a:t>vždy vyplňují celý objem nádoby. Vzhledem k poměrně velkým středním vzdálenostem molekul plynu v porovnání s jejich rozměry a při jejich značné pohyblivosti jsou vzájemné síly mezi molekulami zanedbatelné. Proto </a:t>
            </a:r>
            <a:r>
              <a:rPr lang="cs-CZ" b="1" dirty="0"/>
              <a:t>plynná tělesa nemají stálý tvar ani stálý objem, nevytvářejí volný povrch a jsou dobře stlačitelná</a:t>
            </a:r>
            <a:r>
              <a:rPr lang="cs-CZ" dirty="0"/>
              <a:t>.</a:t>
            </a:r>
          </a:p>
          <a:p>
            <a:endParaRPr lang="cs-CZ" dirty="0"/>
          </a:p>
          <a:p>
            <a:pPr marL="285750" indent="-285750">
              <a:buFont typeface="Wingdings" panose="05000000000000000000" pitchFamily="2" charset="2"/>
              <a:buChar char="§"/>
            </a:pPr>
            <a:r>
              <a:rPr lang="cs-CZ" dirty="0"/>
              <a:t>Kapaliny a plyny se liší různou tekutostí. Vzájemná pohyblivost částic je větší u plynů než u kapalin, ale ani u všech kapalin není stejná. Příčinnou různé </a:t>
            </a:r>
            <a:r>
              <a:rPr lang="cs-CZ" b="1" dirty="0"/>
              <a:t>tekutosti – fluidity</a:t>
            </a:r>
            <a:r>
              <a:rPr lang="cs-CZ" dirty="0"/>
              <a:t> je vnitřní tření neboli </a:t>
            </a:r>
            <a:r>
              <a:rPr lang="cs-CZ" b="1" dirty="0"/>
              <a:t>viskozita tekutin</a:t>
            </a:r>
            <a:r>
              <a:rPr lang="cs-CZ" dirty="0"/>
              <a:t>. </a:t>
            </a:r>
          </a:p>
        </p:txBody>
      </p:sp>
      <p:sp>
        <p:nvSpPr>
          <p:cNvPr id="5" name="TextovéPole 4">
            <a:extLst>
              <a:ext uri="{FF2B5EF4-FFF2-40B4-BE49-F238E27FC236}">
                <a16:creationId xmlns:a16="http://schemas.microsoft.com/office/drawing/2014/main" id="{776EB6B5-CBAD-D1C5-E74D-C910249DB6AE}"/>
              </a:ext>
            </a:extLst>
          </p:cNvPr>
          <p:cNvSpPr txBox="1"/>
          <p:nvPr/>
        </p:nvSpPr>
        <p:spPr>
          <a:xfrm>
            <a:off x="858253" y="5250139"/>
            <a:ext cx="10619874" cy="1200329"/>
          </a:xfrm>
          <a:prstGeom prst="rect">
            <a:avLst/>
          </a:prstGeom>
          <a:noFill/>
        </p:spPr>
        <p:txBody>
          <a:bodyPr wrap="square" rtlCol="0">
            <a:spAutoFit/>
          </a:bodyPr>
          <a:lstStyle/>
          <a:p>
            <a:pPr marL="285750" indent="-285750">
              <a:buFont typeface="Wingdings" panose="05000000000000000000" pitchFamily="2" charset="2"/>
              <a:buChar char="§"/>
            </a:pPr>
            <a:r>
              <a:rPr lang="cs-CZ" b="1" dirty="0"/>
              <a:t>Ideální kapalina </a:t>
            </a:r>
            <a:r>
              <a:rPr lang="cs-CZ" dirty="0"/>
              <a:t>je kapalina </a:t>
            </a:r>
            <a:r>
              <a:rPr lang="cs-CZ" b="1" dirty="0"/>
              <a:t>dokonale tekutá</a:t>
            </a:r>
            <a:r>
              <a:rPr lang="cs-CZ" dirty="0"/>
              <a:t>, </a:t>
            </a:r>
            <a:r>
              <a:rPr lang="cs-CZ" b="1" dirty="0"/>
              <a:t>bez vnitřního tření </a:t>
            </a:r>
            <a:r>
              <a:rPr lang="cs-CZ" dirty="0"/>
              <a:t>a </a:t>
            </a:r>
            <a:r>
              <a:rPr lang="cs-CZ" b="1" dirty="0"/>
              <a:t>zcela nestlačitelná</a:t>
            </a:r>
            <a:endParaRPr lang="cs-CZ" dirty="0"/>
          </a:p>
          <a:p>
            <a:pPr marL="285750" indent="-285750">
              <a:buFont typeface="Wingdings" panose="05000000000000000000" pitchFamily="2" charset="2"/>
              <a:buChar char="§"/>
            </a:pPr>
            <a:endParaRPr lang="cs-CZ" b="1" dirty="0"/>
          </a:p>
          <a:p>
            <a:pPr marL="285750" indent="-285750">
              <a:buFont typeface="Wingdings" panose="05000000000000000000" pitchFamily="2" charset="2"/>
              <a:buChar char="§"/>
            </a:pPr>
            <a:r>
              <a:rPr lang="cs-CZ" b="1" dirty="0"/>
              <a:t>Ideální plyn </a:t>
            </a:r>
            <a:r>
              <a:rPr lang="cs-CZ" dirty="0"/>
              <a:t> je </a:t>
            </a:r>
            <a:r>
              <a:rPr lang="cs-CZ" b="1" dirty="0"/>
              <a:t>dokonale tekutý </a:t>
            </a:r>
            <a:r>
              <a:rPr lang="cs-CZ" dirty="0"/>
              <a:t>a </a:t>
            </a:r>
            <a:r>
              <a:rPr lang="cs-CZ" b="1" dirty="0"/>
              <a:t>bez vnitřního tření </a:t>
            </a:r>
            <a:r>
              <a:rPr lang="cs-CZ" dirty="0"/>
              <a:t>ale na rozdíl od kapalin je </a:t>
            </a:r>
            <a:r>
              <a:rPr lang="cs-CZ" b="1" dirty="0"/>
              <a:t>dokonale stlačitelný</a:t>
            </a:r>
          </a:p>
        </p:txBody>
      </p:sp>
      <p:sp>
        <p:nvSpPr>
          <p:cNvPr id="6" name="TextovéPole 5">
            <a:extLst>
              <a:ext uri="{FF2B5EF4-FFF2-40B4-BE49-F238E27FC236}">
                <a16:creationId xmlns:a16="http://schemas.microsoft.com/office/drawing/2014/main" id="{9C0A69CA-A9DD-62EA-D8D9-FD18DC96CCDF}"/>
              </a:ext>
            </a:extLst>
          </p:cNvPr>
          <p:cNvSpPr txBox="1"/>
          <p:nvPr/>
        </p:nvSpPr>
        <p:spPr>
          <a:xfrm>
            <a:off x="858253" y="6312666"/>
            <a:ext cx="2735179" cy="376989"/>
          </a:xfrm>
          <a:prstGeom prst="rect">
            <a:avLst/>
          </a:prstGeom>
          <a:noFill/>
        </p:spPr>
        <p:txBody>
          <a:bodyPr wrap="square" rtlCol="0">
            <a:spAutoFit/>
          </a:bodyPr>
          <a:lstStyle/>
          <a:p>
            <a:r>
              <a:rPr lang="cs-CZ" dirty="0">
                <a:hlinkClick r:id="rId2"/>
              </a:rPr>
              <a:t>Video – vlastnosti tekutin</a:t>
            </a:r>
            <a:endParaRPr lang="cs-CZ" dirty="0"/>
          </a:p>
        </p:txBody>
      </p:sp>
      <p:sp>
        <p:nvSpPr>
          <p:cNvPr id="9" name="TextovéPole 8">
            <a:extLst>
              <a:ext uri="{FF2B5EF4-FFF2-40B4-BE49-F238E27FC236}">
                <a16:creationId xmlns:a16="http://schemas.microsoft.com/office/drawing/2014/main" id="{BE436C24-3773-BF4C-9D19-C7597B581FB9}"/>
              </a:ext>
            </a:extLst>
          </p:cNvPr>
          <p:cNvSpPr txBox="1"/>
          <p:nvPr/>
        </p:nvSpPr>
        <p:spPr>
          <a:xfrm>
            <a:off x="1067397" y="4141351"/>
            <a:ext cx="10508770" cy="923330"/>
          </a:xfrm>
          <a:prstGeom prst="rect">
            <a:avLst/>
          </a:prstGeom>
          <a:noFill/>
          <a:ln w="19050">
            <a:solidFill>
              <a:srgbClr val="FF0000"/>
            </a:solidFill>
          </a:ln>
        </p:spPr>
        <p:txBody>
          <a:bodyPr wrap="square">
            <a:spAutoFit/>
          </a:bodyPr>
          <a:lstStyle/>
          <a:p>
            <a:r>
              <a:rPr lang="cs-CZ" b="1" dirty="0"/>
              <a:t>Viskozita</a:t>
            </a:r>
            <a:r>
              <a:rPr lang="cs-CZ" dirty="0"/>
              <a:t> je veličina charakterizující vnitřní tření a závisí především na přitažlivých silách mezi částicemi. Kapaliny s větší přitažlivou silou mají větší viskozitu, větší viskozita znamená větší brzdění pohybu kapaliny nebo těles v kapalině.</a:t>
            </a:r>
          </a:p>
        </p:txBody>
      </p:sp>
    </p:spTree>
    <p:extLst>
      <p:ext uri="{BB962C8B-B14F-4D97-AF65-F5344CB8AC3E}">
        <p14:creationId xmlns:p14="http://schemas.microsoft.com/office/powerpoint/2010/main" val="4050796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p:cNvSpPr txBox="1"/>
              <p:nvPr/>
            </p:nvSpPr>
            <p:spPr>
              <a:xfrm>
                <a:off x="391887" y="3431177"/>
                <a:ext cx="6801394" cy="2000548"/>
              </a:xfrm>
              <a:prstGeom prst="rect">
                <a:avLst/>
              </a:prstGeom>
              <a:noFill/>
            </p:spPr>
            <p:txBody>
              <a:bodyPr wrap="square" rtlCol="0">
                <a:spAutoFit/>
              </a:bodyPr>
              <a:lstStyle/>
              <a:p>
                <a:r>
                  <a:rPr lang="cs-CZ" b="1" dirty="0" smtClean="0"/>
                  <a:t>Příklad:</a:t>
                </a:r>
              </a:p>
              <a:p>
                <a:r>
                  <a:rPr lang="cs-CZ" dirty="0" smtClean="0"/>
                  <a:t>Těleso o hmotnosti 270 g bylo ponořeno do vody v odměrném válci. Před ponořením bylo v odměrném válci 500 ml vody. Po ponoření tělesa hladina vystoupila ne 600 ml. Jaká je hustota tělesa a z jakého materiálu je vyrobeno?</a:t>
                </a:r>
              </a:p>
              <a:p>
                <a:endParaRPr lang="cs-CZ" dirty="0" smtClean="0"/>
              </a:p>
              <a:p>
                <a:r>
                  <a:rPr lang="cs-CZ" sz="1600" dirty="0" smtClean="0"/>
                  <a:t>Řešení: </a:t>
                </a:r>
                <a14:m>
                  <m:oMath xmlns:m="http://schemas.openxmlformats.org/officeDocument/2006/math">
                    <m:r>
                      <a:rPr lang="cs-CZ" sz="1600" b="0" i="1" smtClean="0">
                        <a:latin typeface="Cambria Math" panose="02040503050406030204" pitchFamily="18" charset="0"/>
                      </a:rPr>
                      <m:t>𝑚</m:t>
                    </m:r>
                    <m:r>
                      <a:rPr lang="cs-CZ" sz="1600" b="0" i="1" smtClean="0">
                        <a:latin typeface="Cambria Math" panose="02040503050406030204" pitchFamily="18" charset="0"/>
                      </a:rPr>
                      <m:t>=270 </m:t>
                    </m:r>
                    <m:r>
                      <m:rPr>
                        <m:sty m:val="p"/>
                      </m:rPr>
                      <a:rPr lang="cs-CZ" sz="1600" b="0" i="0" smtClean="0">
                        <a:latin typeface="Cambria Math" panose="02040503050406030204" pitchFamily="18" charset="0"/>
                      </a:rPr>
                      <m:t>g</m:t>
                    </m:r>
                    <m:r>
                      <a:rPr lang="cs-CZ" sz="1600" b="0" i="0"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𝑉</m:t>
                        </m:r>
                      </m:e>
                      <m:sub>
                        <m:r>
                          <a:rPr lang="cs-CZ" sz="1600" b="0" i="1" smtClean="0">
                            <a:latin typeface="Cambria Math" panose="02040503050406030204" pitchFamily="18" charset="0"/>
                          </a:rPr>
                          <m:t>𝑡</m:t>
                        </m:r>
                      </m:sub>
                    </m:sSub>
                    <m:r>
                      <a:rPr lang="cs-CZ" sz="1600" b="0" i="1" smtClean="0">
                        <a:latin typeface="Cambria Math" panose="02040503050406030204" pitchFamily="18" charset="0"/>
                      </a:rPr>
                      <m:t>=</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𝑉</m:t>
                        </m:r>
                      </m:e>
                      <m:sub>
                        <m:r>
                          <a:rPr lang="cs-CZ" sz="1600" b="0" i="1" smtClean="0">
                            <a:latin typeface="Cambria Math" panose="02040503050406030204" pitchFamily="18" charset="0"/>
                          </a:rPr>
                          <m:t>2</m:t>
                        </m:r>
                      </m:sub>
                    </m:sSub>
                    <m:r>
                      <a:rPr lang="cs-CZ" sz="1600" b="0" i="1" smtClean="0">
                        <a:latin typeface="Cambria Math" panose="02040503050406030204" pitchFamily="18" charset="0"/>
                      </a:rPr>
                      <m:t>−</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𝑉</m:t>
                        </m:r>
                      </m:e>
                      <m:sub>
                        <m:r>
                          <a:rPr lang="cs-CZ" sz="1600" b="0" i="1" smtClean="0">
                            <a:latin typeface="Cambria Math" panose="02040503050406030204" pitchFamily="18" charset="0"/>
                          </a:rPr>
                          <m:t>1</m:t>
                        </m:r>
                      </m:sub>
                    </m:sSub>
                    <m:r>
                      <a:rPr lang="cs-CZ" sz="1600" b="0" i="1" smtClean="0">
                        <a:latin typeface="Cambria Math" panose="02040503050406030204" pitchFamily="18" charset="0"/>
                      </a:rPr>
                      <m:t>=600 −500 </m:t>
                    </m:r>
                    <m:r>
                      <m:rPr>
                        <m:sty m:val="p"/>
                      </m:rPr>
                      <a:rPr lang="cs-CZ" sz="1600" b="0" i="0" smtClean="0">
                        <a:latin typeface="Cambria Math" panose="02040503050406030204" pitchFamily="18" charset="0"/>
                      </a:rPr>
                      <m:t>ml</m:t>
                    </m:r>
                    <m:r>
                      <a:rPr lang="cs-CZ" sz="1600" b="0" i="0" smtClean="0">
                        <a:latin typeface="Cambria Math" panose="02040503050406030204" pitchFamily="18" charset="0"/>
                      </a:rPr>
                      <m:t>=100 </m:t>
                    </m:r>
                    <m:r>
                      <m:rPr>
                        <m:sty m:val="p"/>
                      </m:rPr>
                      <a:rPr lang="cs-CZ" sz="1600" b="0" i="0" smtClean="0">
                        <a:latin typeface="Cambria Math" panose="02040503050406030204" pitchFamily="18" charset="0"/>
                      </a:rPr>
                      <m:t>ml</m:t>
                    </m:r>
                    <m:r>
                      <a:rPr lang="cs-CZ" sz="1600" b="0" i="0" smtClean="0">
                        <a:latin typeface="Cambria Math" panose="02040503050406030204" pitchFamily="18" charset="0"/>
                      </a:rPr>
                      <m:t>=100 </m:t>
                    </m:r>
                    <m:sSup>
                      <m:sSupPr>
                        <m:ctrlPr>
                          <a:rPr lang="cs-CZ" sz="1600" b="0" i="1" smtClean="0">
                            <a:latin typeface="Cambria Math" panose="02040503050406030204" pitchFamily="18" charset="0"/>
                          </a:rPr>
                        </m:ctrlPr>
                      </m:sSupPr>
                      <m:e>
                        <m:r>
                          <m:rPr>
                            <m:sty m:val="p"/>
                          </m:rPr>
                          <a:rPr lang="cs-CZ" sz="1600" b="0" i="0" smtClean="0">
                            <a:latin typeface="Cambria Math" panose="02040503050406030204" pitchFamily="18" charset="0"/>
                          </a:rPr>
                          <m:t>cm</m:t>
                        </m:r>
                      </m:e>
                      <m:sup>
                        <m:r>
                          <a:rPr lang="cs-CZ" sz="1600" b="0" i="1" smtClean="0">
                            <a:latin typeface="Cambria Math" panose="02040503050406030204" pitchFamily="18" charset="0"/>
                          </a:rPr>
                          <m:t>3</m:t>
                        </m:r>
                      </m:sup>
                    </m:sSup>
                  </m:oMath>
                </a14:m>
                <a:endParaRPr lang="cs-CZ" sz="1600"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391887" y="3431177"/>
                <a:ext cx="6801394" cy="2000548"/>
              </a:xfrm>
              <a:prstGeom prst="rect">
                <a:avLst/>
              </a:prstGeom>
              <a:blipFill>
                <a:blip r:embed="rId2"/>
                <a:stretch>
                  <a:fillRect l="-717" t="-1829" b="-3049"/>
                </a:stretch>
              </a:blipFill>
            </p:spPr>
            <p:txBody>
              <a:bodyPr/>
              <a:lstStyle/>
              <a:p>
                <a:r>
                  <a:rPr lang="cs-CZ">
                    <a:noFill/>
                  </a:rPr>
                  <a:t> </a:t>
                </a:r>
              </a:p>
            </p:txBody>
          </p:sp>
        </mc:Fallback>
      </mc:AlternateContent>
      <p:sp>
        <p:nvSpPr>
          <p:cNvPr id="2" name="TextovéPole 1">
            <a:extLst>
              <a:ext uri="{FF2B5EF4-FFF2-40B4-BE49-F238E27FC236}">
                <a16:creationId xmlns:a16="http://schemas.microsoft.com/office/drawing/2014/main" id="{DA0850C2-CA01-2259-3DFC-80B5DED3F57F}"/>
              </a:ext>
            </a:extLst>
          </p:cNvPr>
          <p:cNvSpPr txBox="1"/>
          <p:nvPr/>
        </p:nvSpPr>
        <p:spPr>
          <a:xfrm>
            <a:off x="312822" y="425115"/>
            <a:ext cx="2526632" cy="369332"/>
          </a:xfrm>
          <a:prstGeom prst="rect">
            <a:avLst/>
          </a:prstGeom>
          <a:noFill/>
        </p:spPr>
        <p:txBody>
          <a:bodyPr wrap="square" rtlCol="0">
            <a:spAutoFit/>
          </a:bodyPr>
          <a:lstStyle/>
          <a:p>
            <a:r>
              <a:rPr lang="cs-CZ" b="1" dirty="0">
                <a:hlinkClick r:id="rId3"/>
              </a:rPr>
              <a:t>Hustota látky </a:t>
            </a:r>
            <a:r>
              <a:rPr lang="cs-CZ" b="1" dirty="0">
                <a:sym typeface="Symbol" panose="05050102010706020507" pitchFamily="18" charset="2"/>
                <a:hlinkClick r:id="rId3"/>
              </a:rPr>
              <a:t>  (ró)</a:t>
            </a:r>
            <a:endParaRPr lang="cs-CZ" b="1" dirty="0"/>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00198EB5-19BC-53CF-4D9A-C8902D3851F2}"/>
                  </a:ext>
                </a:extLst>
              </p:cNvPr>
              <p:cNvSpPr txBox="1"/>
              <p:nvPr/>
            </p:nvSpPr>
            <p:spPr>
              <a:xfrm>
                <a:off x="312822" y="794447"/>
                <a:ext cx="11237495" cy="863185"/>
              </a:xfrm>
              <a:prstGeom prst="rect">
                <a:avLst/>
              </a:prstGeom>
              <a:noFill/>
            </p:spPr>
            <p:txBody>
              <a:bodyPr wrap="square" rtlCol="0">
                <a:spAutoFit/>
              </a:bodyPr>
              <a:lstStyle/>
              <a:p>
                <a:r>
                  <a:rPr lang="cs-CZ" dirty="0"/>
                  <a:t>Hustota je fyzikální veličina, která se označuje řeckým písmenem </a:t>
                </a:r>
                <a:r>
                  <a:rPr lang="cs-CZ" dirty="0">
                    <a:sym typeface="Symbol" panose="05050102010706020507" pitchFamily="18" charset="2"/>
                  </a:rPr>
                  <a:t> (ró) a vypočítáme jí podle vztahu:</a:t>
                </a:r>
              </a:p>
              <a:p>
                <a:endParaRPr lang="cs-CZ" sz="800" dirty="0">
                  <a:sym typeface="Symbol" panose="05050102010706020507" pitchFamily="18" charset="2"/>
                </a:endParaRPr>
              </a:p>
              <a:p>
                <a:pPr algn="ctr"/>
                <a14:m>
                  <m:oMath xmlns:m="http://schemas.openxmlformats.org/officeDocument/2006/math">
                    <m:r>
                      <a:rPr lang="cs-CZ" i="1" smtClean="0">
                        <a:latin typeface="Cambria Math" panose="02040503050406030204" pitchFamily="18" charset="0"/>
                        <a:sym typeface="Symbol" panose="05050102010706020507" pitchFamily="18" charset="2"/>
                      </a:rPr>
                      <m:t></m:t>
                    </m:r>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r>
                          <a:rPr lang="cs-CZ" b="0" i="1" smtClean="0">
                            <a:latin typeface="Cambria Math" panose="02040503050406030204" pitchFamily="18" charset="0"/>
                            <a:sym typeface="Symbol" panose="05050102010706020507" pitchFamily="18" charset="2"/>
                          </a:rPr>
                          <m:t>𝑚</m:t>
                        </m:r>
                      </m:num>
                      <m:den>
                        <m:r>
                          <a:rPr lang="cs-CZ" b="0" i="1" smtClean="0">
                            <a:latin typeface="Cambria Math" panose="02040503050406030204" pitchFamily="18" charset="0"/>
                            <a:sym typeface="Symbol" panose="05050102010706020507" pitchFamily="18" charset="2"/>
                          </a:rPr>
                          <m:t>𝑉</m:t>
                        </m:r>
                      </m:den>
                    </m:f>
                  </m:oMath>
                </a14:m>
                <a:r>
                  <a:rPr lang="cs-CZ" dirty="0"/>
                  <a:t>   kde </a:t>
                </a:r>
                <a14:m>
                  <m:oMath xmlns:m="http://schemas.openxmlformats.org/officeDocument/2006/math">
                    <m:r>
                      <a:rPr lang="cs-CZ" i="1" dirty="0" smtClean="0">
                        <a:latin typeface="Cambria Math" panose="02040503050406030204" pitchFamily="18" charset="0"/>
                      </a:rPr>
                      <m:t>𝑚</m:t>
                    </m:r>
                  </m:oMath>
                </a14:m>
                <a:r>
                  <a:rPr lang="cs-CZ" dirty="0"/>
                  <a:t> je hmotnost  a </a:t>
                </a:r>
                <a14:m>
                  <m:oMath xmlns:m="http://schemas.openxmlformats.org/officeDocument/2006/math">
                    <m:r>
                      <a:rPr lang="cs-CZ" i="1" dirty="0" smtClean="0">
                        <a:latin typeface="Cambria Math" panose="02040503050406030204" pitchFamily="18" charset="0"/>
                      </a:rPr>
                      <m:t>𝑉</m:t>
                    </m:r>
                  </m:oMath>
                </a14:m>
                <a:r>
                  <a:rPr lang="cs-CZ" dirty="0"/>
                  <a:t> je objem.</a:t>
                </a:r>
              </a:p>
            </p:txBody>
          </p:sp>
        </mc:Choice>
        <mc:Fallback xmlns="">
          <p:sp>
            <p:nvSpPr>
              <p:cNvPr id="4" name="TextovéPole 3">
                <a:extLst>
                  <a:ext uri="{FF2B5EF4-FFF2-40B4-BE49-F238E27FC236}">
                    <a16:creationId xmlns:a16="http://schemas.microsoft.com/office/drawing/2014/main" id="{00198EB5-19BC-53CF-4D9A-C8902D3851F2}"/>
                  </a:ext>
                </a:extLst>
              </p:cNvPr>
              <p:cNvSpPr txBox="1">
                <a:spLocks noRot="1" noChangeAspect="1" noMove="1" noResize="1" noEditPoints="1" noAdjustHandles="1" noChangeArrowheads="1" noChangeShapeType="1" noTextEdit="1"/>
              </p:cNvSpPr>
              <p:nvPr/>
            </p:nvSpPr>
            <p:spPr>
              <a:xfrm>
                <a:off x="312822" y="794447"/>
                <a:ext cx="11237495" cy="863185"/>
              </a:xfrm>
              <a:prstGeom prst="rect">
                <a:avLst/>
              </a:prstGeom>
              <a:blipFill>
                <a:blip r:embed="rId4"/>
                <a:stretch>
                  <a:fillRect l="-434" t="-4930" b="-352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EEDF1680-247A-A9AC-63B8-BC56D466B7D2}"/>
                  </a:ext>
                </a:extLst>
              </p:cNvPr>
              <p:cNvSpPr txBox="1"/>
              <p:nvPr/>
            </p:nvSpPr>
            <p:spPr>
              <a:xfrm>
                <a:off x="312822" y="1890797"/>
                <a:ext cx="11446042" cy="1305037"/>
              </a:xfrm>
              <a:prstGeom prst="rect">
                <a:avLst/>
              </a:prstGeom>
              <a:noFill/>
            </p:spPr>
            <p:txBody>
              <a:bodyPr wrap="square" rtlCol="0">
                <a:spAutoFit/>
              </a:bodyPr>
              <a:lstStyle/>
              <a:p>
                <a:pPr algn="ctr"/>
                <a:r>
                  <a:rPr lang="cs-CZ" b="1" dirty="0"/>
                  <a:t>Měrnou jednotkou </a:t>
                </a:r>
                <a:r>
                  <a:rPr lang="cs-CZ" dirty="0"/>
                  <a:t>hustoty je     </a:t>
                </a:r>
                <a14:m>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sym typeface="Symbol" panose="05050102010706020507" pitchFamily="18" charset="2"/>
                          </a:rPr>
                          <m:t></m:t>
                        </m:r>
                      </m:e>
                    </m:d>
                    <m:r>
                      <a:rPr lang="cs-CZ" b="1" i="1" smtClean="0">
                        <a:latin typeface="Cambria Math" panose="02040503050406030204" pitchFamily="18" charset="0"/>
                      </a:rPr>
                      <m:t>=</m:t>
                    </m:r>
                    <m:r>
                      <m:rPr>
                        <m:sty m:val="p"/>
                      </m:rPr>
                      <a:rPr lang="cs-CZ" b="0" i="0" smtClean="0">
                        <a:latin typeface="Cambria Math" panose="02040503050406030204" pitchFamily="18" charset="0"/>
                      </a:rPr>
                      <m:t>kg</m:t>
                    </m:r>
                    <m:r>
                      <a:rPr lang="cs-CZ" b="0" i="0" smtClean="0">
                        <a:latin typeface="Cambria Math" panose="02040503050406030204" pitchFamily="18" charset="0"/>
                      </a:rPr>
                      <m:t> . </m:t>
                    </m:r>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−3</m:t>
                        </m:r>
                      </m:sup>
                    </m:sSup>
                  </m:oMath>
                </a14:m>
                <a:r>
                  <a:rPr lang="cs-CZ" b="1" dirty="0"/>
                  <a:t>      </a:t>
                </a:r>
                <a14:m>
                  <m:oMath xmlns:m="http://schemas.openxmlformats.org/officeDocument/2006/math">
                    <m:d>
                      <m:dPr>
                        <m:begChr m:val="["/>
                        <m:endChr m:val="]"/>
                        <m:ctrlPr>
                          <a:rPr lang="cs-CZ" i="1" dirty="0" smtClean="0">
                            <a:latin typeface="Cambria Math" panose="02040503050406030204" pitchFamily="18" charset="0"/>
                          </a:rPr>
                        </m:ctrlPr>
                      </m:dPr>
                      <m:e>
                        <m:f>
                          <m:fPr>
                            <m:ctrlPr>
                              <a:rPr lang="cs-CZ" i="1">
                                <a:latin typeface="Cambria Math" panose="02040503050406030204" pitchFamily="18" charset="0"/>
                              </a:rPr>
                            </m:ctrlPr>
                          </m:fPr>
                          <m:num>
                            <m:r>
                              <a:rPr lang="cs-CZ" b="0" i="1">
                                <a:latin typeface="Cambria Math" panose="02040503050406030204" pitchFamily="18" charset="0"/>
                              </a:rPr>
                              <m:t>1 </m:t>
                            </m:r>
                            <m:r>
                              <m:rPr>
                                <m:sty m:val="p"/>
                              </m:rPr>
                              <a:rPr lang="cs-CZ" b="0" i="1">
                                <a:latin typeface="Cambria Math" panose="02040503050406030204" pitchFamily="18" charset="0"/>
                              </a:rPr>
                              <m:t>g</m:t>
                            </m:r>
                          </m:num>
                          <m:den>
                            <m:sSup>
                              <m:sSupPr>
                                <m:ctrlPr>
                                  <a:rPr lang="cs-CZ" i="1">
                                    <a:latin typeface="Cambria Math" panose="02040503050406030204" pitchFamily="18" charset="0"/>
                                  </a:rPr>
                                </m:ctrlPr>
                              </m:sSupPr>
                              <m:e>
                                <m:r>
                                  <m:rPr>
                                    <m:sty m:val="p"/>
                                  </m:rPr>
                                  <a:rPr lang="cs-CZ" b="0" i="1">
                                    <a:latin typeface="Cambria Math" panose="02040503050406030204" pitchFamily="18" charset="0"/>
                                  </a:rPr>
                                  <m:t>cm</m:t>
                                </m:r>
                              </m:e>
                              <m:sup>
                                <m:r>
                                  <a:rPr lang="cs-CZ" b="0" i="1">
                                    <a:latin typeface="Cambria Math" panose="02040503050406030204" pitchFamily="18" charset="0"/>
                                  </a:rPr>
                                  <m:t>3</m:t>
                                </m:r>
                              </m:sup>
                            </m:sSup>
                          </m:den>
                        </m:f>
                        <m:r>
                          <a:rPr lang="cs-CZ" b="0" i="1">
                            <a:latin typeface="Cambria Math" panose="02040503050406030204" pitchFamily="18" charset="0"/>
                          </a:rPr>
                          <m:t>=</m:t>
                        </m:r>
                        <m:f>
                          <m:fPr>
                            <m:ctrlPr>
                              <a:rPr lang="cs-CZ" i="1">
                                <a:latin typeface="Cambria Math" panose="02040503050406030204" pitchFamily="18" charset="0"/>
                              </a:rPr>
                            </m:ctrlPr>
                          </m:fPr>
                          <m:num>
                            <m:r>
                              <a:rPr lang="cs-CZ" b="0" i="1">
                                <a:latin typeface="Cambria Math" panose="02040503050406030204" pitchFamily="18" charset="0"/>
                              </a:rPr>
                              <m:t>1000</m:t>
                            </m:r>
                            <m:r>
                              <a:rPr lang="cs-CZ" b="0">
                                <a:latin typeface="Cambria Math" panose="02040503050406030204" pitchFamily="18" charset="0"/>
                              </a:rPr>
                              <m:t> </m:t>
                            </m:r>
                            <m:r>
                              <m:rPr>
                                <m:sty m:val="p"/>
                              </m:rPr>
                              <a:rPr lang="cs-CZ" b="0" i="1">
                                <a:latin typeface="Cambria Math" panose="02040503050406030204" pitchFamily="18" charset="0"/>
                              </a:rPr>
                              <m:t>kg</m:t>
                            </m:r>
                          </m:num>
                          <m:den>
                            <m:sSup>
                              <m:sSupPr>
                                <m:ctrlPr>
                                  <a:rPr lang="cs-CZ" i="1">
                                    <a:latin typeface="Cambria Math" panose="02040503050406030204" pitchFamily="18" charset="0"/>
                                  </a:rPr>
                                </m:ctrlPr>
                              </m:sSupPr>
                              <m:e>
                                <m:r>
                                  <m:rPr>
                                    <m:sty m:val="p"/>
                                  </m:rPr>
                                  <a:rPr lang="cs-CZ" b="0" i="1">
                                    <a:latin typeface="Cambria Math" panose="02040503050406030204" pitchFamily="18" charset="0"/>
                                  </a:rPr>
                                  <m:t>m</m:t>
                                </m:r>
                              </m:e>
                              <m:sup>
                                <m:r>
                                  <a:rPr lang="cs-CZ" b="0" i="1">
                                    <a:latin typeface="Cambria Math" panose="02040503050406030204" pitchFamily="18" charset="0"/>
                                  </a:rPr>
                                  <m:t>3</m:t>
                                </m:r>
                              </m:sup>
                            </m:sSup>
                          </m:den>
                        </m:f>
                        <m:r>
                          <a:rPr lang="cs-CZ" b="0" i="1">
                            <a:latin typeface="Cambria Math" panose="02040503050406030204" pitchFamily="18" charset="0"/>
                          </a:rPr>
                          <m:t>=</m:t>
                        </m:r>
                        <m:f>
                          <m:fPr>
                            <m:ctrlPr>
                              <a:rPr lang="cs-CZ" i="1">
                                <a:latin typeface="Cambria Math" panose="02040503050406030204" pitchFamily="18" charset="0"/>
                              </a:rPr>
                            </m:ctrlPr>
                          </m:fPr>
                          <m:num>
                            <m:r>
                              <a:rPr lang="cs-CZ" b="0" i="1">
                                <a:latin typeface="Cambria Math" panose="02040503050406030204" pitchFamily="18" charset="0"/>
                              </a:rPr>
                              <m:t>1 </m:t>
                            </m:r>
                            <m:r>
                              <m:rPr>
                                <m:sty m:val="p"/>
                              </m:rPr>
                              <a:rPr lang="cs-CZ" b="0" i="1">
                                <a:latin typeface="Cambria Math" panose="02040503050406030204" pitchFamily="18" charset="0"/>
                              </a:rPr>
                              <m:t>kg</m:t>
                            </m:r>
                          </m:num>
                          <m:den>
                            <m:sSup>
                              <m:sSupPr>
                                <m:ctrlPr>
                                  <a:rPr lang="cs-CZ" i="1">
                                    <a:latin typeface="Cambria Math" panose="02040503050406030204" pitchFamily="18" charset="0"/>
                                  </a:rPr>
                                </m:ctrlPr>
                              </m:sSupPr>
                              <m:e>
                                <m:r>
                                  <m:rPr>
                                    <m:sty m:val="p"/>
                                  </m:rPr>
                                  <a:rPr lang="cs-CZ" b="0" i="1">
                                    <a:latin typeface="Cambria Math" panose="02040503050406030204" pitchFamily="18" charset="0"/>
                                  </a:rPr>
                                  <m:t>dm</m:t>
                                </m:r>
                              </m:e>
                              <m:sup>
                                <m:r>
                                  <a:rPr lang="cs-CZ" b="0" i="1">
                                    <a:latin typeface="Cambria Math" panose="02040503050406030204" pitchFamily="18" charset="0"/>
                                  </a:rPr>
                                  <m:t>3</m:t>
                                </m:r>
                              </m:sup>
                            </m:sSup>
                          </m:den>
                        </m:f>
                      </m:e>
                    </m:d>
                  </m:oMath>
                </a14:m>
                <a:endParaRPr lang="cs-CZ" dirty="0"/>
              </a:p>
              <a:p>
                <a:endParaRPr lang="cs-CZ" sz="800" b="1" dirty="0"/>
              </a:p>
              <a:p>
                <a:endParaRPr lang="cs-CZ" sz="800" b="1" dirty="0"/>
              </a:p>
              <a:p>
                <a:r>
                  <a:rPr lang="cs-CZ" dirty="0"/>
                  <a:t>Hustota vyjádřená v gramech na centimetr krychlový má stejnou číselnou hodnotu jako hustota vyjádřená v kilogramech na decimetr krychlový.</a:t>
                </a:r>
              </a:p>
            </p:txBody>
          </p:sp>
        </mc:Choice>
        <mc:Fallback xmlns="">
          <p:sp>
            <p:nvSpPr>
              <p:cNvPr id="5" name="TextovéPole 4">
                <a:extLst>
                  <a:ext uri="{FF2B5EF4-FFF2-40B4-BE49-F238E27FC236}">
                    <a16:creationId xmlns:a16="http://schemas.microsoft.com/office/drawing/2014/main" id="{EEDF1680-247A-A9AC-63B8-BC56D466B7D2}"/>
                  </a:ext>
                </a:extLst>
              </p:cNvPr>
              <p:cNvSpPr txBox="1">
                <a:spLocks noRot="1" noChangeAspect="1" noMove="1" noResize="1" noEditPoints="1" noAdjustHandles="1" noChangeArrowheads="1" noChangeShapeType="1" noTextEdit="1"/>
              </p:cNvSpPr>
              <p:nvPr/>
            </p:nvSpPr>
            <p:spPr>
              <a:xfrm>
                <a:off x="312822" y="1890797"/>
                <a:ext cx="11446042" cy="1305037"/>
              </a:xfrm>
              <a:prstGeom prst="rect">
                <a:avLst/>
              </a:prstGeom>
              <a:blipFill>
                <a:blip r:embed="rId5"/>
                <a:stretch>
                  <a:fillRect l="-426" b="-6542"/>
                </a:stretch>
              </a:blipFill>
            </p:spPr>
            <p:txBody>
              <a:bodyPr/>
              <a:lstStyle/>
              <a:p>
                <a:r>
                  <a:rPr lang="cs-CZ">
                    <a:noFill/>
                  </a:rPr>
                  <a:t> </a:t>
                </a:r>
              </a:p>
            </p:txBody>
          </p:sp>
        </mc:Fallback>
      </mc:AlternateContent>
      <p:pic>
        <p:nvPicPr>
          <p:cNvPr id="21" name="Obrázek 20">
            <a:extLst>
              <a:ext uri="{FF2B5EF4-FFF2-40B4-BE49-F238E27FC236}">
                <a16:creationId xmlns:a16="http://schemas.microsoft.com/office/drawing/2014/main" id="{1BE4E3B5-2062-81E1-1ECF-BE878BFA14A2}"/>
              </a:ext>
            </a:extLst>
          </p:cNvPr>
          <p:cNvPicPr>
            <a:picLocks noChangeAspect="1"/>
          </p:cNvPicPr>
          <p:nvPr/>
        </p:nvPicPr>
        <p:blipFill rotWithShape="1">
          <a:blip r:embed="rId6">
            <a:extLst>
              <a:ext uri="{28A0092B-C50C-407E-A947-70E740481C1C}">
                <a14:useLocalDpi xmlns:a14="http://schemas.microsoft.com/office/drawing/2010/main" val="0"/>
              </a:ext>
            </a:extLst>
          </a:blip>
          <a:srcRect l="72877" r="4958" b="45551"/>
          <a:stretch/>
        </p:blipFill>
        <p:spPr>
          <a:xfrm>
            <a:off x="6914605" y="3495801"/>
            <a:ext cx="914400" cy="1799259"/>
          </a:xfrm>
          <a:prstGeom prst="rect">
            <a:avLst/>
          </a:prstGeom>
        </p:spPr>
      </p:pic>
      <p:cxnSp>
        <p:nvCxnSpPr>
          <p:cNvPr id="6" name="Přímá spojnice se šipkou 5">
            <a:extLst>
              <a:ext uri="{FF2B5EF4-FFF2-40B4-BE49-F238E27FC236}">
                <a16:creationId xmlns:a16="http://schemas.microsoft.com/office/drawing/2014/main" id="{C52CE777-F47D-4106-925C-B7185F4FAD1B}"/>
              </a:ext>
            </a:extLst>
          </p:cNvPr>
          <p:cNvCxnSpPr/>
          <p:nvPr/>
        </p:nvCxnSpPr>
        <p:spPr>
          <a:xfrm flipH="1">
            <a:off x="9431867" y="1481667"/>
            <a:ext cx="567266" cy="4091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ovéPole 6">
            <a:extLst>
              <a:ext uri="{FF2B5EF4-FFF2-40B4-BE49-F238E27FC236}">
                <a16:creationId xmlns:a16="http://schemas.microsoft.com/office/drawing/2014/main" id="{6B02320D-DEED-41F1-8A62-0D5F858F3F65}"/>
              </a:ext>
            </a:extLst>
          </p:cNvPr>
          <p:cNvSpPr txBox="1"/>
          <p:nvPr/>
        </p:nvSpPr>
        <p:spPr>
          <a:xfrm>
            <a:off x="9999133" y="1288299"/>
            <a:ext cx="1024466" cy="369332"/>
          </a:xfrm>
          <a:prstGeom prst="rect">
            <a:avLst/>
          </a:prstGeom>
          <a:noFill/>
          <a:ln w="19050">
            <a:solidFill>
              <a:srgbClr val="FF0000"/>
            </a:solidFill>
          </a:ln>
        </p:spPr>
        <p:txBody>
          <a:bodyPr wrap="square" rtlCol="0">
            <a:spAutoFit/>
          </a:bodyPr>
          <a:lstStyle/>
          <a:p>
            <a:r>
              <a:rPr lang="cs-CZ" dirty="0"/>
              <a:t>Dokažte!</a:t>
            </a:r>
          </a:p>
        </p:txBody>
      </p:sp>
      <p:cxnSp>
        <p:nvCxnSpPr>
          <p:cNvPr id="9" name="Přímá spojnice 8"/>
          <p:cNvCxnSpPr/>
          <p:nvPr/>
        </p:nvCxnSpPr>
        <p:spPr>
          <a:xfrm flipV="1">
            <a:off x="470262" y="5435297"/>
            <a:ext cx="7358743" cy="26126"/>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0" name="TextovéPole 9"/>
              <p:cNvSpPr txBox="1"/>
              <p:nvPr/>
            </p:nvSpPr>
            <p:spPr>
              <a:xfrm>
                <a:off x="383177" y="5595028"/>
                <a:ext cx="7350034" cy="6295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𝑚</m:t>
                          </m:r>
                        </m:num>
                        <m:den>
                          <m:r>
                            <a:rPr lang="cs-CZ" b="0" i="1" smtClean="0">
                              <a:latin typeface="Cambria Math" panose="02040503050406030204" pitchFamily="18" charset="0"/>
                              <a:ea typeface="Cambria Math" panose="02040503050406030204" pitchFamily="18" charset="0"/>
                            </a:rPr>
                            <m:t>𝑉</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270</m:t>
                          </m:r>
                        </m:num>
                        <m:den>
                          <m:r>
                            <a:rPr lang="cs-CZ" b="0" i="1" smtClean="0">
                              <a:latin typeface="Cambria Math" panose="02040503050406030204" pitchFamily="18" charset="0"/>
                              <a:ea typeface="Cambria Math" panose="02040503050406030204" pitchFamily="18" charset="0"/>
                            </a:rPr>
                            <m:t>100</m:t>
                          </m:r>
                        </m:den>
                      </m:f>
                      <m:r>
                        <a:rPr lang="cs-CZ" b="0" i="1" smtClean="0">
                          <a:latin typeface="Cambria Math" panose="02040503050406030204" pitchFamily="18" charset="0"/>
                          <a:ea typeface="Cambria Math" panose="02040503050406030204" pitchFamily="18" charset="0"/>
                        </a:rPr>
                        <m:t> </m:t>
                      </m:r>
                      <m:f>
                        <m:fPr>
                          <m:ctrlPr>
                            <a:rPr lang="cs-CZ" b="0" i="1" smtClean="0">
                              <a:latin typeface="Cambria Math" panose="02040503050406030204" pitchFamily="18" charset="0"/>
                              <a:ea typeface="Cambria Math" panose="02040503050406030204" pitchFamily="18" charset="0"/>
                            </a:rPr>
                          </m:ctrlPr>
                        </m:fPr>
                        <m:num>
                          <m:r>
                            <m:rPr>
                              <m:sty m:val="p"/>
                            </m:rPr>
                            <a:rPr lang="cs-CZ" b="0" i="0" smtClean="0">
                              <a:latin typeface="Cambria Math" panose="02040503050406030204" pitchFamily="18" charset="0"/>
                              <a:ea typeface="Cambria Math" panose="02040503050406030204" pitchFamily="18" charset="0"/>
                            </a:rPr>
                            <m:t>g</m:t>
                          </m:r>
                        </m:num>
                        <m:den>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cm</m:t>
                              </m:r>
                            </m:e>
                            <m:sup>
                              <m:r>
                                <a:rPr lang="cs-CZ" b="0" i="1" smtClean="0">
                                  <a:latin typeface="Cambria Math" panose="02040503050406030204" pitchFamily="18" charset="0"/>
                                  <a:ea typeface="Cambria Math" panose="02040503050406030204" pitchFamily="18" charset="0"/>
                                </a:rPr>
                                <m:t>3</m:t>
                              </m:r>
                            </m:sup>
                          </m:sSup>
                        </m:den>
                      </m:f>
                      <m:r>
                        <a:rPr lang="cs-CZ" b="0" i="1" smtClean="0">
                          <a:latin typeface="Cambria Math" panose="02040503050406030204" pitchFamily="18" charset="0"/>
                          <a:ea typeface="Cambria Math" panose="02040503050406030204" pitchFamily="18" charset="0"/>
                        </a:rPr>
                        <m:t>=2,7 </m:t>
                      </m:r>
                      <m:r>
                        <m:rPr>
                          <m:sty m:val="p"/>
                        </m:rPr>
                        <a:rPr lang="cs-CZ" b="0" i="0" smtClean="0">
                          <a:latin typeface="Cambria Math" panose="02040503050406030204" pitchFamily="18" charset="0"/>
                          <a:ea typeface="Cambria Math" panose="02040503050406030204" pitchFamily="18" charset="0"/>
                        </a:rPr>
                        <m:t>g</m:t>
                      </m:r>
                      <m:r>
                        <a:rPr lang="cs-CZ" b="0" i="0"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cm</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=2700 </m:t>
                      </m:r>
                      <m:r>
                        <m:rPr>
                          <m:sty m:val="p"/>
                        </m:rPr>
                        <a:rPr lang="cs-CZ" b="0" i="0" smtClean="0">
                          <a:latin typeface="Cambria Math" panose="02040503050406030204" pitchFamily="18" charset="0"/>
                          <a:ea typeface="Cambria Math" panose="02040503050406030204" pitchFamily="18" charset="0"/>
                        </a:rPr>
                        <m:t>kg</m:t>
                      </m:r>
                      <m:r>
                        <a:rPr lang="cs-CZ" b="0" i="0"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−3</m:t>
                          </m:r>
                        </m:sup>
                      </m:sSup>
                    </m:oMath>
                  </m:oMathPara>
                </a14:m>
                <a:endParaRPr lang="cs-CZ" dirty="0"/>
              </a:p>
            </p:txBody>
          </p:sp>
        </mc:Choice>
        <mc:Fallback xmlns="">
          <p:sp>
            <p:nvSpPr>
              <p:cNvPr id="10" name="TextovéPole 9"/>
              <p:cNvSpPr txBox="1">
                <a:spLocks noRot="1" noChangeAspect="1" noMove="1" noResize="1" noEditPoints="1" noAdjustHandles="1" noChangeArrowheads="1" noChangeShapeType="1" noTextEdit="1"/>
              </p:cNvSpPr>
              <p:nvPr/>
            </p:nvSpPr>
            <p:spPr>
              <a:xfrm>
                <a:off x="383177" y="5595028"/>
                <a:ext cx="7350034" cy="629596"/>
              </a:xfrm>
              <a:prstGeom prst="rect">
                <a:avLst/>
              </a:prstGeom>
              <a:blipFill>
                <a:blip r:embed="rId7"/>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1" name="TextovéPole 10"/>
              <p:cNvSpPr txBox="1"/>
              <p:nvPr/>
            </p:nvSpPr>
            <p:spPr>
              <a:xfrm>
                <a:off x="849086" y="6357151"/>
                <a:ext cx="6601096" cy="369332"/>
              </a:xfrm>
              <a:prstGeom prst="rect">
                <a:avLst/>
              </a:prstGeom>
              <a:noFill/>
            </p:spPr>
            <p:txBody>
              <a:bodyPr wrap="square" rtlCol="0">
                <a:spAutoFit/>
              </a:bodyPr>
              <a:lstStyle/>
              <a:p>
                <a:r>
                  <a:rPr lang="cs-CZ" dirty="0" smtClean="0"/>
                  <a:t>Hustotě </a:t>
                </a:r>
                <a14:m>
                  <m:oMath xmlns:m="http://schemas.openxmlformats.org/officeDocument/2006/math">
                    <m:r>
                      <a:rPr lang="cs-CZ" i="1">
                        <a:latin typeface="Cambria Math" panose="02040503050406030204" pitchFamily="18" charset="0"/>
                        <a:ea typeface="Cambria Math" panose="02040503050406030204" pitchFamily="18" charset="0"/>
                      </a:rPr>
                      <m:t>2700 </m:t>
                    </m:r>
                    <m:r>
                      <m:rPr>
                        <m:sty m:val="p"/>
                      </m:rPr>
                      <a:rPr lang="cs-CZ">
                        <a:latin typeface="Cambria Math" panose="02040503050406030204" pitchFamily="18" charset="0"/>
                        <a:ea typeface="Cambria Math" panose="02040503050406030204" pitchFamily="18" charset="0"/>
                      </a:rPr>
                      <m:t>kg</m:t>
                    </m:r>
                    <m:r>
                      <a:rPr lang="cs-CZ">
                        <a:latin typeface="Cambria Math" panose="02040503050406030204" pitchFamily="18" charset="0"/>
                        <a:ea typeface="Cambria Math" panose="02040503050406030204" pitchFamily="18" charset="0"/>
                      </a:rPr>
                      <m:t> . </m:t>
                    </m:r>
                    <m:sSup>
                      <m:sSupPr>
                        <m:ctrlPr>
                          <a:rPr lang="cs-CZ" i="1">
                            <a:latin typeface="Cambria Math" panose="02040503050406030204" pitchFamily="18" charset="0"/>
                            <a:ea typeface="Cambria Math" panose="02040503050406030204" pitchFamily="18" charset="0"/>
                          </a:rPr>
                        </m:ctrlPr>
                      </m:sSupPr>
                      <m:e>
                        <m:r>
                          <m:rPr>
                            <m:sty m:val="p"/>
                          </m:rPr>
                          <a:rPr lang="cs-CZ">
                            <a:latin typeface="Cambria Math" panose="02040503050406030204" pitchFamily="18" charset="0"/>
                            <a:ea typeface="Cambria Math" panose="02040503050406030204" pitchFamily="18" charset="0"/>
                          </a:rPr>
                          <m:t>m</m:t>
                        </m:r>
                      </m:e>
                      <m:sup>
                        <m:r>
                          <a:rPr lang="cs-CZ" i="1">
                            <a:latin typeface="Cambria Math" panose="02040503050406030204" pitchFamily="18" charset="0"/>
                            <a:ea typeface="Cambria Math" panose="02040503050406030204" pitchFamily="18" charset="0"/>
                          </a:rPr>
                          <m:t>−3</m:t>
                        </m:r>
                      </m:sup>
                    </m:sSup>
                  </m:oMath>
                </a14:m>
                <a:r>
                  <a:rPr lang="cs-CZ" dirty="0" smtClean="0"/>
                  <a:t> odpovídá hliník. Těleso je vyrobeno z hliníku. </a:t>
                </a:r>
                <a:endParaRPr lang="cs-CZ" dirty="0"/>
              </a:p>
            </p:txBody>
          </p:sp>
        </mc:Choice>
        <mc:Fallback xmlns="">
          <p:sp>
            <p:nvSpPr>
              <p:cNvPr id="11" name="TextovéPole 10"/>
              <p:cNvSpPr txBox="1">
                <a:spLocks noRot="1" noChangeAspect="1" noMove="1" noResize="1" noEditPoints="1" noAdjustHandles="1" noChangeArrowheads="1" noChangeShapeType="1" noTextEdit="1"/>
              </p:cNvSpPr>
              <p:nvPr/>
            </p:nvSpPr>
            <p:spPr>
              <a:xfrm>
                <a:off x="849086" y="6357151"/>
                <a:ext cx="6601096" cy="369332"/>
              </a:xfrm>
              <a:prstGeom prst="rect">
                <a:avLst/>
              </a:prstGeom>
              <a:blipFill>
                <a:blip r:embed="rId8"/>
                <a:stretch>
                  <a:fillRect l="-739" t="-10000" r="-185" b="-2666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graphicFrame>
            <p:nvGraphicFramePr>
              <p:cNvPr id="12" name="Tabulka 11"/>
              <p:cNvGraphicFramePr>
                <a:graphicFrameLocks noGrp="1"/>
              </p:cNvGraphicFramePr>
              <p:nvPr>
                <p:extLst>
                  <p:ext uri="{D42A27DB-BD31-4B8C-83A1-F6EECF244321}">
                    <p14:modId xmlns:p14="http://schemas.microsoft.com/office/powerpoint/2010/main" val="2388706371"/>
                  </p:ext>
                </p:extLst>
              </p:nvPr>
            </p:nvGraphicFramePr>
            <p:xfrm>
              <a:off x="8071636" y="3230171"/>
              <a:ext cx="3854994" cy="3337560"/>
            </p:xfrm>
            <a:graphic>
              <a:graphicData uri="http://schemas.openxmlformats.org/drawingml/2006/table">
                <a:tbl>
                  <a:tblPr firstRow="1" bandRow="1">
                    <a:tableStyleId>{5940675A-B579-460E-94D1-54222C63F5DA}</a:tableStyleId>
                  </a:tblPr>
                  <a:tblGrid>
                    <a:gridCol w="1927497">
                      <a:extLst>
                        <a:ext uri="{9D8B030D-6E8A-4147-A177-3AD203B41FA5}">
                          <a16:colId xmlns:a16="http://schemas.microsoft.com/office/drawing/2014/main" val="3968661992"/>
                        </a:ext>
                      </a:extLst>
                    </a:gridCol>
                    <a:gridCol w="1927497">
                      <a:extLst>
                        <a:ext uri="{9D8B030D-6E8A-4147-A177-3AD203B41FA5}">
                          <a16:colId xmlns:a16="http://schemas.microsoft.com/office/drawing/2014/main" val="2453401725"/>
                        </a:ext>
                      </a:extLst>
                    </a:gridCol>
                  </a:tblGrid>
                  <a:tr h="370840">
                    <a:tc>
                      <a:txBody>
                        <a:bodyPr/>
                        <a:lstStyle/>
                        <a:p>
                          <a:pPr algn="ctr"/>
                          <a:r>
                            <a:rPr lang="cs-CZ" dirty="0" smtClean="0"/>
                            <a:t>Látka</a:t>
                          </a:r>
                          <a:endParaRPr lang="cs-CZ" dirty="0"/>
                        </a:p>
                      </a:txBody>
                      <a:tcPr/>
                    </a:tc>
                    <a:tc>
                      <a:txBody>
                        <a:bodyPr/>
                        <a:lstStyle/>
                        <a:p>
                          <a:pPr algn="ctr"/>
                          <a:r>
                            <a:rPr lang="cs-CZ" dirty="0" smtClean="0"/>
                            <a:t>Hustota v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kg</m:t>
                                  </m:r>
                                  <m:r>
                                    <a:rPr lang="cs-CZ" b="0" i="0" smtClean="0">
                                      <a:latin typeface="Cambria Math" panose="02040503050406030204" pitchFamily="18" charset="0"/>
                                    </a:rPr>
                                    <m:t> . </m:t>
                                  </m:r>
                                  <m:r>
                                    <m:rPr>
                                      <m:sty m:val="p"/>
                                    </m:rPr>
                                    <a:rPr lang="cs-CZ" b="0" i="0" smtClean="0">
                                      <a:latin typeface="Cambria Math" panose="02040503050406030204" pitchFamily="18" charset="0"/>
                                    </a:rPr>
                                    <m:t>m</m:t>
                                  </m:r>
                                </m:e>
                                <m:sup>
                                  <m:r>
                                    <a:rPr lang="cs-CZ" b="0" i="0" smtClean="0">
                                      <a:latin typeface="Cambria Math" panose="02040503050406030204" pitchFamily="18" charset="0"/>
                                    </a:rPr>
                                    <m:t>−3</m:t>
                                  </m:r>
                                </m:sup>
                              </m:sSup>
                            </m:oMath>
                          </a14:m>
                          <a:endParaRPr lang="cs-CZ" i="0" dirty="0"/>
                        </a:p>
                      </a:txBody>
                      <a:tcPr/>
                    </a:tc>
                    <a:extLst>
                      <a:ext uri="{0D108BD9-81ED-4DB2-BD59-A6C34878D82A}">
                        <a16:rowId xmlns:a16="http://schemas.microsoft.com/office/drawing/2014/main" val="1868419406"/>
                      </a:ext>
                    </a:extLst>
                  </a:tr>
                  <a:tr h="370840">
                    <a:tc>
                      <a:txBody>
                        <a:bodyPr/>
                        <a:lstStyle/>
                        <a:p>
                          <a:r>
                            <a:rPr lang="cs-CZ" dirty="0" smtClean="0"/>
                            <a:t>Voda</a:t>
                          </a:r>
                          <a:endParaRPr lang="cs-CZ" dirty="0"/>
                        </a:p>
                      </a:txBody>
                      <a:tcPr/>
                    </a:tc>
                    <a:tc>
                      <a:txBody>
                        <a:bodyPr/>
                        <a:lstStyle/>
                        <a:p>
                          <a:r>
                            <a:rPr lang="cs-CZ" dirty="0" smtClean="0"/>
                            <a:t>998</a:t>
                          </a:r>
                          <a:endParaRPr lang="cs-CZ" dirty="0"/>
                        </a:p>
                      </a:txBody>
                      <a:tcPr/>
                    </a:tc>
                    <a:extLst>
                      <a:ext uri="{0D108BD9-81ED-4DB2-BD59-A6C34878D82A}">
                        <a16:rowId xmlns:a16="http://schemas.microsoft.com/office/drawing/2014/main" val="4021492620"/>
                      </a:ext>
                    </a:extLst>
                  </a:tr>
                  <a:tr h="370840">
                    <a:tc>
                      <a:txBody>
                        <a:bodyPr/>
                        <a:lstStyle/>
                        <a:p>
                          <a:r>
                            <a:rPr lang="cs-CZ" dirty="0" smtClean="0"/>
                            <a:t>Led</a:t>
                          </a:r>
                          <a:endParaRPr lang="cs-CZ" dirty="0"/>
                        </a:p>
                      </a:txBody>
                      <a:tcPr/>
                    </a:tc>
                    <a:tc>
                      <a:txBody>
                        <a:bodyPr/>
                        <a:lstStyle/>
                        <a:p>
                          <a:r>
                            <a:rPr lang="cs-CZ" dirty="0" smtClean="0"/>
                            <a:t>917</a:t>
                          </a:r>
                          <a:endParaRPr lang="cs-CZ" dirty="0"/>
                        </a:p>
                      </a:txBody>
                      <a:tcPr/>
                    </a:tc>
                    <a:extLst>
                      <a:ext uri="{0D108BD9-81ED-4DB2-BD59-A6C34878D82A}">
                        <a16:rowId xmlns:a16="http://schemas.microsoft.com/office/drawing/2014/main" val="149283146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Železo</a:t>
                          </a:r>
                        </a:p>
                      </a:txBody>
                      <a:tcPr/>
                    </a:tc>
                    <a:tc>
                      <a:txBody>
                        <a:bodyPr/>
                        <a:lstStyle/>
                        <a:p>
                          <a:r>
                            <a:rPr lang="cs-CZ" dirty="0" smtClean="0"/>
                            <a:t>7870</a:t>
                          </a:r>
                          <a:endParaRPr lang="cs-CZ" dirty="0"/>
                        </a:p>
                      </a:txBody>
                      <a:tcPr/>
                    </a:tc>
                    <a:extLst>
                      <a:ext uri="{0D108BD9-81ED-4DB2-BD59-A6C34878D82A}">
                        <a16:rowId xmlns:a16="http://schemas.microsoft.com/office/drawing/2014/main" val="3429830545"/>
                      </a:ext>
                    </a:extLst>
                  </a:tr>
                  <a:tr h="370840">
                    <a:tc>
                      <a:txBody>
                        <a:bodyPr/>
                        <a:lstStyle/>
                        <a:p>
                          <a:r>
                            <a:rPr lang="cs-CZ" dirty="0" smtClean="0"/>
                            <a:t>Olovo</a:t>
                          </a:r>
                          <a:endParaRPr lang="cs-CZ" dirty="0"/>
                        </a:p>
                      </a:txBody>
                      <a:tcPr/>
                    </a:tc>
                    <a:tc>
                      <a:txBody>
                        <a:bodyPr/>
                        <a:lstStyle/>
                        <a:p>
                          <a:r>
                            <a:rPr lang="cs-CZ" dirty="0" smtClean="0"/>
                            <a:t>11300</a:t>
                          </a:r>
                          <a:endParaRPr lang="cs-CZ" dirty="0"/>
                        </a:p>
                      </a:txBody>
                      <a:tcPr/>
                    </a:tc>
                    <a:extLst>
                      <a:ext uri="{0D108BD9-81ED-4DB2-BD59-A6C34878D82A}">
                        <a16:rowId xmlns:a16="http://schemas.microsoft.com/office/drawing/2014/main" val="2064318310"/>
                      </a:ext>
                    </a:extLst>
                  </a:tr>
                  <a:tr h="370840">
                    <a:tc>
                      <a:txBody>
                        <a:bodyPr/>
                        <a:lstStyle/>
                        <a:p>
                          <a:r>
                            <a:rPr lang="cs-CZ" dirty="0" smtClean="0"/>
                            <a:t>Hliník</a:t>
                          </a:r>
                          <a:endParaRPr lang="cs-CZ" dirty="0"/>
                        </a:p>
                      </a:txBody>
                      <a:tcPr/>
                    </a:tc>
                    <a:tc>
                      <a:txBody>
                        <a:bodyPr/>
                        <a:lstStyle/>
                        <a:p>
                          <a:r>
                            <a:rPr lang="cs-CZ" dirty="0" smtClean="0"/>
                            <a:t>2700</a:t>
                          </a:r>
                          <a:endParaRPr lang="cs-CZ" dirty="0"/>
                        </a:p>
                      </a:txBody>
                      <a:tcPr/>
                    </a:tc>
                    <a:extLst>
                      <a:ext uri="{0D108BD9-81ED-4DB2-BD59-A6C34878D82A}">
                        <a16:rowId xmlns:a16="http://schemas.microsoft.com/office/drawing/2014/main" val="1015660846"/>
                      </a:ext>
                    </a:extLst>
                  </a:tr>
                  <a:tr h="370840">
                    <a:tc>
                      <a:txBody>
                        <a:bodyPr/>
                        <a:lstStyle/>
                        <a:p>
                          <a:r>
                            <a:rPr lang="cs-CZ" dirty="0" smtClean="0"/>
                            <a:t>Rtuť</a:t>
                          </a:r>
                          <a:endParaRPr lang="cs-CZ" dirty="0"/>
                        </a:p>
                      </a:txBody>
                      <a:tcPr/>
                    </a:tc>
                    <a:tc>
                      <a:txBody>
                        <a:bodyPr/>
                        <a:lstStyle/>
                        <a:p>
                          <a:r>
                            <a:rPr lang="cs-CZ" dirty="0" smtClean="0"/>
                            <a:t>13500</a:t>
                          </a:r>
                          <a:endParaRPr lang="cs-CZ" dirty="0"/>
                        </a:p>
                      </a:txBody>
                      <a:tcPr/>
                    </a:tc>
                    <a:extLst>
                      <a:ext uri="{0D108BD9-81ED-4DB2-BD59-A6C34878D82A}">
                        <a16:rowId xmlns:a16="http://schemas.microsoft.com/office/drawing/2014/main" val="2930729978"/>
                      </a:ext>
                    </a:extLst>
                  </a:tr>
                  <a:tr h="370840">
                    <a:tc>
                      <a:txBody>
                        <a:bodyPr/>
                        <a:lstStyle/>
                        <a:p>
                          <a:r>
                            <a:rPr lang="cs-CZ" dirty="0" smtClean="0"/>
                            <a:t>Líh</a:t>
                          </a:r>
                          <a:endParaRPr lang="cs-CZ" dirty="0"/>
                        </a:p>
                      </a:txBody>
                      <a:tcPr/>
                    </a:tc>
                    <a:tc>
                      <a:txBody>
                        <a:bodyPr/>
                        <a:lstStyle/>
                        <a:p>
                          <a:r>
                            <a:rPr lang="cs-CZ" dirty="0" smtClean="0"/>
                            <a:t>789</a:t>
                          </a:r>
                          <a:endParaRPr lang="cs-CZ" dirty="0"/>
                        </a:p>
                      </a:txBody>
                      <a:tcPr/>
                    </a:tc>
                    <a:extLst>
                      <a:ext uri="{0D108BD9-81ED-4DB2-BD59-A6C34878D82A}">
                        <a16:rowId xmlns:a16="http://schemas.microsoft.com/office/drawing/2014/main" val="3160014989"/>
                      </a:ext>
                    </a:extLst>
                  </a:tr>
                  <a:tr h="370840">
                    <a:tc>
                      <a:txBody>
                        <a:bodyPr/>
                        <a:lstStyle/>
                        <a:p>
                          <a:r>
                            <a:rPr lang="cs-CZ" dirty="0" smtClean="0"/>
                            <a:t>Benzín</a:t>
                          </a:r>
                          <a:endParaRPr lang="cs-CZ" dirty="0"/>
                        </a:p>
                      </a:txBody>
                      <a:tcPr/>
                    </a:tc>
                    <a:tc>
                      <a:txBody>
                        <a:bodyPr/>
                        <a:lstStyle/>
                        <a:p>
                          <a:r>
                            <a:rPr lang="cs-CZ" dirty="0" smtClean="0"/>
                            <a:t>750</a:t>
                          </a:r>
                          <a:endParaRPr lang="cs-CZ" dirty="0"/>
                        </a:p>
                      </a:txBody>
                      <a:tcPr/>
                    </a:tc>
                    <a:extLst>
                      <a:ext uri="{0D108BD9-81ED-4DB2-BD59-A6C34878D82A}">
                        <a16:rowId xmlns:a16="http://schemas.microsoft.com/office/drawing/2014/main" val="1010035455"/>
                      </a:ext>
                    </a:extLst>
                  </a:tr>
                </a:tbl>
              </a:graphicData>
            </a:graphic>
          </p:graphicFrame>
        </mc:Choice>
        <mc:Fallback xmlns="">
          <p:graphicFrame>
            <p:nvGraphicFramePr>
              <p:cNvPr id="12" name="Tabulka 11"/>
              <p:cNvGraphicFramePr>
                <a:graphicFrameLocks noGrp="1"/>
              </p:cNvGraphicFramePr>
              <p:nvPr>
                <p:extLst>
                  <p:ext uri="{D42A27DB-BD31-4B8C-83A1-F6EECF244321}">
                    <p14:modId xmlns:p14="http://schemas.microsoft.com/office/powerpoint/2010/main" val="2388706371"/>
                  </p:ext>
                </p:extLst>
              </p:nvPr>
            </p:nvGraphicFramePr>
            <p:xfrm>
              <a:off x="8071636" y="3230171"/>
              <a:ext cx="3854994" cy="3337560"/>
            </p:xfrm>
            <a:graphic>
              <a:graphicData uri="http://schemas.openxmlformats.org/drawingml/2006/table">
                <a:tbl>
                  <a:tblPr firstRow="1" bandRow="1">
                    <a:tableStyleId>{5940675A-B579-460E-94D1-54222C63F5DA}</a:tableStyleId>
                  </a:tblPr>
                  <a:tblGrid>
                    <a:gridCol w="1927497">
                      <a:extLst>
                        <a:ext uri="{9D8B030D-6E8A-4147-A177-3AD203B41FA5}">
                          <a16:colId xmlns:a16="http://schemas.microsoft.com/office/drawing/2014/main" val="3968661992"/>
                        </a:ext>
                      </a:extLst>
                    </a:gridCol>
                    <a:gridCol w="1927497">
                      <a:extLst>
                        <a:ext uri="{9D8B030D-6E8A-4147-A177-3AD203B41FA5}">
                          <a16:colId xmlns:a16="http://schemas.microsoft.com/office/drawing/2014/main" val="2453401725"/>
                        </a:ext>
                      </a:extLst>
                    </a:gridCol>
                  </a:tblGrid>
                  <a:tr h="370840">
                    <a:tc>
                      <a:txBody>
                        <a:bodyPr/>
                        <a:lstStyle/>
                        <a:p>
                          <a:pPr algn="ctr"/>
                          <a:r>
                            <a:rPr lang="cs-CZ" dirty="0" smtClean="0"/>
                            <a:t>Látka</a:t>
                          </a:r>
                          <a:endParaRPr lang="cs-CZ" dirty="0"/>
                        </a:p>
                      </a:txBody>
                      <a:tcPr/>
                    </a:tc>
                    <a:tc>
                      <a:txBody>
                        <a:bodyPr/>
                        <a:lstStyle/>
                        <a:p>
                          <a:endParaRPr lang="cs-CZ"/>
                        </a:p>
                      </a:txBody>
                      <a:tcPr>
                        <a:blipFill>
                          <a:blip r:embed="rId9"/>
                          <a:stretch>
                            <a:fillRect l="-100633" t="-8197" r="-633" b="-824590"/>
                          </a:stretch>
                        </a:blipFill>
                      </a:tcPr>
                    </a:tc>
                    <a:extLst>
                      <a:ext uri="{0D108BD9-81ED-4DB2-BD59-A6C34878D82A}">
                        <a16:rowId xmlns:a16="http://schemas.microsoft.com/office/drawing/2014/main" val="1868419406"/>
                      </a:ext>
                    </a:extLst>
                  </a:tr>
                  <a:tr h="370840">
                    <a:tc>
                      <a:txBody>
                        <a:bodyPr/>
                        <a:lstStyle/>
                        <a:p>
                          <a:r>
                            <a:rPr lang="cs-CZ" dirty="0" smtClean="0"/>
                            <a:t>Voda</a:t>
                          </a:r>
                          <a:endParaRPr lang="cs-CZ" dirty="0"/>
                        </a:p>
                      </a:txBody>
                      <a:tcPr/>
                    </a:tc>
                    <a:tc>
                      <a:txBody>
                        <a:bodyPr/>
                        <a:lstStyle/>
                        <a:p>
                          <a:r>
                            <a:rPr lang="cs-CZ" dirty="0" smtClean="0"/>
                            <a:t>998</a:t>
                          </a:r>
                          <a:endParaRPr lang="cs-CZ" dirty="0"/>
                        </a:p>
                      </a:txBody>
                      <a:tcPr/>
                    </a:tc>
                    <a:extLst>
                      <a:ext uri="{0D108BD9-81ED-4DB2-BD59-A6C34878D82A}">
                        <a16:rowId xmlns:a16="http://schemas.microsoft.com/office/drawing/2014/main" val="4021492620"/>
                      </a:ext>
                    </a:extLst>
                  </a:tr>
                  <a:tr h="370840">
                    <a:tc>
                      <a:txBody>
                        <a:bodyPr/>
                        <a:lstStyle/>
                        <a:p>
                          <a:r>
                            <a:rPr lang="cs-CZ" dirty="0" smtClean="0"/>
                            <a:t>Led</a:t>
                          </a:r>
                          <a:endParaRPr lang="cs-CZ" dirty="0"/>
                        </a:p>
                      </a:txBody>
                      <a:tcPr/>
                    </a:tc>
                    <a:tc>
                      <a:txBody>
                        <a:bodyPr/>
                        <a:lstStyle/>
                        <a:p>
                          <a:r>
                            <a:rPr lang="cs-CZ" dirty="0" smtClean="0"/>
                            <a:t>917</a:t>
                          </a:r>
                          <a:endParaRPr lang="cs-CZ" dirty="0"/>
                        </a:p>
                      </a:txBody>
                      <a:tcPr/>
                    </a:tc>
                    <a:extLst>
                      <a:ext uri="{0D108BD9-81ED-4DB2-BD59-A6C34878D82A}">
                        <a16:rowId xmlns:a16="http://schemas.microsoft.com/office/drawing/2014/main" val="149283146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Železo</a:t>
                          </a:r>
                        </a:p>
                      </a:txBody>
                      <a:tcPr/>
                    </a:tc>
                    <a:tc>
                      <a:txBody>
                        <a:bodyPr/>
                        <a:lstStyle/>
                        <a:p>
                          <a:r>
                            <a:rPr lang="cs-CZ" dirty="0" smtClean="0"/>
                            <a:t>7870</a:t>
                          </a:r>
                          <a:endParaRPr lang="cs-CZ" dirty="0"/>
                        </a:p>
                      </a:txBody>
                      <a:tcPr/>
                    </a:tc>
                    <a:extLst>
                      <a:ext uri="{0D108BD9-81ED-4DB2-BD59-A6C34878D82A}">
                        <a16:rowId xmlns:a16="http://schemas.microsoft.com/office/drawing/2014/main" val="3429830545"/>
                      </a:ext>
                    </a:extLst>
                  </a:tr>
                  <a:tr h="370840">
                    <a:tc>
                      <a:txBody>
                        <a:bodyPr/>
                        <a:lstStyle/>
                        <a:p>
                          <a:r>
                            <a:rPr lang="cs-CZ" dirty="0" smtClean="0"/>
                            <a:t>Olovo</a:t>
                          </a:r>
                          <a:endParaRPr lang="cs-CZ" dirty="0"/>
                        </a:p>
                      </a:txBody>
                      <a:tcPr/>
                    </a:tc>
                    <a:tc>
                      <a:txBody>
                        <a:bodyPr/>
                        <a:lstStyle/>
                        <a:p>
                          <a:r>
                            <a:rPr lang="cs-CZ" dirty="0" smtClean="0"/>
                            <a:t>11300</a:t>
                          </a:r>
                          <a:endParaRPr lang="cs-CZ" dirty="0"/>
                        </a:p>
                      </a:txBody>
                      <a:tcPr/>
                    </a:tc>
                    <a:extLst>
                      <a:ext uri="{0D108BD9-81ED-4DB2-BD59-A6C34878D82A}">
                        <a16:rowId xmlns:a16="http://schemas.microsoft.com/office/drawing/2014/main" val="2064318310"/>
                      </a:ext>
                    </a:extLst>
                  </a:tr>
                  <a:tr h="370840">
                    <a:tc>
                      <a:txBody>
                        <a:bodyPr/>
                        <a:lstStyle/>
                        <a:p>
                          <a:r>
                            <a:rPr lang="cs-CZ" dirty="0" smtClean="0"/>
                            <a:t>Hliník</a:t>
                          </a:r>
                          <a:endParaRPr lang="cs-CZ" dirty="0"/>
                        </a:p>
                      </a:txBody>
                      <a:tcPr/>
                    </a:tc>
                    <a:tc>
                      <a:txBody>
                        <a:bodyPr/>
                        <a:lstStyle/>
                        <a:p>
                          <a:r>
                            <a:rPr lang="cs-CZ" dirty="0" smtClean="0"/>
                            <a:t>2700</a:t>
                          </a:r>
                          <a:endParaRPr lang="cs-CZ" dirty="0"/>
                        </a:p>
                      </a:txBody>
                      <a:tcPr/>
                    </a:tc>
                    <a:extLst>
                      <a:ext uri="{0D108BD9-81ED-4DB2-BD59-A6C34878D82A}">
                        <a16:rowId xmlns:a16="http://schemas.microsoft.com/office/drawing/2014/main" val="1015660846"/>
                      </a:ext>
                    </a:extLst>
                  </a:tr>
                  <a:tr h="370840">
                    <a:tc>
                      <a:txBody>
                        <a:bodyPr/>
                        <a:lstStyle/>
                        <a:p>
                          <a:r>
                            <a:rPr lang="cs-CZ" dirty="0" smtClean="0"/>
                            <a:t>Rtuť</a:t>
                          </a:r>
                          <a:endParaRPr lang="cs-CZ" dirty="0"/>
                        </a:p>
                      </a:txBody>
                      <a:tcPr/>
                    </a:tc>
                    <a:tc>
                      <a:txBody>
                        <a:bodyPr/>
                        <a:lstStyle/>
                        <a:p>
                          <a:r>
                            <a:rPr lang="cs-CZ" dirty="0" smtClean="0"/>
                            <a:t>13500</a:t>
                          </a:r>
                          <a:endParaRPr lang="cs-CZ" dirty="0"/>
                        </a:p>
                      </a:txBody>
                      <a:tcPr/>
                    </a:tc>
                    <a:extLst>
                      <a:ext uri="{0D108BD9-81ED-4DB2-BD59-A6C34878D82A}">
                        <a16:rowId xmlns:a16="http://schemas.microsoft.com/office/drawing/2014/main" val="2930729978"/>
                      </a:ext>
                    </a:extLst>
                  </a:tr>
                  <a:tr h="370840">
                    <a:tc>
                      <a:txBody>
                        <a:bodyPr/>
                        <a:lstStyle/>
                        <a:p>
                          <a:r>
                            <a:rPr lang="cs-CZ" dirty="0" smtClean="0"/>
                            <a:t>Líh</a:t>
                          </a:r>
                          <a:endParaRPr lang="cs-CZ" dirty="0"/>
                        </a:p>
                      </a:txBody>
                      <a:tcPr/>
                    </a:tc>
                    <a:tc>
                      <a:txBody>
                        <a:bodyPr/>
                        <a:lstStyle/>
                        <a:p>
                          <a:r>
                            <a:rPr lang="cs-CZ" dirty="0" smtClean="0"/>
                            <a:t>789</a:t>
                          </a:r>
                          <a:endParaRPr lang="cs-CZ" dirty="0"/>
                        </a:p>
                      </a:txBody>
                      <a:tcPr/>
                    </a:tc>
                    <a:extLst>
                      <a:ext uri="{0D108BD9-81ED-4DB2-BD59-A6C34878D82A}">
                        <a16:rowId xmlns:a16="http://schemas.microsoft.com/office/drawing/2014/main" val="3160014989"/>
                      </a:ext>
                    </a:extLst>
                  </a:tr>
                  <a:tr h="370840">
                    <a:tc>
                      <a:txBody>
                        <a:bodyPr/>
                        <a:lstStyle/>
                        <a:p>
                          <a:r>
                            <a:rPr lang="cs-CZ" dirty="0" smtClean="0"/>
                            <a:t>Benzín</a:t>
                          </a:r>
                          <a:endParaRPr lang="cs-CZ" dirty="0"/>
                        </a:p>
                      </a:txBody>
                      <a:tcPr/>
                    </a:tc>
                    <a:tc>
                      <a:txBody>
                        <a:bodyPr/>
                        <a:lstStyle/>
                        <a:p>
                          <a:r>
                            <a:rPr lang="cs-CZ" dirty="0" smtClean="0"/>
                            <a:t>750</a:t>
                          </a:r>
                          <a:endParaRPr lang="cs-CZ" dirty="0"/>
                        </a:p>
                      </a:txBody>
                      <a:tcPr/>
                    </a:tc>
                    <a:extLst>
                      <a:ext uri="{0D108BD9-81ED-4DB2-BD59-A6C34878D82A}">
                        <a16:rowId xmlns:a16="http://schemas.microsoft.com/office/drawing/2014/main" val="1010035455"/>
                      </a:ext>
                    </a:extLst>
                  </a:tr>
                </a:tbl>
              </a:graphicData>
            </a:graphic>
          </p:graphicFrame>
        </mc:Fallback>
      </mc:AlternateContent>
    </p:spTree>
    <p:extLst>
      <p:ext uri="{BB962C8B-B14F-4D97-AF65-F5344CB8AC3E}">
        <p14:creationId xmlns:p14="http://schemas.microsoft.com/office/powerpoint/2010/main" val="888554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21B94-F0B9-8851-6F58-9F981926C886}"/>
            </a:ext>
          </a:extLst>
        </p:cNvPr>
        <p:cNvGrpSpPr/>
        <p:nvPr/>
      </p:nvGrpSpPr>
      <p:grpSpPr>
        <a:xfrm>
          <a:off x="0" y="0"/>
          <a:ext cx="0" cy="0"/>
          <a:chOff x="0" y="0"/>
          <a:chExt cx="0" cy="0"/>
        </a:xfrm>
      </p:grpSpPr>
      <p:sp>
        <p:nvSpPr>
          <p:cNvPr id="9" name="TextovéPole 8">
            <a:extLst>
              <a:ext uri="{FF2B5EF4-FFF2-40B4-BE49-F238E27FC236}">
                <a16:creationId xmlns:a16="http://schemas.microsoft.com/office/drawing/2014/main" id="{4294F40C-31CB-5A54-4C34-5729148F7967}"/>
              </a:ext>
            </a:extLst>
          </p:cNvPr>
          <p:cNvSpPr txBox="1"/>
          <p:nvPr/>
        </p:nvSpPr>
        <p:spPr>
          <a:xfrm>
            <a:off x="312822" y="166099"/>
            <a:ext cx="2886433" cy="369332"/>
          </a:xfrm>
          <a:prstGeom prst="rect">
            <a:avLst/>
          </a:prstGeom>
          <a:noFill/>
        </p:spPr>
        <p:txBody>
          <a:bodyPr wrap="square" rtlCol="0">
            <a:spAutoFit/>
          </a:bodyPr>
          <a:lstStyle/>
          <a:p>
            <a:r>
              <a:rPr lang="cs-CZ" b="1" dirty="0"/>
              <a:t>Tlak a jednotka tlaku</a:t>
            </a:r>
          </a:p>
        </p:txBody>
      </p:sp>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2B287FD8-A74F-9F61-80AB-D9FB88CB9831}"/>
                  </a:ext>
                </a:extLst>
              </p:cNvPr>
              <p:cNvSpPr txBox="1"/>
              <p:nvPr/>
            </p:nvSpPr>
            <p:spPr>
              <a:xfrm>
                <a:off x="4337290" y="2226195"/>
                <a:ext cx="6713559" cy="923330"/>
              </a:xfrm>
              <a:prstGeom prst="rect">
                <a:avLst/>
              </a:prstGeom>
              <a:noFill/>
            </p:spPr>
            <p:txBody>
              <a:bodyPr wrap="square" rtlCol="0">
                <a:spAutoFit/>
              </a:bodyPr>
              <a:lstStyle/>
              <a:p>
                <a:r>
                  <a:rPr lang="cs-CZ" dirty="0"/>
                  <a:t>Působení síly </a:t>
                </a:r>
                <a14:m>
                  <m:oMath xmlns:m="http://schemas.openxmlformats.org/officeDocument/2006/math">
                    <m:r>
                      <a:rPr lang="cs-CZ" i="1" dirty="0" smtClean="0">
                        <a:latin typeface="Cambria Math" panose="02040503050406030204" pitchFamily="18" charset="0"/>
                      </a:rPr>
                      <m:t>𝐹</m:t>
                    </m:r>
                  </m:oMath>
                </a14:m>
                <a:r>
                  <a:rPr lang="cs-CZ" dirty="0"/>
                  <a:t> na horní část tělesa se postupně přenáší interakcí mezi částicemi tělesa a její působení se rozloží do celé plochy </a:t>
                </a:r>
                <a14:m>
                  <m:oMath xmlns:m="http://schemas.openxmlformats.org/officeDocument/2006/math">
                    <m:r>
                      <a:rPr lang="cs-CZ" i="1" dirty="0" smtClean="0">
                        <a:latin typeface="Cambria Math" panose="02040503050406030204" pitchFamily="18" charset="0"/>
                      </a:rPr>
                      <m:t>𝑆</m:t>
                    </m:r>
                  </m:oMath>
                </a14:m>
                <a:r>
                  <a:rPr lang="cs-CZ" dirty="0"/>
                  <a:t>.</a:t>
                </a:r>
              </a:p>
              <a:p>
                <a:r>
                  <a:rPr lang="cs-CZ" dirty="0"/>
                  <a:t>Síla působící na plochu je fyzikální veličina nazývaná </a:t>
                </a:r>
                <a:r>
                  <a:rPr lang="cs-CZ" b="1" dirty="0"/>
                  <a:t>tlak</a:t>
                </a:r>
                <a:r>
                  <a:rPr lang="cs-CZ" dirty="0"/>
                  <a:t> a značí se  </a:t>
                </a:r>
                <a14:m>
                  <m:oMath xmlns:m="http://schemas.openxmlformats.org/officeDocument/2006/math">
                    <m:r>
                      <a:rPr lang="cs-CZ" b="1" i="1" dirty="0" smtClean="0">
                        <a:latin typeface="Cambria Math" panose="02040503050406030204" pitchFamily="18" charset="0"/>
                      </a:rPr>
                      <m:t>𝒑</m:t>
                    </m:r>
                  </m:oMath>
                </a14:m>
                <a:r>
                  <a:rPr lang="cs-CZ" dirty="0"/>
                  <a:t>. </a:t>
                </a:r>
              </a:p>
            </p:txBody>
          </p:sp>
        </mc:Choice>
        <mc:Fallback xmlns="">
          <p:sp>
            <p:nvSpPr>
              <p:cNvPr id="10" name="TextovéPole 9">
                <a:extLst>
                  <a:ext uri="{FF2B5EF4-FFF2-40B4-BE49-F238E27FC236}">
                    <a16:creationId xmlns:a16="http://schemas.microsoft.com/office/drawing/2014/main" id="{2B287FD8-A74F-9F61-80AB-D9FB88CB9831}"/>
                  </a:ext>
                </a:extLst>
              </p:cNvPr>
              <p:cNvSpPr txBox="1">
                <a:spLocks noRot="1" noChangeAspect="1" noMove="1" noResize="1" noEditPoints="1" noAdjustHandles="1" noChangeArrowheads="1" noChangeShapeType="1" noTextEdit="1"/>
              </p:cNvSpPr>
              <p:nvPr/>
            </p:nvSpPr>
            <p:spPr>
              <a:xfrm>
                <a:off x="4337290" y="2226195"/>
                <a:ext cx="6713559" cy="923330"/>
              </a:xfrm>
              <a:prstGeom prst="rect">
                <a:avLst/>
              </a:prstGeom>
              <a:blipFill>
                <a:blip r:embed="rId2"/>
                <a:stretch>
                  <a:fillRect l="-726" t="-3289" r="-1270" b="-9211"/>
                </a:stretch>
              </a:blipFill>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36DCE48F-D7A4-27D0-E387-0082633A269E}"/>
              </a:ext>
            </a:extLst>
          </p:cNvPr>
          <p:cNvSpPr txBox="1"/>
          <p:nvPr/>
        </p:nvSpPr>
        <p:spPr>
          <a:xfrm>
            <a:off x="312822" y="591004"/>
            <a:ext cx="11329044" cy="1200329"/>
          </a:xfrm>
          <a:prstGeom prst="rect">
            <a:avLst/>
          </a:prstGeom>
          <a:noFill/>
        </p:spPr>
        <p:txBody>
          <a:bodyPr wrap="square">
            <a:spAutoFit/>
          </a:bodyPr>
          <a:lstStyle/>
          <a:p>
            <a:pPr algn="l">
              <a:buNone/>
            </a:pPr>
            <a:r>
              <a:rPr lang="cs-CZ" b="1" i="0" dirty="0">
                <a:solidFill>
                  <a:srgbClr val="101418"/>
                </a:solidFill>
                <a:effectLst/>
                <a:latin typeface="Linux Libertine"/>
              </a:rPr>
              <a:t>Fyzikální podstata tlaku</a:t>
            </a:r>
          </a:p>
          <a:p>
            <a:pPr algn="l"/>
            <a:r>
              <a:rPr lang="cs-CZ" dirty="0"/>
              <a:t>Tlak v kapalinách a plynech je vyvoláván tepelným pohybem částic (atomů nebo molekul); nárazy těchto částic na stěny nádoby se projevují tlakem na ně působícím. </a:t>
            </a:r>
          </a:p>
          <a:p>
            <a:pPr algn="l"/>
            <a:r>
              <a:rPr lang="cs-CZ" dirty="0"/>
              <a:t>Tlak působí i v pevných tělesech, kde se přenáší interakcí mezi částicemi pevně vázanými v pevném tělese – viz obrázek.</a:t>
            </a:r>
          </a:p>
        </p:txBody>
      </p:sp>
      <p:grpSp>
        <p:nvGrpSpPr>
          <p:cNvPr id="47" name="Skupina 46">
            <a:extLst>
              <a:ext uri="{FF2B5EF4-FFF2-40B4-BE49-F238E27FC236}">
                <a16:creationId xmlns:a16="http://schemas.microsoft.com/office/drawing/2014/main" id="{314E82E9-69E7-03C8-B350-06BAAA05B30C}"/>
              </a:ext>
            </a:extLst>
          </p:cNvPr>
          <p:cNvGrpSpPr/>
          <p:nvPr/>
        </p:nvGrpSpPr>
        <p:grpSpPr>
          <a:xfrm>
            <a:off x="805485" y="2549433"/>
            <a:ext cx="1901105" cy="3813030"/>
            <a:chOff x="2994280" y="2016056"/>
            <a:chExt cx="1901105" cy="3813030"/>
          </a:xfrm>
        </p:grpSpPr>
        <p:grpSp>
          <p:nvGrpSpPr>
            <p:cNvPr id="6" name="Skupina 5">
              <a:extLst>
                <a:ext uri="{FF2B5EF4-FFF2-40B4-BE49-F238E27FC236}">
                  <a16:creationId xmlns:a16="http://schemas.microsoft.com/office/drawing/2014/main" id="{362E5DD9-E58C-5F3F-6BE2-10A7EDC2B9D9}"/>
                </a:ext>
              </a:extLst>
            </p:cNvPr>
            <p:cNvGrpSpPr/>
            <p:nvPr/>
          </p:nvGrpSpPr>
          <p:grpSpPr>
            <a:xfrm>
              <a:off x="2994280" y="2783236"/>
              <a:ext cx="1901105" cy="2608141"/>
              <a:chOff x="3897527" y="2644083"/>
              <a:chExt cx="775326" cy="1491915"/>
            </a:xfrm>
          </p:grpSpPr>
          <p:sp>
            <p:nvSpPr>
              <p:cNvPr id="12" name="Krychle 11">
                <a:extLst>
                  <a:ext uri="{FF2B5EF4-FFF2-40B4-BE49-F238E27FC236}">
                    <a16:creationId xmlns:a16="http://schemas.microsoft.com/office/drawing/2014/main" id="{F893F1BA-0559-320C-746C-970061A2C52F}"/>
                  </a:ext>
                </a:extLst>
              </p:cNvPr>
              <p:cNvSpPr/>
              <p:nvPr/>
            </p:nvSpPr>
            <p:spPr>
              <a:xfrm>
                <a:off x="3902832" y="2644083"/>
                <a:ext cx="770021" cy="1491915"/>
              </a:xfrm>
              <a:prstGeom prst="cub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3" name="Přímá spojnice 12">
                <a:extLst>
                  <a:ext uri="{FF2B5EF4-FFF2-40B4-BE49-F238E27FC236}">
                    <a16:creationId xmlns:a16="http://schemas.microsoft.com/office/drawing/2014/main" id="{5AFF9574-F5DE-4B49-D2FF-BA25F93823BC}"/>
                  </a:ext>
                </a:extLst>
              </p:cNvPr>
              <p:cNvCxnSpPr/>
              <p:nvPr/>
            </p:nvCxnSpPr>
            <p:spPr>
              <a:xfrm flipV="1">
                <a:off x="3897527" y="3938546"/>
                <a:ext cx="189793" cy="18141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4" name="Přímá spojnice 13">
                <a:extLst>
                  <a:ext uri="{FF2B5EF4-FFF2-40B4-BE49-F238E27FC236}">
                    <a16:creationId xmlns:a16="http://schemas.microsoft.com/office/drawing/2014/main" id="{E0093374-4A19-14E4-98AC-682CB7041C08}"/>
                  </a:ext>
                </a:extLst>
              </p:cNvPr>
              <p:cNvCxnSpPr/>
              <p:nvPr/>
            </p:nvCxnSpPr>
            <p:spPr>
              <a:xfrm>
                <a:off x="4087315" y="3935473"/>
                <a:ext cx="572206" cy="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5" name="Přímá spojnice 14">
                <a:extLst>
                  <a:ext uri="{FF2B5EF4-FFF2-40B4-BE49-F238E27FC236}">
                    <a16:creationId xmlns:a16="http://schemas.microsoft.com/office/drawing/2014/main" id="{25A13529-544C-B6A9-573F-7417D0216D1A}"/>
                  </a:ext>
                </a:extLst>
              </p:cNvPr>
              <p:cNvCxnSpPr/>
              <p:nvPr/>
            </p:nvCxnSpPr>
            <p:spPr>
              <a:xfrm>
                <a:off x="4101310" y="2644083"/>
                <a:ext cx="0" cy="129139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cxnSp>
          <p:nvCxnSpPr>
            <p:cNvPr id="16" name="Přímá spojnice se šipkou 15">
              <a:extLst>
                <a:ext uri="{FF2B5EF4-FFF2-40B4-BE49-F238E27FC236}">
                  <a16:creationId xmlns:a16="http://schemas.microsoft.com/office/drawing/2014/main" id="{8BA6CBF9-0EC3-424F-5D06-336282E8BA83}"/>
                </a:ext>
              </a:extLst>
            </p:cNvPr>
            <p:cNvCxnSpPr/>
            <p:nvPr/>
          </p:nvCxnSpPr>
          <p:spPr>
            <a:xfrm>
              <a:off x="3832067" y="2016056"/>
              <a:ext cx="0" cy="1080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ovéPole 16">
                  <a:extLst>
                    <a:ext uri="{FF2B5EF4-FFF2-40B4-BE49-F238E27FC236}">
                      <a16:creationId xmlns:a16="http://schemas.microsoft.com/office/drawing/2014/main" id="{048412BD-E96A-4F69-5D03-464FB05F82D9}"/>
                    </a:ext>
                  </a:extLst>
                </p:cNvPr>
                <p:cNvSpPr txBox="1"/>
                <p:nvPr/>
              </p:nvSpPr>
              <p:spPr>
                <a:xfrm>
                  <a:off x="3987459" y="2186724"/>
                  <a:ext cx="248653"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dirty="0" smtClean="0">
                            <a:latin typeface="Cambria Math" panose="02040503050406030204" pitchFamily="18" charset="0"/>
                          </a:rPr>
                          <m:t>𝐹</m:t>
                        </m:r>
                      </m:oMath>
                    </m:oMathPara>
                  </a14:m>
                  <a:endParaRPr lang="cs-CZ" dirty="0"/>
                </a:p>
              </p:txBody>
            </p:sp>
          </mc:Choice>
          <mc:Fallback xmlns="">
            <p:sp>
              <p:nvSpPr>
                <p:cNvPr id="17" name="TextovéPole 16">
                  <a:extLst>
                    <a:ext uri="{FF2B5EF4-FFF2-40B4-BE49-F238E27FC236}">
                      <a16:creationId xmlns:a16="http://schemas.microsoft.com/office/drawing/2014/main" id="{048412BD-E96A-4F69-5D03-464FB05F82D9}"/>
                    </a:ext>
                  </a:extLst>
                </p:cNvPr>
                <p:cNvSpPr txBox="1">
                  <a:spLocks noRot="1" noChangeAspect="1" noMove="1" noResize="1" noEditPoints="1" noAdjustHandles="1" noChangeArrowheads="1" noChangeShapeType="1" noTextEdit="1"/>
                </p:cNvSpPr>
                <p:nvPr/>
              </p:nvSpPr>
              <p:spPr>
                <a:xfrm>
                  <a:off x="3987459" y="2186724"/>
                  <a:ext cx="248653" cy="369332"/>
                </a:xfrm>
                <a:prstGeom prst="rect">
                  <a:avLst/>
                </a:prstGeom>
                <a:blipFill>
                  <a:blip r:embed="rId3"/>
                  <a:stretch>
                    <a:fillRect r="-2682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695FCB26-7640-1EB2-0BDF-563E78BBDF64}"/>
                    </a:ext>
                  </a:extLst>
                </p:cNvPr>
                <p:cNvSpPr txBox="1"/>
                <p:nvPr/>
              </p:nvSpPr>
              <p:spPr>
                <a:xfrm>
                  <a:off x="3513962" y="5459754"/>
                  <a:ext cx="38501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dirty="0" smtClean="0">
                            <a:latin typeface="Cambria Math" panose="02040503050406030204" pitchFamily="18" charset="0"/>
                          </a:rPr>
                          <m:t>𝑆</m:t>
                        </m:r>
                      </m:oMath>
                    </m:oMathPara>
                  </a14:m>
                  <a:endParaRPr lang="cs-CZ" dirty="0"/>
                </a:p>
              </p:txBody>
            </p:sp>
          </mc:Choice>
          <mc:Fallback xmlns="">
            <p:sp>
              <p:nvSpPr>
                <p:cNvPr id="18" name="TextovéPole 17">
                  <a:extLst>
                    <a:ext uri="{FF2B5EF4-FFF2-40B4-BE49-F238E27FC236}">
                      <a16:creationId xmlns:a16="http://schemas.microsoft.com/office/drawing/2014/main" id="{695FCB26-7640-1EB2-0BDF-563E78BBDF64}"/>
                    </a:ext>
                  </a:extLst>
                </p:cNvPr>
                <p:cNvSpPr txBox="1">
                  <a:spLocks noRot="1" noChangeAspect="1" noMove="1" noResize="1" noEditPoints="1" noAdjustHandles="1" noChangeArrowheads="1" noChangeShapeType="1" noTextEdit="1"/>
                </p:cNvSpPr>
                <p:nvPr/>
              </p:nvSpPr>
              <p:spPr>
                <a:xfrm>
                  <a:off x="3513962" y="5459754"/>
                  <a:ext cx="385011" cy="369332"/>
                </a:xfrm>
                <a:prstGeom prst="rect">
                  <a:avLst/>
                </a:prstGeom>
                <a:blipFill>
                  <a:blip r:embed="rId4"/>
                  <a:stretch>
                    <a:fillRect/>
                  </a:stretch>
                </a:blipFill>
              </p:spPr>
              <p:txBody>
                <a:bodyPr/>
                <a:lstStyle/>
                <a:p>
                  <a:r>
                    <a:rPr lang="cs-CZ">
                      <a:noFill/>
                    </a:rPr>
                    <a:t> </a:t>
                  </a:r>
                </a:p>
              </p:txBody>
            </p:sp>
          </mc:Fallback>
        </mc:AlternateContent>
        <p:cxnSp>
          <p:nvCxnSpPr>
            <p:cNvPr id="22" name="Přímá spojnice se šipkou 21">
              <a:extLst>
                <a:ext uri="{FF2B5EF4-FFF2-40B4-BE49-F238E27FC236}">
                  <a16:creationId xmlns:a16="http://schemas.microsoft.com/office/drawing/2014/main" id="{58BDC37F-F75C-8544-B88A-BA079DE6E3B1}"/>
                </a:ext>
              </a:extLst>
            </p:cNvPr>
            <p:cNvCxnSpPr>
              <a:cxnSpLocks/>
            </p:cNvCxnSpPr>
            <p:nvPr/>
          </p:nvCxnSpPr>
          <p:spPr>
            <a:xfrm>
              <a:off x="3360780" y="5190698"/>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Přímá spojnice se šipkou 27">
              <a:extLst>
                <a:ext uri="{FF2B5EF4-FFF2-40B4-BE49-F238E27FC236}">
                  <a16:creationId xmlns:a16="http://schemas.microsoft.com/office/drawing/2014/main" id="{D2A057E6-4086-3A62-F622-0C996C295341}"/>
                </a:ext>
              </a:extLst>
            </p:cNvPr>
            <p:cNvCxnSpPr>
              <a:cxnSpLocks/>
            </p:cNvCxnSpPr>
            <p:nvPr/>
          </p:nvCxnSpPr>
          <p:spPr>
            <a:xfrm>
              <a:off x="3545983" y="3372030"/>
              <a:ext cx="17268" cy="540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Přímá spojnice se šipkou 29">
              <a:extLst>
                <a:ext uri="{FF2B5EF4-FFF2-40B4-BE49-F238E27FC236}">
                  <a16:creationId xmlns:a16="http://schemas.microsoft.com/office/drawing/2014/main" id="{69973FCA-8DA1-345D-EA51-4368EFA7FC8F}"/>
                </a:ext>
              </a:extLst>
            </p:cNvPr>
            <p:cNvCxnSpPr>
              <a:cxnSpLocks/>
            </p:cNvCxnSpPr>
            <p:nvPr/>
          </p:nvCxnSpPr>
          <p:spPr>
            <a:xfrm>
              <a:off x="4105279" y="3372030"/>
              <a:ext cx="17268" cy="540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Přímá spojnice se šipkou 31">
              <a:extLst>
                <a:ext uri="{FF2B5EF4-FFF2-40B4-BE49-F238E27FC236}">
                  <a16:creationId xmlns:a16="http://schemas.microsoft.com/office/drawing/2014/main" id="{D91B6C0B-C89A-3365-E40F-315262A8F61A}"/>
                </a:ext>
              </a:extLst>
            </p:cNvPr>
            <p:cNvCxnSpPr>
              <a:cxnSpLocks/>
            </p:cNvCxnSpPr>
            <p:nvPr/>
          </p:nvCxnSpPr>
          <p:spPr>
            <a:xfrm>
              <a:off x="3231233" y="4175451"/>
              <a:ext cx="0" cy="270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Přímá spojnice se šipkou 35">
              <a:extLst>
                <a:ext uri="{FF2B5EF4-FFF2-40B4-BE49-F238E27FC236}">
                  <a16:creationId xmlns:a16="http://schemas.microsoft.com/office/drawing/2014/main" id="{2FF2030C-088A-E692-27B0-42239BED370B}"/>
                </a:ext>
              </a:extLst>
            </p:cNvPr>
            <p:cNvCxnSpPr>
              <a:cxnSpLocks/>
            </p:cNvCxnSpPr>
            <p:nvPr/>
          </p:nvCxnSpPr>
          <p:spPr>
            <a:xfrm>
              <a:off x="3554617" y="4186602"/>
              <a:ext cx="0" cy="270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Přímá spojnice se šipkou 36">
              <a:extLst>
                <a:ext uri="{FF2B5EF4-FFF2-40B4-BE49-F238E27FC236}">
                  <a16:creationId xmlns:a16="http://schemas.microsoft.com/office/drawing/2014/main" id="{ACC752A1-0DEB-BE6B-D998-3C31463E56C0}"/>
                </a:ext>
              </a:extLst>
            </p:cNvPr>
            <p:cNvCxnSpPr>
              <a:cxnSpLocks/>
            </p:cNvCxnSpPr>
            <p:nvPr/>
          </p:nvCxnSpPr>
          <p:spPr>
            <a:xfrm>
              <a:off x="3951336" y="4181531"/>
              <a:ext cx="0" cy="270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Přímá spojnice se šipkou 37">
              <a:extLst>
                <a:ext uri="{FF2B5EF4-FFF2-40B4-BE49-F238E27FC236}">
                  <a16:creationId xmlns:a16="http://schemas.microsoft.com/office/drawing/2014/main" id="{16BD2C1C-115D-6C20-7BC7-05F924BD9860}"/>
                </a:ext>
              </a:extLst>
            </p:cNvPr>
            <p:cNvCxnSpPr>
              <a:cxnSpLocks/>
            </p:cNvCxnSpPr>
            <p:nvPr/>
          </p:nvCxnSpPr>
          <p:spPr>
            <a:xfrm>
              <a:off x="4262219" y="4186602"/>
              <a:ext cx="0" cy="270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0" name="Přímá spojnice se šipkou 39">
              <a:extLst>
                <a:ext uri="{FF2B5EF4-FFF2-40B4-BE49-F238E27FC236}">
                  <a16:creationId xmlns:a16="http://schemas.microsoft.com/office/drawing/2014/main" id="{C248B4F0-0698-3506-3928-F80E3159605D}"/>
                </a:ext>
              </a:extLst>
            </p:cNvPr>
            <p:cNvCxnSpPr>
              <a:cxnSpLocks/>
            </p:cNvCxnSpPr>
            <p:nvPr/>
          </p:nvCxnSpPr>
          <p:spPr>
            <a:xfrm>
              <a:off x="3673015" y="5190698"/>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Přímá spojnice se šipkou 40">
              <a:extLst>
                <a:ext uri="{FF2B5EF4-FFF2-40B4-BE49-F238E27FC236}">
                  <a16:creationId xmlns:a16="http://schemas.microsoft.com/office/drawing/2014/main" id="{F3C7E111-4A8C-A455-E045-F578D3E37862}"/>
                </a:ext>
              </a:extLst>
            </p:cNvPr>
            <p:cNvCxnSpPr>
              <a:cxnSpLocks/>
            </p:cNvCxnSpPr>
            <p:nvPr/>
          </p:nvCxnSpPr>
          <p:spPr>
            <a:xfrm>
              <a:off x="3970378" y="5190698"/>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Přímá spojnice se šipkou 41">
              <a:extLst>
                <a:ext uri="{FF2B5EF4-FFF2-40B4-BE49-F238E27FC236}">
                  <a16:creationId xmlns:a16="http://schemas.microsoft.com/office/drawing/2014/main" id="{2C01BCA5-8D8D-7376-6FB0-860043BF7C29}"/>
                </a:ext>
              </a:extLst>
            </p:cNvPr>
            <p:cNvCxnSpPr>
              <a:cxnSpLocks/>
            </p:cNvCxnSpPr>
            <p:nvPr/>
          </p:nvCxnSpPr>
          <p:spPr>
            <a:xfrm>
              <a:off x="4267745" y="5190698"/>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Přímá spojnice se šipkou 42">
              <a:extLst>
                <a:ext uri="{FF2B5EF4-FFF2-40B4-BE49-F238E27FC236}">
                  <a16:creationId xmlns:a16="http://schemas.microsoft.com/office/drawing/2014/main" id="{88FB666F-C8C9-F846-92FA-1285DD6D1D9A}"/>
                </a:ext>
              </a:extLst>
            </p:cNvPr>
            <p:cNvCxnSpPr>
              <a:cxnSpLocks/>
            </p:cNvCxnSpPr>
            <p:nvPr/>
          </p:nvCxnSpPr>
          <p:spPr>
            <a:xfrm>
              <a:off x="3502029" y="5008561"/>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4" name="Přímá spojnice se šipkou 43">
              <a:extLst>
                <a:ext uri="{FF2B5EF4-FFF2-40B4-BE49-F238E27FC236}">
                  <a16:creationId xmlns:a16="http://schemas.microsoft.com/office/drawing/2014/main" id="{CC0A7202-96E6-5F6D-3BE7-DD529E812691}"/>
                </a:ext>
              </a:extLst>
            </p:cNvPr>
            <p:cNvCxnSpPr>
              <a:cxnSpLocks/>
            </p:cNvCxnSpPr>
            <p:nvPr/>
          </p:nvCxnSpPr>
          <p:spPr>
            <a:xfrm>
              <a:off x="3814264" y="5008561"/>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Přímá spojnice se šipkou 44">
              <a:extLst>
                <a:ext uri="{FF2B5EF4-FFF2-40B4-BE49-F238E27FC236}">
                  <a16:creationId xmlns:a16="http://schemas.microsoft.com/office/drawing/2014/main" id="{78E2F4B5-5761-A76F-FE06-C09B6C196ADA}"/>
                </a:ext>
              </a:extLst>
            </p:cNvPr>
            <p:cNvCxnSpPr>
              <a:cxnSpLocks/>
            </p:cNvCxnSpPr>
            <p:nvPr/>
          </p:nvCxnSpPr>
          <p:spPr>
            <a:xfrm>
              <a:off x="4111627" y="5008561"/>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6" name="Přímá spojnice se šipkou 45">
              <a:extLst>
                <a:ext uri="{FF2B5EF4-FFF2-40B4-BE49-F238E27FC236}">
                  <a16:creationId xmlns:a16="http://schemas.microsoft.com/office/drawing/2014/main" id="{2270B822-66A5-81A7-9236-135D35C6A064}"/>
                </a:ext>
              </a:extLst>
            </p:cNvPr>
            <p:cNvCxnSpPr>
              <a:cxnSpLocks/>
            </p:cNvCxnSpPr>
            <p:nvPr/>
          </p:nvCxnSpPr>
          <p:spPr>
            <a:xfrm>
              <a:off x="4408994" y="5008561"/>
              <a:ext cx="0" cy="1188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49" name="TextovéPole 48">
                <a:extLst>
                  <a:ext uri="{FF2B5EF4-FFF2-40B4-BE49-F238E27FC236}">
                    <a16:creationId xmlns:a16="http://schemas.microsoft.com/office/drawing/2014/main" id="{B490FB52-8B88-6488-0B89-2AD31D2D4769}"/>
                  </a:ext>
                </a:extLst>
              </p:cNvPr>
              <p:cNvSpPr txBox="1"/>
              <p:nvPr/>
            </p:nvSpPr>
            <p:spPr>
              <a:xfrm>
                <a:off x="4307556" y="3398394"/>
                <a:ext cx="7264919" cy="1286186"/>
              </a:xfrm>
              <a:prstGeom prst="rect">
                <a:avLst/>
              </a:prstGeom>
              <a:noFill/>
              <a:ln w="19050">
                <a:solidFill>
                  <a:srgbClr val="FF0000"/>
                </a:solidFill>
              </a:ln>
            </p:spPr>
            <p:txBody>
              <a:bodyPr wrap="square">
                <a:spAutoFit/>
              </a:bodyPr>
              <a:lstStyle/>
              <a:p>
                <a:r>
                  <a:rPr lang="cs-CZ" dirty="0"/>
                  <a:t>Tlak vyvolaný silou </a:t>
                </a:r>
                <a14:m>
                  <m:oMath xmlns:m="http://schemas.openxmlformats.org/officeDocument/2006/math">
                    <m:r>
                      <a:rPr lang="cs-CZ" i="1" dirty="0" smtClean="0">
                        <a:latin typeface="Cambria Math" panose="02040503050406030204" pitchFamily="18" charset="0"/>
                      </a:rPr>
                      <m:t>𝐹</m:t>
                    </m:r>
                  </m:oMath>
                </a14:m>
                <a:r>
                  <a:rPr lang="cs-CZ" dirty="0"/>
                  <a:t> působící kolmo na určitou plochu </a:t>
                </a:r>
                <a14:m>
                  <m:oMath xmlns:m="http://schemas.openxmlformats.org/officeDocument/2006/math">
                    <m:r>
                      <a:rPr lang="cs-CZ" i="1" dirty="0" smtClean="0">
                        <a:latin typeface="Cambria Math" panose="02040503050406030204" pitchFamily="18" charset="0"/>
                      </a:rPr>
                      <m:t>𝑆</m:t>
                    </m:r>
                  </m:oMath>
                </a14:m>
                <a:r>
                  <a:rPr lang="cs-CZ" dirty="0"/>
                  <a:t> definujeme jako podíl velikosti síly </a:t>
                </a:r>
                <a14:m>
                  <m:oMath xmlns:m="http://schemas.openxmlformats.org/officeDocument/2006/math">
                    <m:r>
                      <a:rPr lang="cs-CZ" i="1" dirty="0" smtClean="0">
                        <a:latin typeface="Cambria Math" panose="02040503050406030204" pitchFamily="18" charset="0"/>
                      </a:rPr>
                      <m:t>𝐹</m:t>
                    </m:r>
                  </m:oMath>
                </a14:m>
                <a:r>
                  <a:rPr lang="cs-CZ" dirty="0"/>
                  <a:t> a obsahu plochy </a:t>
                </a:r>
                <a14:m>
                  <m:oMath xmlns:m="http://schemas.openxmlformats.org/officeDocument/2006/math">
                    <m:r>
                      <a:rPr lang="cs-CZ" i="1" dirty="0">
                        <a:latin typeface="Cambria Math" panose="02040503050406030204" pitchFamily="18" charset="0"/>
                      </a:rPr>
                      <m:t>𝑆</m:t>
                    </m:r>
                  </m:oMath>
                </a14:m>
                <a:r>
                  <a:rPr lang="cs-CZ" dirty="0"/>
                  <a:t> na kterou síla působí</a:t>
                </a:r>
              </a:p>
              <a:p>
                <a:endParaRPr lang="cs-CZ" sz="800" dirty="0"/>
              </a:p>
              <a:p>
                <a:endParaRPr lang="cs-CZ" sz="800" dirty="0"/>
              </a:p>
              <a:p>
                <a:pPr algn="ctr"/>
                <a14:m>
                  <m:oMath xmlns:m="http://schemas.openxmlformats.org/officeDocument/2006/math">
                    <m:r>
                      <a:rPr lang="cs-CZ" b="0" i="1" smtClean="0">
                        <a:latin typeface="Cambria Math" panose="02040503050406030204" pitchFamily="18" charset="0"/>
                      </a:rPr>
                      <m:t>𝑝</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𝐹</m:t>
                        </m:r>
                      </m:num>
                      <m:den>
                        <m:r>
                          <a:rPr lang="cs-CZ" b="0" i="1" smtClean="0">
                            <a:latin typeface="Cambria Math" panose="02040503050406030204" pitchFamily="18" charset="0"/>
                          </a:rPr>
                          <m:t>𝑆</m:t>
                        </m:r>
                      </m:den>
                    </m:f>
                  </m:oMath>
                </a14:m>
                <a:r>
                  <a:rPr lang="cs-CZ" dirty="0"/>
                  <a:t>        </a:t>
                </a:r>
                <a14:m>
                  <m:oMath xmlns:m="http://schemas.openxmlformats.org/officeDocument/2006/math">
                    <m:d>
                      <m:dPr>
                        <m:begChr m:val="["/>
                        <m:endChr m:val="]"/>
                        <m:ctrlPr>
                          <a:rPr lang="cs-CZ" i="1" dirty="0" smtClean="0">
                            <a:latin typeface="Cambria Math" panose="02040503050406030204" pitchFamily="18" charset="0"/>
                          </a:rPr>
                        </m:ctrlPr>
                      </m:dPr>
                      <m:e>
                        <m:r>
                          <a:rPr lang="cs-CZ" b="0" i="1" dirty="0" smtClean="0">
                            <a:latin typeface="Cambria Math" panose="02040503050406030204" pitchFamily="18" charset="0"/>
                          </a:rPr>
                          <m:t>𝑝</m:t>
                        </m:r>
                      </m:e>
                    </m:d>
                    <m:r>
                      <a:rPr lang="cs-CZ" b="0" i="1" dirty="0" smtClean="0">
                        <a:latin typeface="Cambria Math" panose="02040503050406030204" pitchFamily="18" charset="0"/>
                      </a:rPr>
                      <m:t>=</m:t>
                    </m:r>
                    <m:r>
                      <m:rPr>
                        <m:sty m:val="p"/>
                      </m:rPr>
                      <a:rPr lang="cs-CZ" b="0" i="0" dirty="0" smtClean="0">
                        <a:latin typeface="Cambria Math" panose="02040503050406030204" pitchFamily="18" charset="0"/>
                      </a:rPr>
                      <m:t>N</m:t>
                    </m:r>
                    <m:r>
                      <a:rPr lang="cs-CZ" b="0" i="0" dirty="0" smtClean="0">
                        <a:latin typeface="Cambria Math" panose="02040503050406030204" pitchFamily="18" charset="0"/>
                      </a:rPr>
                      <m:t> . </m:t>
                    </m:r>
                    <m:sSup>
                      <m:sSupPr>
                        <m:ctrlPr>
                          <a:rPr lang="cs-CZ" b="0" i="1" dirty="0" smtClean="0">
                            <a:latin typeface="Cambria Math" panose="02040503050406030204" pitchFamily="18" charset="0"/>
                          </a:rPr>
                        </m:ctrlPr>
                      </m:sSupPr>
                      <m:e>
                        <m:r>
                          <m:rPr>
                            <m:sty m:val="p"/>
                          </m:rPr>
                          <a:rPr lang="cs-CZ" b="0" i="0" dirty="0" smtClean="0">
                            <a:latin typeface="Cambria Math" panose="02040503050406030204" pitchFamily="18" charset="0"/>
                          </a:rPr>
                          <m:t>m</m:t>
                        </m:r>
                      </m:e>
                      <m:sup>
                        <m:r>
                          <a:rPr lang="cs-CZ" b="0" i="1" dirty="0" smtClean="0">
                            <a:latin typeface="Cambria Math" panose="02040503050406030204" pitchFamily="18" charset="0"/>
                          </a:rPr>
                          <m:t>−2</m:t>
                        </m:r>
                      </m:sup>
                    </m:sSup>
                    <m:r>
                      <a:rPr lang="cs-CZ" b="0" i="1" dirty="0" smtClean="0">
                        <a:latin typeface="Cambria Math" panose="02040503050406030204" pitchFamily="18" charset="0"/>
                      </a:rPr>
                      <m:t>=</m:t>
                    </m:r>
                    <m:r>
                      <m:rPr>
                        <m:sty m:val="p"/>
                      </m:rPr>
                      <a:rPr lang="cs-CZ" b="0" i="0" dirty="0" smtClean="0">
                        <a:latin typeface="Cambria Math" panose="02040503050406030204" pitchFamily="18" charset="0"/>
                      </a:rPr>
                      <m:t>Pa</m:t>
                    </m:r>
                  </m:oMath>
                </a14:m>
                <a:r>
                  <a:rPr lang="cs-CZ" dirty="0"/>
                  <a:t>   (pascal)</a:t>
                </a:r>
              </a:p>
            </p:txBody>
          </p:sp>
        </mc:Choice>
        <mc:Fallback xmlns="">
          <p:sp>
            <p:nvSpPr>
              <p:cNvPr id="49" name="TextovéPole 48">
                <a:extLst>
                  <a:ext uri="{FF2B5EF4-FFF2-40B4-BE49-F238E27FC236}">
                    <a16:creationId xmlns:a16="http://schemas.microsoft.com/office/drawing/2014/main" id="{B490FB52-8B88-6488-0B89-2AD31D2D4769}"/>
                  </a:ext>
                </a:extLst>
              </p:cNvPr>
              <p:cNvSpPr txBox="1">
                <a:spLocks noRot="1" noChangeAspect="1" noMove="1" noResize="1" noEditPoints="1" noAdjustHandles="1" noChangeArrowheads="1" noChangeShapeType="1" noTextEdit="1"/>
              </p:cNvSpPr>
              <p:nvPr/>
            </p:nvSpPr>
            <p:spPr>
              <a:xfrm>
                <a:off x="4307556" y="3398394"/>
                <a:ext cx="7264919" cy="1286186"/>
              </a:xfrm>
              <a:prstGeom prst="rect">
                <a:avLst/>
              </a:prstGeom>
              <a:blipFill>
                <a:blip r:embed="rId5"/>
                <a:stretch>
                  <a:fillRect l="-670" t="-1869" b="-1402"/>
                </a:stretch>
              </a:blipFill>
              <a:ln w="19050">
                <a:solidFill>
                  <a:srgbClr val="FF0000"/>
                </a:solidFill>
              </a:ln>
            </p:spPr>
            <p:txBody>
              <a:bodyPr/>
              <a:lstStyle/>
              <a:p>
                <a:r>
                  <a:rPr lang="cs-CZ">
                    <a:noFill/>
                  </a:rPr>
                  <a:t> </a:t>
                </a:r>
              </a:p>
            </p:txBody>
          </p:sp>
        </mc:Fallback>
      </mc:AlternateContent>
      <p:sp>
        <p:nvSpPr>
          <p:cNvPr id="51" name="TextovéPole 50">
            <a:extLst>
              <a:ext uri="{FF2B5EF4-FFF2-40B4-BE49-F238E27FC236}">
                <a16:creationId xmlns:a16="http://schemas.microsoft.com/office/drawing/2014/main" id="{3839D402-031E-DDC7-A205-CAF7AF4521E4}"/>
              </a:ext>
            </a:extLst>
          </p:cNvPr>
          <p:cNvSpPr txBox="1"/>
          <p:nvPr/>
        </p:nvSpPr>
        <p:spPr>
          <a:xfrm>
            <a:off x="4307556" y="5006315"/>
            <a:ext cx="7264918" cy="1477328"/>
          </a:xfrm>
          <a:prstGeom prst="rect">
            <a:avLst/>
          </a:prstGeom>
          <a:noFill/>
          <a:ln w="19050">
            <a:solidFill>
              <a:srgbClr val="FF0000"/>
            </a:solidFill>
          </a:ln>
        </p:spPr>
        <p:txBody>
          <a:bodyPr wrap="square" rtlCol="0">
            <a:spAutoFit/>
          </a:bodyPr>
          <a:lstStyle/>
          <a:p>
            <a:r>
              <a:rPr lang="cs-CZ" dirty="0"/>
              <a:t>V praxi se více používají násobky jednotky tlaku vyjádřené předponou</a:t>
            </a:r>
          </a:p>
          <a:p>
            <a:r>
              <a:rPr lang="cs-CZ" dirty="0"/>
              <a:t>hektopascal   hPa  =  10</a:t>
            </a:r>
            <a:r>
              <a:rPr lang="cs-CZ" baseline="30000" dirty="0"/>
              <a:t>2</a:t>
            </a:r>
            <a:r>
              <a:rPr lang="cs-CZ" dirty="0"/>
              <a:t> Pa</a:t>
            </a:r>
          </a:p>
          <a:p>
            <a:r>
              <a:rPr lang="cs-CZ" dirty="0" err="1"/>
              <a:t>kilopascal</a:t>
            </a:r>
            <a:r>
              <a:rPr lang="cs-CZ" dirty="0"/>
              <a:t>       </a:t>
            </a:r>
            <a:r>
              <a:rPr lang="cs-CZ" dirty="0" err="1"/>
              <a:t>kPa</a:t>
            </a:r>
            <a:r>
              <a:rPr lang="cs-CZ" dirty="0"/>
              <a:t>   = 10</a:t>
            </a:r>
            <a:r>
              <a:rPr lang="cs-CZ" baseline="30000" dirty="0"/>
              <a:t>3</a:t>
            </a:r>
            <a:r>
              <a:rPr lang="cs-CZ" dirty="0"/>
              <a:t> Pa</a:t>
            </a:r>
          </a:p>
          <a:p>
            <a:r>
              <a:rPr lang="cs-CZ" dirty="0"/>
              <a:t>megapascal    MPa = 10</a:t>
            </a:r>
            <a:r>
              <a:rPr lang="cs-CZ" baseline="30000" dirty="0"/>
              <a:t>6</a:t>
            </a:r>
            <a:r>
              <a:rPr lang="cs-CZ" dirty="0"/>
              <a:t> Pa</a:t>
            </a:r>
          </a:p>
          <a:p>
            <a:r>
              <a:rPr lang="cs-CZ" dirty="0" err="1"/>
              <a:t>gigapascal</a:t>
            </a:r>
            <a:r>
              <a:rPr lang="cs-CZ" dirty="0"/>
              <a:t>       </a:t>
            </a:r>
            <a:r>
              <a:rPr lang="cs-CZ" dirty="0" err="1"/>
              <a:t>GPa</a:t>
            </a:r>
            <a:r>
              <a:rPr lang="cs-CZ" dirty="0"/>
              <a:t>  = 10</a:t>
            </a:r>
            <a:r>
              <a:rPr lang="cs-CZ" baseline="30000" dirty="0"/>
              <a:t>9</a:t>
            </a:r>
            <a:r>
              <a:rPr lang="cs-CZ" dirty="0"/>
              <a:t> Pa</a:t>
            </a:r>
          </a:p>
        </p:txBody>
      </p:sp>
    </p:spTree>
    <p:extLst>
      <p:ext uri="{BB962C8B-B14F-4D97-AF65-F5344CB8AC3E}">
        <p14:creationId xmlns:p14="http://schemas.microsoft.com/office/powerpoint/2010/main" val="2348809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FBD723D-E6DA-B50D-BB2C-E72A58C8CAED}"/>
              </a:ext>
            </a:extLst>
          </p:cNvPr>
          <p:cNvSpPr txBox="1"/>
          <p:nvPr/>
        </p:nvSpPr>
        <p:spPr>
          <a:xfrm>
            <a:off x="220133" y="395256"/>
            <a:ext cx="3689684" cy="369332"/>
          </a:xfrm>
          <a:prstGeom prst="rect">
            <a:avLst/>
          </a:prstGeom>
          <a:noFill/>
        </p:spPr>
        <p:txBody>
          <a:bodyPr wrap="square" rtlCol="0">
            <a:spAutoFit/>
          </a:bodyPr>
          <a:lstStyle/>
          <a:p>
            <a:r>
              <a:rPr lang="cs-CZ" b="1" dirty="0"/>
              <a:t>Tlak v kapalinách a plynech</a:t>
            </a:r>
          </a:p>
        </p:txBody>
      </p:sp>
      <p:sp>
        <p:nvSpPr>
          <p:cNvPr id="3" name="TextovéPole 2">
            <a:extLst>
              <a:ext uri="{FF2B5EF4-FFF2-40B4-BE49-F238E27FC236}">
                <a16:creationId xmlns:a16="http://schemas.microsoft.com/office/drawing/2014/main" id="{E68A9587-F824-AFB5-BC83-0A557E97464F}"/>
              </a:ext>
            </a:extLst>
          </p:cNvPr>
          <p:cNvSpPr txBox="1"/>
          <p:nvPr/>
        </p:nvSpPr>
        <p:spPr>
          <a:xfrm>
            <a:off x="3673197" y="822602"/>
            <a:ext cx="4845606" cy="369332"/>
          </a:xfrm>
          <a:prstGeom prst="rect">
            <a:avLst/>
          </a:prstGeom>
          <a:noFill/>
        </p:spPr>
        <p:txBody>
          <a:bodyPr wrap="square" rtlCol="0">
            <a:spAutoFit/>
          </a:bodyPr>
          <a:lstStyle/>
          <a:p>
            <a:r>
              <a:rPr lang="cs-CZ" dirty="0"/>
              <a:t>Tlakovou sílu v kapalině nebo plynu lze realizovat:</a:t>
            </a:r>
          </a:p>
        </p:txBody>
      </p:sp>
      <mc:AlternateContent xmlns:mc="http://schemas.openxmlformats.org/markup-compatibility/2006" xmlns:a14="http://schemas.microsoft.com/office/drawing/2010/main">
        <mc:Choice Requires="a14">
          <p:sp>
            <p:nvSpPr>
              <p:cNvPr id="14" name="TextovéPole 13">
                <a:extLst>
                  <a:ext uri="{FF2B5EF4-FFF2-40B4-BE49-F238E27FC236}">
                    <a16:creationId xmlns:a16="http://schemas.microsoft.com/office/drawing/2014/main" id="{ACE7408E-8C65-1C8C-81CE-DADBFAB071A6}"/>
                  </a:ext>
                </a:extLst>
              </p:cNvPr>
              <p:cNvSpPr txBox="1"/>
              <p:nvPr/>
            </p:nvSpPr>
            <p:spPr>
              <a:xfrm>
                <a:off x="6271128" y="1327553"/>
                <a:ext cx="5700739" cy="923330"/>
              </a:xfrm>
              <a:prstGeom prst="rect">
                <a:avLst/>
              </a:prstGeom>
              <a:noFill/>
            </p:spPr>
            <p:txBody>
              <a:bodyPr wrap="square" rtlCol="0">
                <a:spAutoFit/>
              </a:bodyPr>
              <a:lstStyle/>
              <a:p>
                <a:pPr marL="342900" indent="-342900">
                  <a:buFont typeface="+mj-lt"/>
                  <a:buAutoNum type="arabicPeriod" startAt="2"/>
                </a:pPr>
                <a:r>
                  <a:rPr lang="cs-CZ" b="1" dirty="0"/>
                  <a:t>Působením tíhové síly</a:t>
                </a:r>
                <a:r>
                  <a:rPr lang="cs-CZ" dirty="0"/>
                  <a:t>, která působí na všechna hmotná tělesa naše Země. Výsledkem působení tíhové síly Země  na částice kapaliny je </a:t>
                </a:r>
                <a:r>
                  <a:rPr lang="cs-CZ" b="1" dirty="0"/>
                  <a:t>hydrostatická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𝒉</m:t>
                        </m:r>
                      </m:sub>
                    </m:sSub>
                    <m:r>
                      <a:rPr lang="cs-CZ" b="1" i="1" smtClean="0">
                        <a:latin typeface="Cambria Math" panose="02040503050406030204" pitchFamily="18" charset="0"/>
                      </a:rPr>
                      <m:t>.</m:t>
                    </m:r>
                  </m:oMath>
                </a14:m>
                <a:r>
                  <a:rPr lang="cs-CZ" dirty="0"/>
                  <a:t> </a:t>
                </a:r>
              </a:p>
            </p:txBody>
          </p:sp>
        </mc:Choice>
        <mc:Fallback xmlns="">
          <p:sp>
            <p:nvSpPr>
              <p:cNvPr id="14" name="TextovéPole 13">
                <a:extLst>
                  <a:ext uri="{FF2B5EF4-FFF2-40B4-BE49-F238E27FC236}">
                    <a16:creationId xmlns:a16="http://schemas.microsoft.com/office/drawing/2014/main" id="{ACE7408E-8C65-1C8C-81CE-DADBFAB071A6}"/>
                  </a:ext>
                </a:extLst>
              </p:cNvPr>
              <p:cNvSpPr txBox="1">
                <a:spLocks noRot="1" noChangeAspect="1" noMove="1" noResize="1" noEditPoints="1" noAdjustHandles="1" noChangeArrowheads="1" noChangeShapeType="1" noTextEdit="1"/>
              </p:cNvSpPr>
              <p:nvPr/>
            </p:nvSpPr>
            <p:spPr>
              <a:xfrm>
                <a:off x="6271128" y="1327553"/>
                <a:ext cx="5700739" cy="923330"/>
              </a:xfrm>
              <a:prstGeom prst="rect">
                <a:avLst/>
              </a:prstGeom>
              <a:blipFill>
                <a:blip r:embed="rId2"/>
                <a:stretch>
                  <a:fillRect l="-963" t="-3974" b="-9934"/>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0C80CFD9-4FC7-D536-4392-D4576A2F2D83}"/>
              </a:ext>
            </a:extLst>
          </p:cNvPr>
          <p:cNvSpPr txBox="1"/>
          <p:nvPr/>
        </p:nvSpPr>
        <p:spPr>
          <a:xfrm>
            <a:off x="220133" y="1363953"/>
            <a:ext cx="5700739" cy="923330"/>
          </a:xfrm>
          <a:prstGeom prst="rect">
            <a:avLst/>
          </a:prstGeom>
          <a:noFill/>
        </p:spPr>
        <p:txBody>
          <a:bodyPr wrap="square">
            <a:spAutoFit/>
          </a:bodyPr>
          <a:lstStyle/>
          <a:p>
            <a:pPr marL="342900" indent="-342900">
              <a:buFont typeface="+mj-lt"/>
              <a:buAutoNum type="arabicPeriod"/>
            </a:pPr>
            <a:r>
              <a:rPr lang="cs-CZ" b="1" dirty="0"/>
              <a:t>Působením vnější síly </a:t>
            </a:r>
            <a:r>
              <a:rPr lang="cs-CZ" dirty="0"/>
              <a:t>prostřednictvím pevného tělesa, které působí na povrch kapaliny nebo plynu z vnějšku </a:t>
            </a:r>
          </a:p>
          <a:p>
            <a:r>
              <a:rPr lang="cs-CZ" dirty="0"/>
              <a:t>       přes pružné stěny nádoby nebo píst.</a:t>
            </a:r>
          </a:p>
        </p:txBody>
      </p:sp>
      <p:pic>
        <p:nvPicPr>
          <p:cNvPr id="7" name="Obrázek 6">
            <a:extLst>
              <a:ext uri="{FF2B5EF4-FFF2-40B4-BE49-F238E27FC236}">
                <a16:creationId xmlns:a16="http://schemas.microsoft.com/office/drawing/2014/main" id="{E8F4F26C-3EFA-EF6C-DA49-2636BFA12A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9133" y="2887942"/>
            <a:ext cx="1496623" cy="3011837"/>
          </a:xfrm>
          <a:prstGeom prst="rect">
            <a:avLst/>
          </a:prstGeom>
        </p:spPr>
      </p:pic>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6E4D4CD5-161F-DE3C-5EF9-2C9F9025C4A8}"/>
                  </a:ext>
                </a:extLst>
              </p:cNvPr>
              <p:cNvSpPr txBox="1"/>
              <p:nvPr/>
            </p:nvSpPr>
            <p:spPr>
              <a:xfrm>
                <a:off x="3207111" y="2887942"/>
                <a:ext cx="1496623" cy="369332"/>
              </a:xfrm>
              <a:prstGeom prst="rect">
                <a:avLst/>
              </a:prstGeom>
              <a:noFill/>
            </p:spPr>
            <p:txBody>
              <a:bodyPr wrap="square" rtlCol="0">
                <a:spAutoFit/>
              </a:bodyPr>
              <a:lstStyle/>
              <a:p>
                <a14:m>
                  <m:oMath xmlns:m="http://schemas.openxmlformats.org/officeDocument/2006/math">
                    <m:r>
                      <a:rPr lang="cs-CZ" i="1" dirty="0" smtClean="0">
                        <a:latin typeface="Cambria Math" panose="02040503050406030204" pitchFamily="18" charset="0"/>
                      </a:rPr>
                      <m:t>𝐹</m:t>
                    </m:r>
                  </m:oMath>
                </a14:m>
                <a:r>
                  <a:rPr lang="cs-CZ" dirty="0"/>
                  <a:t> – vnější síla</a:t>
                </a:r>
              </a:p>
            </p:txBody>
          </p:sp>
        </mc:Choice>
        <mc:Fallback xmlns="">
          <p:sp>
            <p:nvSpPr>
              <p:cNvPr id="8" name="TextovéPole 7">
                <a:extLst>
                  <a:ext uri="{FF2B5EF4-FFF2-40B4-BE49-F238E27FC236}">
                    <a16:creationId xmlns:a16="http://schemas.microsoft.com/office/drawing/2014/main" id="{6E4D4CD5-161F-DE3C-5EF9-2C9F9025C4A8}"/>
                  </a:ext>
                </a:extLst>
              </p:cNvPr>
              <p:cNvSpPr txBox="1">
                <a:spLocks noRot="1" noChangeAspect="1" noMove="1" noResize="1" noEditPoints="1" noAdjustHandles="1" noChangeArrowheads="1" noChangeShapeType="1" noTextEdit="1"/>
              </p:cNvSpPr>
              <p:nvPr/>
            </p:nvSpPr>
            <p:spPr>
              <a:xfrm>
                <a:off x="3207111" y="2887942"/>
                <a:ext cx="1496623" cy="369332"/>
              </a:xfrm>
              <a:prstGeom prst="rect">
                <a:avLst/>
              </a:prstGeom>
              <a:blipFill>
                <a:blip r:embed="rId4"/>
                <a:stretch>
                  <a:fillRect t="-10000" b="-26667"/>
                </a:stretch>
              </a:blipFill>
            </p:spPr>
            <p:txBody>
              <a:bodyPr/>
              <a:lstStyle/>
              <a:p>
                <a:r>
                  <a:rPr lang="cs-CZ">
                    <a:noFill/>
                  </a:rPr>
                  <a:t> </a:t>
                </a:r>
              </a:p>
            </p:txBody>
          </p:sp>
        </mc:Fallback>
      </mc:AlternateContent>
      <p:grpSp>
        <p:nvGrpSpPr>
          <p:cNvPr id="10" name="Skupina 9">
            <a:extLst>
              <a:ext uri="{FF2B5EF4-FFF2-40B4-BE49-F238E27FC236}">
                <a16:creationId xmlns:a16="http://schemas.microsoft.com/office/drawing/2014/main" id="{844ECAE8-9EB0-43E5-B22F-187F0A9045BB}"/>
              </a:ext>
            </a:extLst>
          </p:cNvPr>
          <p:cNvGrpSpPr/>
          <p:nvPr/>
        </p:nvGrpSpPr>
        <p:grpSpPr>
          <a:xfrm>
            <a:off x="8035758" y="2891453"/>
            <a:ext cx="2911641" cy="2712703"/>
            <a:chOff x="8035758" y="2891453"/>
            <a:chExt cx="2911641" cy="2712703"/>
          </a:xfrm>
        </p:grpSpPr>
        <p:pic>
          <p:nvPicPr>
            <p:cNvPr id="11" name="Obrázek 10">
              <a:extLst>
                <a:ext uri="{FF2B5EF4-FFF2-40B4-BE49-F238E27FC236}">
                  <a16:creationId xmlns:a16="http://schemas.microsoft.com/office/drawing/2014/main" id="{0FC925A5-9EAF-71ED-3E9C-AB6B80DEDEA2}"/>
                </a:ext>
              </a:extLst>
            </p:cNvPr>
            <p:cNvPicPr>
              <a:picLocks noChangeAspect="1"/>
            </p:cNvPicPr>
            <p:nvPr/>
          </p:nvPicPr>
          <p:blipFill rotWithShape="1">
            <a:blip r:embed="rId5">
              <a:extLst>
                <a:ext uri="{28A0092B-C50C-407E-A947-70E740481C1C}">
                  <a14:useLocalDpi xmlns:a14="http://schemas.microsoft.com/office/drawing/2010/main" val="0"/>
                </a:ext>
              </a:extLst>
            </a:blip>
            <a:srcRect l="9804" r="21210"/>
            <a:stretch/>
          </p:blipFill>
          <p:spPr>
            <a:xfrm>
              <a:off x="8035758" y="2891453"/>
              <a:ext cx="2911641" cy="2712703"/>
            </a:xfrm>
            <a:prstGeom prst="rect">
              <a:avLst/>
            </a:prstGeom>
          </p:spPr>
        </p:pic>
        <p:cxnSp>
          <p:nvCxnSpPr>
            <p:cNvPr id="6" name="Přímá spojnice se šipkou 5">
              <a:extLst>
                <a:ext uri="{FF2B5EF4-FFF2-40B4-BE49-F238E27FC236}">
                  <a16:creationId xmlns:a16="http://schemas.microsoft.com/office/drawing/2014/main" id="{8F97ACF7-B640-4500-A175-43A31C708CA3}"/>
                </a:ext>
              </a:extLst>
            </p:cNvPr>
            <p:cNvCxnSpPr/>
            <p:nvPr/>
          </p:nvCxnSpPr>
          <p:spPr>
            <a:xfrm>
              <a:off x="8434136" y="3767667"/>
              <a:ext cx="0" cy="89746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22F29E21-CF7F-44F4-AB99-30B46408D988}"/>
                    </a:ext>
                  </a:extLst>
                </p:cNvPr>
                <p:cNvSpPr txBox="1"/>
                <p:nvPr/>
              </p:nvSpPr>
              <p:spPr>
                <a:xfrm>
                  <a:off x="8417648" y="4004393"/>
                  <a:ext cx="41486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oMath>
                    </m:oMathPara>
                  </a14:m>
                  <a:endParaRPr lang="cs-CZ" dirty="0"/>
                </a:p>
              </p:txBody>
            </p:sp>
          </mc:Choice>
          <mc:Fallback xmlns="">
            <p:sp>
              <p:nvSpPr>
                <p:cNvPr id="9" name="TextovéPole 8">
                  <a:extLst>
                    <a:ext uri="{FF2B5EF4-FFF2-40B4-BE49-F238E27FC236}">
                      <a16:creationId xmlns:a16="http://schemas.microsoft.com/office/drawing/2014/main" id="{22F29E21-CF7F-44F4-AB99-30B46408D988}"/>
                    </a:ext>
                  </a:extLst>
                </p:cNvPr>
                <p:cNvSpPr txBox="1">
                  <a:spLocks noRot="1" noChangeAspect="1" noMove="1" noResize="1" noEditPoints="1" noAdjustHandles="1" noChangeArrowheads="1" noChangeShapeType="1" noTextEdit="1"/>
                </p:cNvSpPr>
                <p:nvPr/>
              </p:nvSpPr>
              <p:spPr>
                <a:xfrm>
                  <a:off x="8417648" y="4004393"/>
                  <a:ext cx="414867" cy="369332"/>
                </a:xfrm>
                <a:prstGeom prst="rect">
                  <a:avLst/>
                </a:prstGeom>
                <a:blipFill>
                  <a:blip r:embed="rId6"/>
                  <a:stretch>
                    <a:fillRect/>
                  </a:stretch>
                </a:blipFill>
              </p:spPr>
              <p:txBody>
                <a:bodyPr/>
                <a:lstStyle/>
                <a:p>
                  <a:r>
                    <a:rPr lang="cs-CZ">
                      <a:noFill/>
                    </a:rPr>
                    <a:t> </a:t>
                  </a:r>
                </a:p>
              </p:txBody>
            </p:sp>
          </mc:Fallback>
        </mc:AlternateContent>
      </p:grp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11365F48-849E-450A-8134-E3A01FAEB9FF}"/>
                  </a:ext>
                </a:extLst>
              </p:cNvPr>
              <p:cNvSpPr txBox="1"/>
              <p:nvPr/>
            </p:nvSpPr>
            <p:spPr>
              <a:xfrm>
                <a:off x="9719751" y="2887942"/>
                <a:ext cx="1710266" cy="369332"/>
              </a:xfrm>
              <a:prstGeom prst="rect">
                <a:avLst/>
              </a:prstGeom>
              <a:noFill/>
            </p:spPr>
            <p:txBody>
              <a:bodyPr wrap="square" rtlCol="0">
                <a:spAutoFit/>
              </a:bodyPr>
              <a:lstStyle/>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 −</m:t>
                    </m:r>
                  </m:oMath>
                </a14:m>
                <a:r>
                  <a:rPr lang="cs-CZ" dirty="0"/>
                  <a:t> tíhová síla</a:t>
                </a:r>
              </a:p>
            </p:txBody>
          </p:sp>
        </mc:Choice>
        <mc:Fallback xmlns="">
          <p:sp>
            <p:nvSpPr>
              <p:cNvPr id="12" name="TextovéPole 11">
                <a:extLst>
                  <a:ext uri="{FF2B5EF4-FFF2-40B4-BE49-F238E27FC236}">
                    <a16:creationId xmlns:a16="http://schemas.microsoft.com/office/drawing/2014/main" id="{11365F48-849E-450A-8134-E3A01FAEB9FF}"/>
                  </a:ext>
                </a:extLst>
              </p:cNvPr>
              <p:cNvSpPr txBox="1">
                <a:spLocks noRot="1" noChangeAspect="1" noMove="1" noResize="1" noEditPoints="1" noAdjustHandles="1" noChangeArrowheads="1" noChangeShapeType="1" noTextEdit="1"/>
              </p:cNvSpPr>
              <p:nvPr/>
            </p:nvSpPr>
            <p:spPr>
              <a:xfrm>
                <a:off x="9719751" y="2887942"/>
                <a:ext cx="1710266" cy="369332"/>
              </a:xfrm>
              <a:prstGeom prst="rect">
                <a:avLst/>
              </a:prstGeom>
              <a:blipFill>
                <a:blip r:embed="rId7"/>
                <a:stretch>
                  <a:fillRect t="-10000" r="-1779" b="-26667"/>
                </a:stretch>
              </a:blipFill>
            </p:spPr>
            <p:txBody>
              <a:bodyPr/>
              <a:lstStyle/>
              <a:p>
                <a:r>
                  <a:rPr lang="cs-CZ">
                    <a:noFill/>
                  </a:rPr>
                  <a:t> </a:t>
                </a:r>
              </a:p>
            </p:txBody>
          </p:sp>
        </mc:Fallback>
      </mc:AlternateContent>
    </p:spTree>
    <p:extLst>
      <p:ext uri="{BB962C8B-B14F-4D97-AF65-F5344CB8AC3E}">
        <p14:creationId xmlns:p14="http://schemas.microsoft.com/office/powerpoint/2010/main" val="349551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748127C-25E9-F70F-BD61-92FDACE14DA5}"/>
              </a:ext>
            </a:extLst>
          </p:cNvPr>
          <p:cNvSpPr txBox="1"/>
          <p:nvPr/>
        </p:nvSpPr>
        <p:spPr>
          <a:xfrm>
            <a:off x="352823" y="203262"/>
            <a:ext cx="4500020" cy="369332"/>
          </a:xfrm>
          <a:prstGeom prst="rect">
            <a:avLst/>
          </a:prstGeom>
          <a:noFill/>
        </p:spPr>
        <p:txBody>
          <a:bodyPr wrap="square" rtlCol="0">
            <a:spAutoFit/>
          </a:bodyPr>
          <a:lstStyle/>
          <a:p>
            <a:r>
              <a:rPr lang="cs-CZ" b="1" dirty="0"/>
              <a:t>Tlak v kapalinách vyvolaný vnější silou</a:t>
            </a:r>
          </a:p>
        </p:txBody>
      </p:sp>
      <p:pic>
        <p:nvPicPr>
          <p:cNvPr id="11" name="Obrázek 10">
            <a:extLst>
              <a:ext uri="{FF2B5EF4-FFF2-40B4-BE49-F238E27FC236}">
                <a16:creationId xmlns:a16="http://schemas.microsoft.com/office/drawing/2014/main" id="{48CC173E-AF54-EE71-E8FC-C697E7CF71AE}"/>
              </a:ext>
            </a:extLst>
          </p:cNvPr>
          <p:cNvPicPr>
            <a:picLocks noChangeAspect="1"/>
          </p:cNvPicPr>
          <p:nvPr/>
        </p:nvPicPr>
        <p:blipFill rotWithShape="1">
          <a:blip r:embed="rId2">
            <a:extLst>
              <a:ext uri="{28A0092B-C50C-407E-A947-70E740481C1C}">
                <a14:useLocalDpi xmlns:a14="http://schemas.microsoft.com/office/drawing/2010/main" val="0"/>
              </a:ext>
            </a:extLst>
          </a:blip>
          <a:srcRect l="28857" t="29006" r="56884" b="44328"/>
          <a:stretch/>
        </p:blipFill>
        <p:spPr>
          <a:xfrm>
            <a:off x="8947584" y="101064"/>
            <a:ext cx="2281305" cy="2989296"/>
          </a:xfrm>
          <a:prstGeom prst="rect">
            <a:avLst/>
          </a:prstGeom>
        </p:spPr>
      </p:pic>
      <p:sp>
        <p:nvSpPr>
          <p:cNvPr id="13" name="TextovéPole 12">
            <a:extLst>
              <a:ext uri="{FF2B5EF4-FFF2-40B4-BE49-F238E27FC236}">
                <a16:creationId xmlns:a16="http://schemas.microsoft.com/office/drawing/2014/main" id="{3C36E2DD-FA01-DCBC-FF95-2E05EF9F597E}"/>
              </a:ext>
            </a:extLst>
          </p:cNvPr>
          <p:cNvSpPr txBox="1"/>
          <p:nvPr/>
        </p:nvSpPr>
        <p:spPr>
          <a:xfrm>
            <a:off x="9129719" y="3170234"/>
            <a:ext cx="2199920" cy="369332"/>
          </a:xfrm>
          <a:prstGeom prst="rect">
            <a:avLst/>
          </a:prstGeom>
          <a:noFill/>
        </p:spPr>
        <p:txBody>
          <a:bodyPr wrap="square" rtlCol="0">
            <a:spAutoFit/>
          </a:bodyPr>
          <a:lstStyle/>
          <a:p>
            <a:r>
              <a:rPr lang="cs-CZ" dirty="0">
                <a:hlinkClick r:id="rId3"/>
              </a:rPr>
              <a:t>Přenos síly v kapalině</a:t>
            </a:r>
            <a:endParaRPr lang="cs-CZ" dirty="0"/>
          </a:p>
        </p:txBody>
      </p:sp>
      <p:sp>
        <p:nvSpPr>
          <p:cNvPr id="14" name="TextovéPole 13">
            <a:extLst>
              <a:ext uri="{FF2B5EF4-FFF2-40B4-BE49-F238E27FC236}">
                <a16:creationId xmlns:a16="http://schemas.microsoft.com/office/drawing/2014/main" id="{74F3ADE4-B8D7-4F0F-CD66-018166E41A9C}"/>
              </a:ext>
            </a:extLst>
          </p:cNvPr>
          <p:cNvSpPr txBox="1"/>
          <p:nvPr/>
        </p:nvSpPr>
        <p:spPr>
          <a:xfrm>
            <a:off x="473240" y="3739531"/>
            <a:ext cx="11357809" cy="769441"/>
          </a:xfrm>
          <a:prstGeom prst="rect">
            <a:avLst/>
          </a:prstGeom>
          <a:noFill/>
          <a:ln w="19050">
            <a:solidFill>
              <a:srgbClr val="FF0000"/>
            </a:solidFill>
          </a:ln>
        </p:spPr>
        <p:txBody>
          <a:bodyPr wrap="square" rtlCol="0">
            <a:spAutoFit/>
          </a:bodyPr>
          <a:lstStyle/>
          <a:p>
            <a:pPr algn="ctr"/>
            <a:r>
              <a:rPr lang="cs-CZ" b="1" dirty="0"/>
              <a:t>Pascalův zákon</a:t>
            </a:r>
          </a:p>
          <a:p>
            <a:endParaRPr lang="cs-CZ" sz="800" dirty="0"/>
          </a:p>
          <a:p>
            <a:pPr algn="ctr"/>
            <a:r>
              <a:rPr lang="cs-CZ" dirty="0"/>
              <a:t>Tlak vyvolaný vnější silou, která působí na kapalinu v uzavřené nádobě je ve všech místech kapaliny stejný.</a:t>
            </a:r>
          </a:p>
        </p:txBody>
      </p:sp>
      <p:sp>
        <p:nvSpPr>
          <p:cNvPr id="15" name="TextovéPole 14">
            <a:extLst>
              <a:ext uri="{FF2B5EF4-FFF2-40B4-BE49-F238E27FC236}">
                <a16:creationId xmlns:a16="http://schemas.microsoft.com/office/drawing/2014/main" id="{54CC6D58-A126-0EE4-D74C-ECB542B13C4E}"/>
              </a:ext>
            </a:extLst>
          </p:cNvPr>
          <p:cNvSpPr txBox="1"/>
          <p:nvPr/>
        </p:nvSpPr>
        <p:spPr>
          <a:xfrm>
            <a:off x="3711738" y="4708937"/>
            <a:ext cx="4880811" cy="369332"/>
          </a:xfrm>
          <a:prstGeom prst="rect">
            <a:avLst/>
          </a:prstGeom>
          <a:noFill/>
        </p:spPr>
        <p:txBody>
          <a:bodyPr wrap="square" rtlCol="0">
            <a:spAutoFit/>
          </a:bodyPr>
          <a:lstStyle/>
          <a:p>
            <a:r>
              <a:rPr lang="cs-CZ" dirty="0"/>
              <a:t>Pascalův zákon platí jak pro kapaliny, tak pro plyny.</a:t>
            </a:r>
          </a:p>
        </p:txBody>
      </p:sp>
      <p:sp>
        <p:nvSpPr>
          <p:cNvPr id="4" name="TextovéPole 3">
            <a:extLst>
              <a:ext uri="{FF2B5EF4-FFF2-40B4-BE49-F238E27FC236}">
                <a16:creationId xmlns:a16="http://schemas.microsoft.com/office/drawing/2014/main" id="{99C2114F-C65E-7AA7-7719-DB78355CD135}"/>
              </a:ext>
            </a:extLst>
          </p:cNvPr>
          <p:cNvSpPr txBox="1"/>
          <p:nvPr/>
        </p:nvSpPr>
        <p:spPr>
          <a:xfrm>
            <a:off x="352823" y="652468"/>
            <a:ext cx="7932533" cy="2308324"/>
          </a:xfrm>
          <a:prstGeom prst="rect">
            <a:avLst/>
          </a:prstGeom>
          <a:noFill/>
        </p:spPr>
        <p:txBody>
          <a:bodyPr wrap="square" rtlCol="0">
            <a:spAutoFit/>
          </a:bodyPr>
          <a:lstStyle/>
          <a:p>
            <a:r>
              <a:rPr lang="cs-CZ" dirty="0"/>
              <a:t>V důsledku tekutosti se přenáší působící </a:t>
            </a:r>
            <a:r>
              <a:rPr lang="cs-CZ" b="1" dirty="0"/>
              <a:t>vnější tlaková síla </a:t>
            </a:r>
            <a:r>
              <a:rPr lang="cs-CZ" dirty="0"/>
              <a:t>v klidné kapalině do </a:t>
            </a:r>
            <a:r>
              <a:rPr lang="cs-CZ" b="1" dirty="0"/>
              <a:t>všech směrů</a:t>
            </a:r>
            <a:r>
              <a:rPr lang="cs-CZ" dirty="0"/>
              <a:t>, přičemž působí vždy kolmo na určitou plochu kapaliny. Působíme-li na vodu v kulové nádobě s postranními otvory prostřednictvím pístu tlakovou silou F, vystřikuje voda kolmo ke stěnám nádoby stejně prudce všemi otvory. Kolmé působení plyne z faktu, že kapalina zůstává v klidu. Šikmé působení tlaku, byť o malý úhel by způsobilo  pohyb kapaliny v příslušném směru.</a:t>
            </a:r>
          </a:p>
          <a:p>
            <a:r>
              <a:rPr lang="cs-CZ" dirty="0"/>
              <a:t>Z pokusu vyplývá, že tlak p vyvolaný vnější silou je ve všech místech kapaliny stejný.</a:t>
            </a:r>
          </a:p>
          <a:p>
            <a:r>
              <a:rPr lang="cs-CZ" dirty="0"/>
              <a:t>Vlastnost takto vyvolaného tlaku v kapalinách vnější silou vyjadřuje </a:t>
            </a:r>
            <a:r>
              <a:rPr lang="cs-CZ" b="1" dirty="0"/>
              <a:t>Pascalův zákon</a:t>
            </a:r>
            <a:endParaRPr lang="cs-CZ" dirty="0"/>
          </a:p>
        </p:txBody>
      </p: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680F7086-CBD3-738C-006B-CEC1F614C7C0}"/>
                  </a:ext>
                </a:extLst>
              </p:cNvPr>
              <p:cNvSpPr txBox="1"/>
              <p:nvPr/>
            </p:nvSpPr>
            <p:spPr>
              <a:xfrm>
                <a:off x="473241" y="5158143"/>
                <a:ext cx="11357808" cy="762966"/>
              </a:xfrm>
              <a:prstGeom prst="rect">
                <a:avLst/>
              </a:prstGeom>
              <a:noFill/>
            </p:spPr>
            <p:txBody>
              <a:bodyPr wrap="square" rtlCol="0">
                <a:spAutoFit/>
              </a:bodyPr>
              <a:lstStyle/>
              <a:p>
                <a:r>
                  <a:rPr lang="cs-CZ" dirty="0"/>
                  <a:t>Podle definičního vztahu </a:t>
                </a:r>
                <a14:m>
                  <m:oMath xmlns:m="http://schemas.openxmlformats.org/officeDocument/2006/math">
                    <m:r>
                      <a:rPr lang="cs-CZ" b="0" i="1" smtClean="0">
                        <a:latin typeface="Cambria Math" panose="02040503050406030204" pitchFamily="18" charset="0"/>
                      </a:rPr>
                      <m:t>𝑝</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𝐹</m:t>
                        </m:r>
                      </m:num>
                      <m:den>
                        <m:r>
                          <a:rPr lang="cs-CZ" b="0" i="1" smtClean="0">
                            <a:latin typeface="Cambria Math" panose="02040503050406030204" pitchFamily="18" charset="0"/>
                          </a:rPr>
                          <m:t>𝑆</m:t>
                        </m:r>
                      </m:den>
                    </m:f>
                  </m:oMath>
                </a14:m>
                <a:r>
                  <a:rPr lang="cs-CZ" dirty="0"/>
                  <a:t> závisí tlak v kapalině na velikosti vnější síly </a:t>
                </a:r>
                <a14:m>
                  <m:oMath xmlns:m="http://schemas.openxmlformats.org/officeDocument/2006/math">
                    <m:r>
                      <a:rPr lang="cs-CZ" i="1" dirty="0" smtClean="0">
                        <a:latin typeface="Cambria Math" panose="02040503050406030204" pitchFamily="18" charset="0"/>
                      </a:rPr>
                      <m:t>𝐹</m:t>
                    </m:r>
                  </m:oMath>
                </a14:m>
                <a:r>
                  <a:rPr lang="cs-CZ" dirty="0"/>
                  <a:t> a na obsahu plochy </a:t>
                </a:r>
                <a14:m>
                  <m:oMath xmlns:m="http://schemas.openxmlformats.org/officeDocument/2006/math">
                    <m:r>
                      <a:rPr lang="cs-CZ" i="1" dirty="0" smtClean="0">
                        <a:latin typeface="Cambria Math" panose="02040503050406030204" pitchFamily="18" charset="0"/>
                      </a:rPr>
                      <m:t>𝑆</m:t>
                    </m:r>
                  </m:oMath>
                </a14:m>
                <a:r>
                  <a:rPr lang="cs-CZ" dirty="0"/>
                  <a:t>, na kterou síla kolmo působí. Nezávisí však na objemu kapaliny, na její hustotě ani na hloubce ve které tlak vyvolaný vnější silou počítáme.</a:t>
                </a:r>
              </a:p>
            </p:txBody>
          </p:sp>
        </mc:Choice>
        <mc:Fallback xmlns="">
          <p:sp>
            <p:nvSpPr>
              <p:cNvPr id="9" name="TextovéPole 8">
                <a:extLst>
                  <a:ext uri="{FF2B5EF4-FFF2-40B4-BE49-F238E27FC236}">
                    <a16:creationId xmlns:a16="http://schemas.microsoft.com/office/drawing/2014/main" id="{680F7086-CBD3-738C-006B-CEC1F614C7C0}"/>
                  </a:ext>
                </a:extLst>
              </p:cNvPr>
              <p:cNvSpPr txBox="1">
                <a:spLocks noRot="1" noChangeAspect="1" noMove="1" noResize="1" noEditPoints="1" noAdjustHandles="1" noChangeArrowheads="1" noChangeShapeType="1" noTextEdit="1"/>
              </p:cNvSpPr>
              <p:nvPr/>
            </p:nvSpPr>
            <p:spPr>
              <a:xfrm>
                <a:off x="473241" y="5158143"/>
                <a:ext cx="11357808" cy="762966"/>
              </a:xfrm>
              <a:prstGeom prst="rect">
                <a:avLst/>
              </a:prstGeom>
              <a:blipFill>
                <a:blip r:embed="rId4"/>
                <a:stretch>
                  <a:fillRect l="-483" b="-12000"/>
                </a:stretch>
              </a:blipFill>
            </p:spPr>
            <p:txBody>
              <a:bodyPr/>
              <a:lstStyle/>
              <a:p>
                <a:r>
                  <a:rPr lang="cs-CZ">
                    <a:noFill/>
                  </a:rPr>
                  <a:t> </a:t>
                </a:r>
              </a:p>
            </p:txBody>
          </p:sp>
        </mc:Fallback>
      </mc:AlternateContent>
    </p:spTree>
    <p:extLst>
      <p:ext uri="{BB962C8B-B14F-4D97-AF65-F5344CB8AC3E}">
        <p14:creationId xmlns:p14="http://schemas.microsoft.com/office/powerpoint/2010/main" val="3550139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274B2-B7CC-2385-B553-49F05BE4B931}"/>
            </a:ext>
          </a:extLst>
        </p:cNvPr>
        <p:cNvGrpSpPr/>
        <p:nvPr/>
      </p:nvGrpSpPr>
      <p:grpSpPr>
        <a:xfrm>
          <a:off x="0" y="0"/>
          <a:ext cx="0" cy="0"/>
          <a:chOff x="0" y="0"/>
          <a:chExt cx="0" cy="0"/>
        </a:xfrm>
      </p:grpSpPr>
      <p:sp>
        <p:nvSpPr>
          <p:cNvPr id="4" name="TextovéPole 3">
            <a:extLst>
              <a:ext uri="{FF2B5EF4-FFF2-40B4-BE49-F238E27FC236}">
                <a16:creationId xmlns:a16="http://schemas.microsoft.com/office/drawing/2014/main" id="{99F3D800-B938-C6D3-DB0C-20C80BFC7849}"/>
              </a:ext>
            </a:extLst>
          </p:cNvPr>
          <p:cNvSpPr txBox="1"/>
          <p:nvPr/>
        </p:nvSpPr>
        <p:spPr>
          <a:xfrm>
            <a:off x="385011" y="441158"/>
            <a:ext cx="7660105" cy="369332"/>
          </a:xfrm>
          <a:prstGeom prst="rect">
            <a:avLst/>
          </a:prstGeom>
          <a:noFill/>
        </p:spPr>
        <p:txBody>
          <a:bodyPr wrap="square" rtlCol="0">
            <a:spAutoFit/>
          </a:bodyPr>
          <a:lstStyle/>
          <a:p>
            <a:r>
              <a:rPr lang="cs-CZ" b="1" dirty="0"/>
              <a:t>Hydraulický lis, zvedák, hydraulické brzdy …</a:t>
            </a:r>
          </a:p>
        </p:txBody>
      </p:sp>
      <p:pic>
        <p:nvPicPr>
          <p:cNvPr id="10" name="Obrázek 9">
            <a:extLst>
              <a:ext uri="{FF2B5EF4-FFF2-40B4-BE49-F238E27FC236}">
                <a16:creationId xmlns:a16="http://schemas.microsoft.com/office/drawing/2014/main" id="{7431F226-8865-1A8C-0DCF-09AB2F9AB766}"/>
              </a:ext>
            </a:extLst>
          </p:cNvPr>
          <p:cNvPicPr>
            <a:picLocks noChangeAspect="1"/>
          </p:cNvPicPr>
          <p:nvPr/>
        </p:nvPicPr>
        <p:blipFill rotWithShape="1">
          <a:blip r:embed="rId2">
            <a:extLst>
              <a:ext uri="{28A0092B-C50C-407E-A947-70E740481C1C}">
                <a14:useLocalDpi xmlns:a14="http://schemas.microsoft.com/office/drawing/2010/main" val="0"/>
              </a:ext>
            </a:extLst>
          </a:blip>
          <a:srcRect l="9915" t="7718" r="66313" b="62808"/>
          <a:stretch/>
        </p:blipFill>
        <p:spPr>
          <a:xfrm>
            <a:off x="3489157" y="946482"/>
            <a:ext cx="3826043" cy="3324700"/>
          </a:xfrm>
          <a:prstGeom prst="rect">
            <a:avLst/>
          </a:prstGeom>
        </p:spPr>
      </p:pic>
      <p:sp>
        <p:nvSpPr>
          <p:cNvPr id="11" name="Ovál 10">
            <a:hlinkClick r:id="rId3"/>
            <a:extLst>
              <a:ext uri="{FF2B5EF4-FFF2-40B4-BE49-F238E27FC236}">
                <a16:creationId xmlns:a16="http://schemas.microsoft.com/office/drawing/2014/main" id="{6FBF3FBC-42CE-7F80-3C92-4E9B2F9B25A6}"/>
              </a:ext>
            </a:extLst>
          </p:cNvPr>
          <p:cNvSpPr/>
          <p:nvPr/>
        </p:nvSpPr>
        <p:spPr>
          <a:xfrm>
            <a:off x="11149263" y="5999747"/>
            <a:ext cx="569495" cy="56949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8FFBFBF9-5264-FC63-343C-77421D4F4021}"/>
                  </a:ext>
                </a:extLst>
              </p:cNvPr>
              <p:cNvSpPr txBox="1"/>
              <p:nvPr/>
            </p:nvSpPr>
            <p:spPr>
              <a:xfrm>
                <a:off x="328863" y="4271182"/>
                <a:ext cx="11462084" cy="1384931"/>
              </a:xfrm>
              <a:prstGeom prst="rect">
                <a:avLst/>
              </a:prstGeom>
              <a:noFill/>
            </p:spPr>
            <p:txBody>
              <a:bodyPr wrap="square" rtlCol="0">
                <a:spAutoFit/>
              </a:bodyPr>
              <a:lstStyle/>
              <a:p>
                <a:r>
                  <a:rPr lang="cs-CZ" dirty="0"/>
                  <a:t>Působí-li na menší píst síla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oMath>
                </a14:m>
                <a:r>
                  <a:rPr lang="cs-CZ" dirty="0"/>
                  <a:t> vyvolá v kapalině tlak </a:t>
                </a:r>
                <a14:m>
                  <m:oMath xmlns:m="http://schemas.openxmlformats.org/officeDocument/2006/math">
                    <m:r>
                      <a:rPr lang="cs-CZ" i="1" dirty="0" smtClean="0">
                        <a:latin typeface="Cambria Math" panose="02040503050406030204" pitchFamily="18" charset="0"/>
                      </a:rPr>
                      <m:t>𝑝</m:t>
                    </m:r>
                  </m:oMath>
                </a14:m>
                <a:r>
                  <a:rPr lang="cs-CZ" dirty="0"/>
                  <a:t>. Podle Pascalova zákona je tento tlak v celém objemu kapaliny a působí tedy i na plochu většího pístu a vyvolá sílu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r>
                      <a:rPr lang="cs-CZ" b="0" i="1" smtClean="0">
                        <a:latin typeface="Cambria Math" panose="02040503050406030204" pitchFamily="18" charset="0"/>
                      </a:rPr>
                      <m:t> </m:t>
                    </m:r>
                  </m:oMath>
                </a14:m>
                <a:r>
                  <a:rPr lang="cs-CZ" dirty="0"/>
                  <a:t>působící na větší píst.</a:t>
                </a:r>
              </a:p>
              <a:p>
                <a:endParaRPr lang="cs-CZ" dirty="0"/>
              </a:p>
              <a:p>
                <a:r>
                  <a:rPr lang="cs-CZ" dirty="0"/>
                  <a:t>Z rovnosti tlaků pod malým a velkým pístem plyne    </a:t>
                </a:r>
                <a14:m>
                  <m:oMath xmlns:m="http://schemas.openxmlformats.org/officeDocument/2006/math">
                    <m:f>
                      <m:fPr>
                        <m:ctrlPr>
                          <a:rPr lang="cs-CZ" i="1" smtClean="0">
                            <a:latin typeface="Cambria Math" panose="02040503050406030204" pitchFamily="18" charset="0"/>
                          </a:rPr>
                        </m:ctrlPr>
                      </m:fPr>
                      <m:num>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num>
                      <m:den>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1</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2</m:t>
                            </m:r>
                          </m:sub>
                        </m:sSub>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f>
                      <m:fPr>
                        <m:ctrlPr>
                          <a:rPr lang="cs-CZ" b="0" i="1" smtClean="0">
                            <a:latin typeface="Cambria Math" panose="02040503050406030204" pitchFamily="18" charset="0"/>
                            <a:ea typeface="Cambria Math" panose="02040503050406030204" pitchFamily="18" charset="0"/>
                          </a:rPr>
                        </m:ctrlPr>
                      </m:fPr>
                      <m:num>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2</m:t>
                            </m:r>
                          </m:sub>
                        </m:sSub>
                      </m:num>
                      <m:den>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1</m:t>
                            </m:r>
                          </m:sub>
                        </m:sSub>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𝑆</m:t>
                            </m:r>
                          </m:e>
                          <m:sub>
                            <m:r>
                              <a:rPr lang="cs-CZ" b="0" i="1" smtClean="0">
                                <a:latin typeface="Cambria Math" panose="02040503050406030204" pitchFamily="18" charset="0"/>
                                <a:ea typeface="Cambria Math" panose="02040503050406030204" pitchFamily="18" charset="0"/>
                              </a:rPr>
                              <m:t>2</m:t>
                            </m:r>
                          </m:sub>
                        </m:sSub>
                      </m:num>
                      <m:den>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𝑆</m:t>
                            </m:r>
                          </m:e>
                          <m:sub>
                            <m:r>
                              <a:rPr lang="cs-CZ" b="0" i="1" smtClean="0">
                                <a:latin typeface="Cambria Math" panose="02040503050406030204" pitchFamily="18" charset="0"/>
                                <a:ea typeface="Cambria Math" panose="02040503050406030204" pitchFamily="18" charset="0"/>
                              </a:rPr>
                              <m:t>1</m:t>
                            </m:r>
                          </m:sub>
                        </m:sSub>
                      </m:den>
                    </m:f>
                  </m:oMath>
                </a14:m>
                <a:r>
                  <a:rPr lang="cs-CZ" dirty="0"/>
                  <a:t>     nebo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1</m:t>
                            </m:r>
                          </m:sub>
                        </m:sSub>
                      </m:den>
                    </m:f>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𝑆</m:t>
                        </m:r>
                      </m:e>
                      <m:sub>
                        <m:r>
                          <a:rPr lang="cs-CZ" b="0" i="1" smtClean="0">
                            <a:latin typeface="Cambria Math" panose="02040503050406030204" pitchFamily="18" charset="0"/>
                            <a:ea typeface="Cambria Math" panose="02040503050406030204" pitchFamily="18" charset="0"/>
                          </a:rPr>
                          <m:t>2</m:t>
                        </m:r>
                      </m:sub>
                    </m:sSub>
                  </m:oMath>
                </a14:m>
                <a:endParaRPr lang="cs-CZ" dirty="0"/>
              </a:p>
            </p:txBody>
          </p:sp>
        </mc:Choice>
        <mc:Fallback xmlns="">
          <p:sp>
            <p:nvSpPr>
              <p:cNvPr id="12" name="TextovéPole 11">
                <a:extLst>
                  <a:ext uri="{FF2B5EF4-FFF2-40B4-BE49-F238E27FC236}">
                    <a16:creationId xmlns:a16="http://schemas.microsoft.com/office/drawing/2014/main" id="{8FFBFBF9-5264-FC63-343C-77421D4F4021}"/>
                  </a:ext>
                </a:extLst>
              </p:cNvPr>
              <p:cNvSpPr txBox="1">
                <a:spLocks noRot="1" noChangeAspect="1" noMove="1" noResize="1" noEditPoints="1" noAdjustHandles="1" noChangeArrowheads="1" noChangeShapeType="1" noTextEdit="1"/>
              </p:cNvSpPr>
              <p:nvPr/>
            </p:nvSpPr>
            <p:spPr>
              <a:xfrm>
                <a:off x="328863" y="4271182"/>
                <a:ext cx="11462084" cy="1384931"/>
              </a:xfrm>
              <a:prstGeom prst="rect">
                <a:avLst/>
              </a:prstGeom>
              <a:blipFill>
                <a:blip r:embed="rId4"/>
                <a:stretch>
                  <a:fillRect l="-479" t="-2643"/>
                </a:stretch>
              </a:blipFill>
            </p:spPr>
            <p:txBody>
              <a:bodyPr/>
              <a:lstStyle/>
              <a:p>
                <a:r>
                  <a:rPr lang="cs-CZ">
                    <a:noFill/>
                  </a:rPr>
                  <a:t> </a:t>
                </a:r>
              </a:p>
            </p:txBody>
          </p:sp>
        </mc:Fallback>
      </mc:AlternateContent>
      <p:sp>
        <p:nvSpPr>
          <p:cNvPr id="13" name="TextovéPole 12">
            <a:extLst>
              <a:ext uri="{FF2B5EF4-FFF2-40B4-BE49-F238E27FC236}">
                <a16:creationId xmlns:a16="http://schemas.microsoft.com/office/drawing/2014/main" id="{B1729468-98F0-17D4-E253-076D46D7024C}"/>
              </a:ext>
            </a:extLst>
          </p:cNvPr>
          <p:cNvSpPr txBox="1"/>
          <p:nvPr/>
        </p:nvSpPr>
        <p:spPr>
          <a:xfrm>
            <a:off x="1532020" y="5815081"/>
            <a:ext cx="7740315" cy="369332"/>
          </a:xfrm>
          <a:prstGeom prst="rect">
            <a:avLst/>
          </a:prstGeom>
          <a:noFill/>
          <a:ln w="19050">
            <a:solidFill>
              <a:srgbClr val="FF0000"/>
            </a:solidFill>
          </a:ln>
        </p:spPr>
        <p:txBody>
          <a:bodyPr wrap="square" rtlCol="0">
            <a:spAutoFit/>
          </a:bodyPr>
          <a:lstStyle/>
          <a:p>
            <a:r>
              <a:rPr lang="cs-CZ" dirty="0"/>
              <a:t>Velikost působících sil na písty jsou ve stejném poměru jako obsahy jejich průřezů</a:t>
            </a:r>
          </a:p>
        </p:txBody>
      </p:sp>
    </p:spTree>
    <p:extLst>
      <p:ext uri="{BB962C8B-B14F-4D97-AF65-F5344CB8AC3E}">
        <p14:creationId xmlns:p14="http://schemas.microsoft.com/office/powerpoint/2010/main" val="3220986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355533F-46BD-1817-F0D8-A7E51D059AEC}"/>
              </a:ext>
            </a:extLst>
          </p:cNvPr>
          <p:cNvSpPr txBox="1"/>
          <p:nvPr/>
        </p:nvSpPr>
        <p:spPr>
          <a:xfrm>
            <a:off x="160422" y="240905"/>
            <a:ext cx="4130842" cy="369332"/>
          </a:xfrm>
          <a:prstGeom prst="rect">
            <a:avLst/>
          </a:prstGeom>
          <a:noFill/>
        </p:spPr>
        <p:txBody>
          <a:bodyPr wrap="square" rtlCol="0">
            <a:spAutoFit/>
          </a:bodyPr>
          <a:lstStyle/>
          <a:p>
            <a:r>
              <a:rPr lang="cs-CZ" b="1" dirty="0"/>
              <a:t>Tlak v kapalinách vyvolaný tíhovou silou</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9D02C4CD-0290-6610-475B-4FDA7BD385FF}"/>
                  </a:ext>
                </a:extLst>
              </p:cNvPr>
              <p:cNvSpPr txBox="1"/>
              <p:nvPr/>
            </p:nvSpPr>
            <p:spPr>
              <a:xfrm>
                <a:off x="164432" y="538651"/>
                <a:ext cx="8677563" cy="1200329"/>
              </a:xfrm>
              <a:prstGeom prst="rect">
                <a:avLst/>
              </a:prstGeom>
              <a:noFill/>
            </p:spPr>
            <p:txBody>
              <a:bodyPr wrap="square" rtlCol="0">
                <a:spAutoFit/>
              </a:bodyPr>
              <a:lstStyle/>
              <a:p>
                <a:r>
                  <a:rPr lang="cs-CZ" dirty="0"/>
                  <a:t>Nachází-li se kapalina v tíhovém poli (Země), působí na všechny částice kapaliny </a:t>
                </a:r>
                <a:r>
                  <a:rPr lang="cs-CZ" b="1" dirty="0"/>
                  <a:t>tíhová síla</a:t>
                </a:r>
                <a:r>
                  <a:rPr lang="cs-CZ" dirty="0"/>
                  <a:t>. Výsledkem působení tíhové síly je </a:t>
                </a:r>
                <a:r>
                  <a:rPr lang="cs-CZ" b="1" dirty="0"/>
                  <a:t>hydrostatická tlaková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𝒉</m:t>
                        </m:r>
                      </m:sub>
                    </m:sSub>
                    <m:r>
                      <a:rPr lang="cs-CZ" b="0" i="1" smtClean="0">
                        <a:latin typeface="Cambria Math" panose="02040503050406030204" pitchFamily="18" charset="0"/>
                      </a:rPr>
                      <m:t>.</m:t>
                    </m:r>
                  </m:oMath>
                </a14:m>
                <a:endParaRPr lang="cs-CZ" dirty="0"/>
              </a:p>
              <a:p>
                <a:r>
                  <a:rPr lang="cs-CZ" dirty="0"/>
                  <a:t>Hydrostatickou tlakovou silou působí kapalina na dno a stěny nádoby, ale i na pevná tělesa ponořená do kapaliny.</a:t>
                </a:r>
              </a:p>
            </p:txBody>
          </p:sp>
        </mc:Choice>
        <mc:Fallback xmlns="">
          <p:sp>
            <p:nvSpPr>
              <p:cNvPr id="3" name="TextovéPole 2">
                <a:extLst>
                  <a:ext uri="{FF2B5EF4-FFF2-40B4-BE49-F238E27FC236}">
                    <a16:creationId xmlns:a16="http://schemas.microsoft.com/office/drawing/2014/main" id="{9D02C4CD-0290-6610-475B-4FDA7BD385FF}"/>
                  </a:ext>
                </a:extLst>
              </p:cNvPr>
              <p:cNvSpPr txBox="1">
                <a:spLocks noRot="1" noChangeAspect="1" noMove="1" noResize="1" noEditPoints="1" noAdjustHandles="1" noChangeArrowheads="1" noChangeShapeType="1" noTextEdit="1"/>
              </p:cNvSpPr>
              <p:nvPr/>
            </p:nvSpPr>
            <p:spPr>
              <a:xfrm>
                <a:off x="164432" y="538651"/>
                <a:ext cx="8677563" cy="1200329"/>
              </a:xfrm>
              <a:prstGeom prst="rect">
                <a:avLst/>
              </a:prstGeom>
              <a:blipFill>
                <a:blip r:embed="rId2"/>
                <a:stretch>
                  <a:fillRect l="-632" t="-2538" r="-632" b="-7107"/>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1155D6C2-5D65-A547-9115-C329E739D2F1}"/>
              </a:ext>
            </a:extLst>
          </p:cNvPr>
          <p:cNvSpPr txBox="1"/>
          <p:nvPr/>
        </p:nvSpPr>
        <p:spPr>
          <a:xfrm>
            <a:off x="164433" y="1738980"/>
            <a:ext cx="8253662" cy="369332"/>
          </a:xfrm>
          <a:prstGeom prst="rect">
            <a:avLst/>
          </a:prstGeom>
          <a:noFill/>
        </p:spPr>
        <p:txBody>
          <a:bodyPr wrap="square" rtlCol="0">
            <a:spAutoFit/>
          </a:bodyPr>
          <a:lstStyle/>
          <a:p>
            <a:r>
              <a:rPr lang="cs-CZ" dirty="0"/>
              <a:t>Hydrostatická tlaková síla vyvolá v každém bodě kapaliny </a:t>
            </a:r>
            <a:r>
              <a:rPr lang="cs-CZ" b="1" dirty="0"/>
              <a:t>hydrostatický tlak</a:t>
            </a:r>
            <a:r>
              <a:rPr lang="cs-CZ" dirty="0"/>
              <a:t>.</a:t>
            </a:r>
          </a:p>
        </p:txBody>
      </p:sp>
      <p:sp>
        <p:nvSpPr>
          <p:cNvPr id="8" name="TextovéPole 7">
            <a:extLst>
              <a:ext uri="{FF2B5EF4-FFF2-40B4-BE49-F238E27FC236}">
                <a16:creationId xmlns:a16="http://schemas.microsoft.com/office/drawing/2014/main" id="{20FCF571-D702-3519-504C-9658209CE6AA}"/>
              </a:ext>
            </a:extLst>
          </p:cNvPr>
          <p:cNvSpPr txBox="1"/>
          <p:nvPr/>
        </p:nvSpPr>
        <p:spPr>
          <a:xfrm>
            <a:off x="4491790" y="2191217"/>
            <a:ext cx="3208421" cy="369332"/>
          </a:xfrm>
          <a:prstGeom prst="rect">
            <a:avLst/>
          </a:prstGeom>
          <a:noFill/>
        </p:spPr>
        <p:txBody>
          <a:bodyPr wrap="square" rtlCol="0">
            <a:spAutoFit/>
          </a:bodyPr>
          <a:lstStyle/>
          <a:p>
            <a:r>
              <a:rPr lang="cs-CZ" b="1" dirty="0"/>
              <a:t>Hodnota hydrostatického tlaku:</a:t>
            </a:r>
          </a:p>
        </p:txBody>
      </p: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75E402C3-5B1A-AEBF-F966-75DDBB7D07E2}"/>
                  </a:ext>
                </a:extLst>
              </p:cNvPr>
              <p:cNvSpPr txBox="1"/>
              <p:nvPr/>
            </p:nvSpPr>
            <p:spPr>
              <a:xfrm>
                <a:off x="160422" y="2643454"/>
                <a:ext cx="11713755" cy="3634521"/>
              </a:xfrm>
              <a:prstGeom prst="rect">
                <a:avLst/>
              </a:prstGeom>
              <a:noFill/>
            </p:spPr>
            <p:txBody>
              <a:bodyPr wrap="square" rtlCol="0">
                <a:spAutoFit/>
              </a:bodyPr>
              <a:lstStyle/>
              <a:p>
                <a:r>
                  <a:rPr lang="cs-CZ" dirty="0"/>
                  <a:t>V nádobě s kapalinou vymezíme svislý sloupec kapaliny o výšce </a:t>
                </a:r>
                <a14:m>
                  <m:oMath xmlns:m="http://schemas.openxmlformats.org/officeDocument/2006/math">
                    <m:r>
                      <a:rPr lang="cs-CZ" i="1" dirty="0" smtClean="0">
                        <a:latin typeface="Cambria Math" panose="02040503050406030204" pitchFamily="18" charset="0"/>
                      </a:rPr>
                      <m:t>h</m:t>
                    </m:r>
                  </m:oMath>
                </a14:m>
                <a:r>
                  <a:rPr lang="cs-CZ" dirty="0"/>
                  <a:t>  a s velikostí podstav </a:t>
                </a:r>
                <a14:m>
                  <m:oMath xmlns:m="http://schemas.openxmlformats.org/officeDocument/2006/math">
                    <m:r>
                      <a:rPr lang="cs-CZ" i="1" dirty="0" smtClean="0">
                        <a:latin typeface="Cambria Math" panose="02040503050406030204" pitchFamily="18" charset="0"/>
                      </a:rPr>
                      <m:t>𝑆</m:t>
                    </m:r>
                  </m:oMath>
                </a14:m>
                <a:r>
                  <a:rPr lang="cs-CZ" dirty="0"/>
                  <a:t> (viz obrázek). Takto vymezený sloupec má hmotnost </a:t>
                </a:r>
                <a14:m>
                  <m:oMath xmlns:m="http://schemas.openxmlformats.org/officeDocument/2006/math">
                    <m:r>
                      <a:rPr lang="cs-CZ" i="1" dirty="0" smtClean="0">
                        <a:latin typeface="Cambria Math" panose="02040503050406030204" pitchFamily="18" charset="0"/>
                      </a:rPr>
                      <m:t>𝑚</m:t>
                    </m:r>
                  </m:oMath>
                </a14:m>
                <a:r>
                  <a:rPr lang="cs-CZ" dirty="0"/>
                  <a:t> a objem </a:t>
                </a:r>
                <a14:m>
                  <m:oMath xmlns:m="http://schemas.openxmlformats.org/officeDocument/2006/math">
                    <m:r>
                      <a:rPr lang="cs-CZ" i="1" dirty="0" smtClean="0">
                        <a:latin typeface="Cambria Math" panose="02040503050406030204" pitchFamily="18" charset="0"/>
                      </a:rPr>
                      <m:t>𝑉</m:t>
                    </m:r>
                    <m:r>
                      <a:rPr lang="cs-CZ" i="1" dirty="0" smtClean="0">
                        <a:latin typeface="Cambria Math" panose="02040503050406030204" pitchFamily="18" charset="0"/>
                      </a:rPr>
                      <m:t>=</m:t>
                    </m:r>
                    <m:r>
                      <a:rPr lang="cs-CZ" i="1" dirty="0" err="1" smtClean="0">
                        <a:latin typeface="Cambria Math" panose="02040503050406030204" pitchFamily="18" charset="0"/>
                      </a:rPr>
                      <m:t>𝑆</m:t>
                    </m:r>
                    <m:r>
                      <a:rPr lang="cs-CZ" i="1" dirty="0" err="1" smtClean="0">
                        <a:latin typeface="Cambria Math" panose="02040503050406030204" pitchFamily="18" charset="0"/>
                      </a:rPr>
                      <m:t>.</m:t>
                    </m:r>
                    <m:r>
                      <a:rPr lang="cs-CZ" i="1" dirty="0" err="1" smtClean="0">
                        <a:latin typeface="Cambria Math" panose="02040503050406030204" pitchFamily="18" charset="0"/>
                      </a:rPr>
                      <m:t>h</m:t>
                    </m:r>
                  </m:oMath>
                </a14:m>
                <a:r>
                  <a:rPr lang="cs-CZ" dirty="0"/>
                  <a:t> je v rovnovážném stavu, takže výslednice všech sil, které na něj působí je nulová. </a:t>
                </a:r>
                <a:endParaRPr lang="cs-CZ" dirty="0" smtClean="0"/>
              </a:p>
              <a:p>
                <a:endParaRPr lang="cs-CZ" sz="800" dirty="0"/>
              </a:p>
              <a:p>
                <a:r>
                  <a:rPr lang="cs-CZ" dirty="0"/>
                  <a:t>Na sloupec působí svisle tíhová síla </a:t>
                </a:r>
                <a:endParaRPr lang="cs-CZ" dirty="0" smtClean="0"/>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𝑉</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sym typeface="Symbol" panose="05050102010706020507" pitchFamily="18" charset="2"/>
                      </a:rPr>
                      <m:t>𝑔</m:t>
                    </m:r>
                    <m:r>
                      <a:rPr lang="cs-CZ" b="0" i="1" smtClean="0">
                        <a:latin typeface="Cambria Math" panose="02040503050406030204" pitchFamily="18" charset="0"/>
                        <a:ea typeface="Cambria Math" panose="02040503050406030204" pitchFamily="18" charset="0"/>
                        <a:sym typeface="Symbol" panose="05050102010706020507" pitchFamily="18" charset="2"/>
                      </a:rPr>
                      <m:t>=</m:t>
                    </m:r>
                    <m:r>
                      <a:rPr lang="cs-CZ" b="0" i="1" smtClean="0">
                        <a:latin typeface="Cambria Math" panose="02040503050406030204" pitchFamily="18" charset="0"/>
                        <a:ea typeface="Cambria Math" panose="02040503050406030204" pitchFamily="18" charset="0"/>
                        <a:sym typeface="Symbol" panose="05050102010706020507" pitchFamily="18" charset="2"/>
                      </a:rPr>
                      <m:t>𝑆</m:t>
                    </m:r>
                    <m:r>
                      <a:rPr lang="cs-CZ" b="0" i="1" smtClean="0">
                        <a:latin typeface="Cambria Math" panose="02040503050406030204" pitchFamily="18" charset="0"/>
                        <a:ea typeface="Cambria Math" panose="02040503050406030204" pitchFamily="18" charset="0"/>
                        <a:sym typeface="Symbol" panose="05050102010706020507" pitchFamily="18" charset="2"/>
                      </a:rPr>
                      <m:t>∙</m:t>
                    </m:r>
                    <m:r>
                      <a:rPr lang="cs-CZ" b="0" i="1" smtClean="0">
                        <a:latin typeface="Cambria Math" panose="02040503050406030204" pitchFamily="18" charset="0"/>
                        <a:ea typeface="Cambria Math" panose="02040503050406030204" pitchFamily="18" charset="0"/>
                        <a:sym typeface="Symbol" panose="05050102010706020507" pitchFamily="18" charset="2"/>
                      </a:rPr>
                      <m:t>h</m:t>
                    </m:r>
                    <m:r>
                      <a:rPr lang="cs-CZ" b="0" i="1" smtClean="0">
                        <a:latin typeface="Cambria Math" panose="02040503050406030204" pitchFamily="18" charset="0"/>
                        <a:ea typeface="Cambria Math" panose="02040503050406030204" pitchFamily="18" charset="0"/>
                        <a:sym typeface="Symbol" panose="05050102010706020507" pitchFamily="18" charset="2"/>
                      </a:rPr>
                      <m:t>∙∙</m:t>
                    </m:r>
                    <m:r>
                      <a:rPr lang="cs-CZ" b="0" i="1" smtClean="0">
                        <a:latin typeface="Cambria Math" panose="02040503050406030204" pitchFamily="18" charset="0"/>
                        <a:ea typeface="Cambria Math" panose="02040503050406030204" pitchFamily="18" charset="0"/>
                        <a:sym typeface="Symbol" panose="05050102010706020507" pitchFamily="18" charset="2"/>
                      </a:rPr>
                      <m:t>𝑔</m:t>
                    </m:r>
                  </m:oMath>
                </a14:m>
                <a:r>
                  <a:rPr lang="cs-CZ" dirty="0"/>
                  <a:t>  </a:t>
                </a:r>
                <a:endParaRPr lang="cs-CZ" dirty="0" smtClean="0"/>
              </a:p>
              <a:p>
                <a:pPr algn="ctr"/>
                <a:endParaRPr lang="cs-CZ" dirty="0"/>
              </a:p>
              <a:p>
                <a:pPr algn="ctr"/>
                <a:r>
                  <a:rPr lang="cs-CZ" dirty="0" smtClean="0"/>
                  <a:t>(</a:t>
                </a:r>
                <a:r>
                  <a:rPr lang="cs-CZ" dirty="0">
                    <a:sym typeface="Symbol" panose="05050102010706020507" pitchFamily="18" charset="2"/>
                  </a:rPr>
                  <a:t> je hustota kapaliny </a:t>
                </a:r>
                <a14:m>
                  <m:oMath xmlns:m="http://schemas.openxmlformats.org/officeDocument/2006/math">
                    <m:d>
                      <m:dPr>
                        <m:begChr m:val="["/>
                        <m:endChr m:val="]"/>
                        <m:ctrlPr>
                          <a:rPr lang="cs-CZ" i="1" smtClean="0">
                            <a:latin typeface="Cambria Math" panose="02040503050406030204" pitchFamily="18" charset="0"/>
                            <a:sym typeface="Symbol" panose="05050102010706020507" pitchFamily="18" charset="2"/>
                          </a:rPr>
                        </m:ctrlPr>
                      </m:dPr>
                      <m:e>
                        <m:r>
                          <a:rPr lang="cs-CZ" i="1">
                            <a:latin typeface="Cambria Math" panose="02040503050406030204" pitchFamily="18" charset="0"/>
                            <a:ea typeface="Cambria Math" panose="02040503050406030204" pitchFamily="18" charset="0"/>
                            <a:sym typeface="Symbol" panose="05050102010706020507" pitchFamily="18" charset="2"/>
                          </a:rPr>
                          <m:t></m:t>
                        </m:r>
                      </m:e>
                    </m:d>
                    <m:r>
                      <a:rPr lang="cs-CZ" b="0" i="1" smtClean="0">
                        <a:latin typeface="Cambria Math" panose="02040503050406030204" pitchFamily="18" charset="0"/>
                        <a:sym typeface="Symbol" panose="05050102010706020507" pitchFamily="18" charset="2"/>
                      </a:rPr>
                      <m:t>=</m:t>
                    </m:r>
                    <m:r>
                      <m:rPr>
                        <m:sty m:val="p"/>
                      </m:rPr>
                      <a:rPr lang="cs-CZ" b="0" i="0" smtClean="0">
                        <a:latin typeface="Cambria Math" panose="02040503050406030204" pitchFamily="18" charset="0"/>
                        <a:sym typeface="Symbol" panose="05050102010706020507" pitchFamily="18" charset="2"/>
                      </a:rPr>
                      <m:t>kg</m:t>
                    </m:r>
                    <m:r>
                      <a:rPr lang="cs-CZ" b="0" i="0" smtClean="0">
                        <a:latin typeface="Cambria Math" panose="02040503050406030204" pitchFamily="18" charset="0"/>
                        <a:sym typeface="Symbol" panose="05050102010706020507" pitchFamily="18" charset="2"/>
                      </a:rPr>
                      <m:t>.</m:t>
                    </m:r>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t>
                        </m:r>
                      </m:e>
                      <m:sup>
                        <m:r>
                          <a:rPr lang="cs-CZ" b="0" i="1" smtClean="0">
                            <a:latin typeface="Cambria Math" panose="02040503050406030204" pitchFamily="18" charset="0"/>
                            <a:sym typeface="Symbol" panose="05050102010706020507" pitchFamily="18" charset="2"/>
                          </a:rPr>
                          <m:t>−3</m:t>
                        </m:r>
                      </m:sup>
                    </m:sSup>
                  </m:oMath>
                </a14:m>
                <a:r>
                  <a:rPr lang="cs-CZ" dirty="0">
                    <a:sym typeface="Symbol" panose="05050102010706020507" pitchFamily="18" charset="2"/>
                  </a:rPr>
                  <a:t>). </a:t>
                </a:r>
                <a:endParaRPr lang="cs-CZ" dirty="0" smtClean="0">
                  <a:sym typeface="Symbol" panose="05050102010706020507" pitchFamily="18" charset="2"/>
                </a:endParaRPr>
              </a:p>
              <a:p>
                <a:endParaRPr lang="cs-CZ" dirty="0">
                  <a:sym typeface="Symbol" panose="05050102010706020507" pitchFamily="18" charset="2"/>
                </a:endParaRPr>
              </a:p>
              <a:p>
                <a:r>
                  <a:rPr lang="cs-CZ" dirty="0" smtClean="0">
                    <a:sym typeface="Symbol" panose="05050102010706020507" pitchFamily="18" charset="2"/>
                  </a:rPr>
                  <a:t>Aby </a:t>
                </a:r>
                <a:r>
                  <a:rPr lang="cs-CZ" dirty="0">
                    <a:sym typeface="Symbol" panose="05050102010706020507" pitchFamily="18" charset="2"/>
                  </a:rPr>
                  <a:t>byl sloupec v rovnováze, musí stejná síla </a:t>
                </a:r>
                <a14:m>
                  <m:oMath xmlns:m="http://schemas.openxmlformats.org/officeDocument/2006/math">
                    <m:sSub>
                      <m:sSubPr>
                        <m:ctrlPr>
                          <a:rPr lang="cs-CZ"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𝐹</m:t>
                        </m:r>
                      </m:e>
                      <m:sub>
                        <m:r>
                          <a:rPr lang="cs-CZ" b="0" i="1" smtClean="0">
                            <a:latin typeface="Cambria Math" panose="02040503050406030204" pitchFamily="18" charset="0"/>
                            <a:sym typeface="Symbol" panose="05050102010706020507" pitchFamily="18" charset="2"/>
                          </a:rPr>
                          <m:t>h</m:t>
                        </m:r>
                      </m:sub>
                    </m:sSub>
                  </m:oMath>
                </a14:m>
                <a:r>
                  <a:rPr lang="cs-CZ" dirty="0">
                    <a:sym typeface="Symbol" panose="05050102010706020507" pitchFamily="18" charset="2"/>
                  </a:rPr>
                  <a:t> působit na spodní základnu, ale v opačném směru. </a:t>
                </a:r>
                <a:endParaRPr lang="cs-CZ" dirty="0" smtClean="0">
                  <a:sym typeface="Symbol" panose="05050102010706020507" pitchFamily="18" charset="2"/>
                </a:endParaRPr>
              </a:p>
              <a:p>
                <a:r>
                  <a:rPr lang="cs-CZ" dirty="0" smtClean="0">
                    <a:sym typeface="Symbol" panose="05050102010706020507" pitchFamily="18" charset="2"/>
                  </a:rPr>
                  <a:t>Pro </a:t>
                </a:r>
                <a:r>
                  <a:rPr lang="cs-CZ" dirty="0">
                    <a:sym typeface="Symbol" panose="05050102010706020507" pitchFamily="18" charset="2"/>
                  </a:rPr>
                  <a:t>velikost sil platí  </a:t>
                </a:r>
                <a14:m>
                  <m:oMath xmlns:m="http://schemas.openxmlformats.org/officeDocument/2006/math">
                    <m:sSub>
                      <m:sSubPr>
                        <m:ctrlPr>
                          <a:rPr lang="cs-CZ"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𝐹</m:t>
                        </m:r>
                      </m:e>
                      <m:sub>
                        <m:r>
                          <a:rPr lang="cs-CZ" b="0" i="1" smtClean="0">
                            <a:latin typeface="Cambria Math" panose="02040503050406030204" pitchFamily="18" charset="0"/>
                            <a:sym typeface="Symbol" panose="05050102010706020507" pitchFamily="18" charset="2"/>
                          </a:rPr>
                          <m:t>𝐺</m:t>
                        </m:r>
                      </m:sub>
                    </m:sSub>
                    <m:r>
                      <a:rPr lang="cs-CZ" b="0" i="1" smtClean="0">
                        <a:latin typeface="Cambria Math" panose="02040503050406030204" pitchFamily="18" charset="0"/>
                        <a:sym typeface="Symbol" panose="05050102010706020507" pitchFamily="18" charset="2"/>
                      </a:rPr>
                      <m:t>=</m:t>
                    </m:r>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𝐹</m:t>
                        </m:r>
                      </m:e>
                      <m:sub>
                        <m:r>
                          <a:rPr lang="cs-CZ" b="0" i="1" smtClean="0">
                            <a:latin typeface="Cambria Math" panose="02040503050406030204" pitchFamily="18" charset="0"/>
                            <a:sym typeface="Symbol" panose="05050102010706020507" pitchFamily="18" charset="2"/>
                          </a:rPr>
                          <m:t>h</m:t>
                        </m:r>
                      </m:sub>
                    </m:sSub>
                  </m:oMath>
                </a14:m>
                <a:r>
                  <a:rPr lang="cs-CZ" dirty="0">
                    <a:sym typeface="Symbol" panose="05050102010706020507" pitchFamily="18" charset="2"/>
                  </a:rPr>
                  <a:t>.</a:t>
                </a:r>
              </a:p>
              <a:p>
                <a:endParaRPr lang="cs-CZ" sz="800" dirty="0">
                  <a:sym typeface="Symbol" panose="05050102010706020507" pitchFamily="18" charset="2"/>
                </a:endParaRPr>
              </a:p>
              <a:p>
                <a:r>
                  <a:rPr lang="cs-CZ" dirty="0">
                    <a:sym typeface="Symbol" panose="05050102010706020507" pitchFamily="18" charset="2"/>
                  </a:rPr>
                  <a:t>Hodnota hydrostatického tlaku v hloubce </a:t>
                </a:r>
                <a14:m>
                  <m:oMath xmlns:m="http://schemas.openxmlformats.org/officeDocument/2006/math">
                    <m:r>
                      <a:rPr lang="cs-CZ" i="1" dirty="0" smtClean="0">
                        <a:latin typeface="Cambria Math" panose="02040503050406030204" pitchFamily="18" charset="0"/>
                        <a:sym typeface="Symbol" panose="05050102010706020507" pitchFamily="18" charset="2"/>
                      </a:rPr>
                      <m:t>h</m:t>
                    </m:r>
                  </m:oMath>
                </a14:m>
                <a:r>
                  <a:rPr lang="cs-CZ" dirty="0">
                    <a:sym typeface="Symbol" panose="05050102010706020507" pitchFamily="18" charset="2"/>
                  </a:rPr>
                  <a:t> je </a:t>
                </a:r>
                <a:endParaRPr lang="cs-CZ" i="1" dirty="0" smtClean="0">
                  <a:latin typeface="Cambria Math" panose="02040503050406030204" pitchFamily="18" charset="0"/>
                  <a:sym typeface="Symbol" panose="05050102010706020507" pitchFamily="18" charset="2"/>
                </a:endParaRP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𝑝</m:t>
                          </m:r>
                        </m:e>
                        <m:sub>
                          <m:r>
                            <a:rPr lang="cs-CZ" b="0" i="1" smtClean="0">
                              <a:latin typeface="Cambria Math" panose="02040503050406030204" pitchFamily="18" charset="0"/>
                              <a:sym typeface="Symbol" panose="05050102010706020507" pitchFamily="18" charset="2"/>
                            </a:rPr>
                            <m:t>h</m:t>
                          </m:r>
                        </m:sub>
                      </m:sSub>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𝐹</m:t>
                              </m:r>
                            </m:e>
                            <m:sub>
                              <m:r>
                                <a:rPr lang="cs-CZ" b="0" i="1" smtClean="0">
                                  <a:latin typeface="Cambria Math" panose="02040503050406030204" pitchFamily="18" charset="0"/>
                                  <a:sym typeface="Symbol" panose="05050102010706020507" pitchFamily="18" charset="2"/>
                                </a:rPr>
                                <m:t>h</m:t>
                              </m:r>
                            </m:sub>
                          </m:sSub>
                        </m:num>
                        <m:den>
                          <m:r>
                            <a:rPr lang="cs-CZ" b="0" i="1" smtClean="0">
                              <a:latin typeface="Cambria Math" panose="02040503050406030204" pitchFamily="18" charset="0"/>
                              <a:sym typeface="Symbol" panose="05050102010706020507" pitchFamily="18" charset="2"/>
                            </a:rPr>
                            <m:t>𝑆</m:t>
                          </m:r>
                        </m:den>
                      </m:f>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r>
                            <a:rPr lang="cs-CZ" i="1">
                              <a:latin typeface="Cambria Math" panose="02040503050406030204" pitchFamily="18" charset="0"/>
                              <a:ea typeface="Cambria Math" panose="02040503050406030204" pitchFamily="18" charset="0"/>
                              <a:sym typeface="Symbol" panose="05050102010706020507" pitchFamily="18" charset="2"/>
                            </a:rPr>
                            <m:t>𝑆</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h</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𝑔</m:t>
                          </m:r>
                        </m:num>
                        <m:den>
                          <m:r>
                            <a:rPr lang="cs-CZ" b="0" i="1" smtClean="0">
                              <a:latin typeface="Cambria Math" panose="02040503050406030204" pitchFamily="18" charset="0"/>
                              <a:sym typeface="Symbol" panose="05050102010706020507" pitchFamily="18" charset="2"/>
                            </a:rPr>
                            <m:t>𝑆</m:t>
                          </m:r>
                        </m:den>
                      </m:f>
                      <m:r>
                        <a:rPr lang="cs-CZ" b="0" i="1" smtClean="0">
                          <a:latin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h</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𝑔</m:t>
                      </m:r>
                    </m:oMath>
                  </m:oMathPara>
                </a14:m>
                <a:endParaRPr lang="cs-CZ" dirty="0">
                  <a:sym typeface="Symbol" panose="05050102010706020507" pitchFamily="18" charset="2"/>
                </a:endParaRPr>
              </a:p>
            </p:txBody>
          </p:sp>
        </mc:Choice>
        <mc:Fallback xmlns="">
          <p:sp>
            <p:nvSpPr>
              <p:cNvPr id="9" name="TextovéPole 8">
                <a:extLst>
                  <a:ext uri="{FF2B5EF4-FFF2-40B4-BE49-F238E27FC236}">
                    <a16:creationId xmlns:a16="http://schemas.microsoft.com/office/drawing/2014/main" id="{75E402C3-5B1A-AEBF-F966-75DDBB7D07E2}"/>
                  </a:ext>
                </a:extLst>
              </p:cNvPr>
              <p:cNvSpPr txBox="1">
                <a:spLocks noRot="1" noChangeAspect="1" noMove="1" noResize="1" noEditPoints="1" noAdjustHandles="1" noChangeArrowheads="1" noChangeShapeType="1" noTextEdit="1"/>
              </p:cNvSpPr>
              <p:nvPr/>
            </p:nvSpPr>
            <p:spPr>
              <a:xfrm>
                <a:off x="160422" y="2643454"/>
                <a:ext cx="11713755" cy="3634521"/>
              </a:xfrm>
              <a:prstGeom prst="rect">
                <a:avLst/>
              </a:prstGeom>
              <a:blipFill>
                <a:blip r:embed="rId3"/>
                <a:stretch>
                  <a:fillRect l="-416" t="-1007"/>
                </a:stretch>
              </a:blipFill>
            </p:spPr>
            <p:txBody>
              <a:bodyPr/>
              <a:lstStyle/>
              <a:p>
                <a:r>
                  <a:rPr lang="cs-CZ">
                    <a:noFill/>
                  </a:rPr>
                  <a:t> </a:t>
                </a:r>
              </a:p>
            </p:txBody>
          </p:sp>
        </mc:Fallback>
      </mc:AlternateContent>
      <p:grpSp>
        <p:nvGrpSpPr>
          <p:cNvPr id="26" name="Skupina 25"/>
          <p:cNvGrpSpPr/>
          <p:nvPr/>
        </p:nvGrpSpPr>
        <p:grpSpPr>
          <a:xfrm>
            <a:off x="9165617" y="319831"/>
            <a:ext cx="1962030" cy="2090564"/>
            <a:chOff x="9165617" y="319831"/>
            <a:chExt cx="1962030" cy="2090564"/>
          </a:xfrm>
        </p:grpSpPr>
        <p:pic>
          <p:nvPicPr>
            <p:cNvPr id="12" name="Obrázek 11">
              <a:extLst>
                <a:ext uri="{FF2B5EF4-FFF2-40B4-BE49-F238E27FC236}">
                  <a16:creationId xmlns:a16="http://schemas.microsoft.com/office/drawing/2014/main" id="{D91E45FD-8731-27A6-2E00-4DE21408F9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5617" y="319831"/>
              <a:ext cx="1962030" cy="2090564"/>
            </a:xfrm>
            <a:prstGeom prst="rect">
              <a:avLst/>
            </a:prstGeom>
          </p:spPr>
        </p:pic>
        <p:grpSp>
          <p:nvGrpSpPr>
            <p:cNvPr id="20" name="Skupina 19"/>
            <p:cNvGrpSpPr/>
            <p:nvPr/>
          </p:nvGrpSpPr>
          <p:grpSpPr>
            <a:xfrm>
              <a:off x="9915787" y="610237"/>
              <a:ext cx="565167" cy="1286434"/>
              <a:chOff x="9915787" y="610237"/>
              <a:chExt cx="565167" cy="1286434"/>
            </a:xfrm>
          </p:grpSpPr>
          <p:cxnSp>
            <p:nvCxnSpPr>
              <p:cNvPr id="14" name="Přímá spojnice 13"/>
              <p:cNvCxnSpPr/>
              <p:nvPr/>
            </p:nvCxnSpPr>
            <p:spPr>
              <a:xfrm>
                <a:off x="9915787" y="610237"/>
                <a:ext cx="25167" cy="1260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Přímá spojnice 24"/>
              <p:cNvCxnSpPr/>
              <p:nvPr/>
            </p:nvCxnSpPr>
            <p:spPr>
              <a:xfrm>
                <a:off x="10444294" y="636163"/>
                <a:ext cx="25167" cy="1260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a:off x="9940954" y="1896671"/>
                <a:ext cx="54000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821784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Skupina 37"/>
          <p:cNvGrpSpPr/>
          <p:nvPr/>
        </p:nvGrpSpPr>
        <p:grpSpPr>
          <a:xfrm>
            <a:off x="226248" y="512447"/>
            <a:ext cx="5007428" cy="5033553"/>
            <a:chOff x="4702627" y="1053738"/>
            <a:chExt cx="5007428" cy="5033553"/>
          </a:xfrm>
        </p:grpSpPr>
        <p:sp>
          <p:nvSpPr>
            <p:cNvPr id="4" name="Obdélník 3"/>
            <p:cNvSpPr/>
            <p:nvPr/>
          </p:nvSpPr>
          <p:spPr>
            <a:xfrm>
              <a:off x="5373191" y="1524000"/>
              <a:ext cx="3657600" cy="4032069"/>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Obdélník 4"/>
            <p:cNvSpPr/>
            <p:nvPr/>
          </p:nvSpPr>
          <p:spPr>
            <a:xfrm>
              <a:off x="6566265" y="1524000"/>
              <a:ext cx="1332411" cy="2830286"/>
            </a:xfrm>
            <a:prstGeom prst="rect">
              <a:avLst/>
            </a:prstGeom>
            <a:solidFill>
              <a:schemeClr val="accent1">
                <a:lumMod val="40000"/>
                <a:lumOff val="60000"/>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8" name="Přímá spojnice 7"/>
            <p:cNvCxnSpPr/>
            <p:nvPr/>
          </p:nvCxnSpPr>
          <p:spPr>
            <a:xfrm flipV="1">
              <a:off x="5373191" y="1053738"/>
              <a:ext cx="0" cy="450233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Přímá spojnice 9"/>
            <p:cNvCxnSpPr/>
            <p:nvPr/>
          </p:nvCxnSpPr>
          <p:spPr>
            <a:xfrm flipV="1">
              <a:off x="9030791" y="1053738"/>
              <a:ext cx="0" cy="450233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5373191" y="5556069"/>
              <a:ext cx="36576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ovéPole 12"/>
                <p:cNvSpPr txBox="1"/>
                <p:nvPr/>
              </p:nvSpPr>
              <p:spPr>
                <a:xfrm>
                  <a:off x="5582198" y="1393372"/>
                  <a:ext cx="714103" cy="83099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4800" i="1" smtClean="0">
                            <a:latin typeface="Cambria Math" panose="02040503050406030204" pitchFamily="18" charset="0"/>
                            <a:sym typeface="Symbol" panose="05050102010706020507" pitchFamily="18" charset="2"/>
                          </a:rPr>
                          <m:t></m:t>
                        </m:r>
                      </m:oMath>
                    </m:oMathPara>
                  </a14:m>
                  <a:endParaRPr lang="cs-CZ" sz="4800" dirty="0"/>
                </a:p>
              </p:txBody>
            </p:sp>
          </mc:Choice>
          <mc:Fallback xmlns="">
            <p:sp>
              <p:nvSpPr>
                <p:cNvPr id="13" name="TextovéPole 12"/>
                <p:cNvSpPr txBox="1">
                  <a:spLocks noRot="1" noChangeAspect="1" noMove="1" noResize="1" noEditPoints="1" noAdjustHandles="1" noChangeArrowheads="1" noChangeShapeType="1" noTextEdit="1"/>
                </p:cNvSpPr>
                <p:nvPr/>
              </p:nvSpPr>
              <p:spPr>
                <a:xfrm>
                  <a:off x="5582198" y="1393372"/>
                  <a:ext cx="714103" cy="830997"/>
                </a:xfrm>
                <a:prstGeom prst="rect">
                  <a:avLst/>
                </a:prstGeom>
                <a:blipFill>
                  <a:blip r:embed="rId2"/>
                  <a:stretch>
                    <a:fillRect/>
                  </a:stretch>
                </a:blipFill>
              </p:spPr>
              <p:txBody>
                <a:bodyPr/>
                <a:lstStyle/>
                <a:p>
                  <a:r>
                    <a:rPr lang="cs-CZ">
                      <a:noFill/>
                    </a:rPr>
                    <a:t> </a:t>
                  </a:r>
                </a:p>
              </p:txBody>
            </p:sp>
          </mc:Fallback>
        </mc:AlternateContent>
        <p:cxnSp>
          <p:nvCxnSpPr>
            <p:cNvPr id="24" name="Přímá spojnice 23"/>
            <p:cNvCxnSpPr/>
            <p:nvPr/>
          </p:nvCxnSpPr>
          <p:spPr>
            <a:xfrm>
              <a:off x="7898675" y="4354286"/>
              <a:ext cx="360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8258675" y="1524000"/>
              <a:ext cx="0" cy="2830286"/>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7" name="TextovéPole 26"/>
                <p:cNvSpPr txBox="1"/>
                <p:nvPr/>
              </p:nvSpPr>
              <p:spPr>
                <a:xfrm>
                  <a:off x="8229603" y="2753619"/>
                  <a:ext cx="47026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h</m:t>
                        </m:r>
                      </m:oMath>
                    </m:oMathPara>
                  </a14:m>
                  <a:endParaRPr lang="cs-CZ" dirty="0"/>
                </a:p>
              </p:txBody>
            </p:sp>
          </mc:Choice>
          <mc:Fallback xmlns="">
            <p:sp>
              <p:nvSpPr>
                <p:cNvPr id="27" name="TextovéPole 26"/>
                <p:cNvSpPr txBox="1">
                  <a:spLocks noRot="1" noChangeAspect="1" noMove="1" noResize="1" noEditPoints="1" noAdjustHandles="1" noChangeArrowheads="1" noChangeShapeType="1" noTextEdit="1"/>
                </p:cNvSpPr>
                <p:nvPr/>
              </p:nvSpPr>
              <p:spPr>
                <a:xfrm>
                  <a:off x="8229603" y="2753619"/>
                  <a:ext cx="470262" cy="369332"/>
                </a:xfrm>
                <a:prstGeom prst="rect">
                  <a:avLst/>
                </a:prstGeom>
                <a:blipFill>
                  <a:blip r:embed="rId3"/>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8" name="TextovéPole 27"/>
                <p:cNvSpPr txBox="1"/>
                <p:nvPr/>
              </p:nvSpPr>
              <p:spPr>
                <a:xfrm>
                  <a:off x="7498087" y="1208706"/>
                  <a:ext cx="36576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𝑆</m:t>
                        </m:r>
                      </m:oMath>
                    </m:oMathPara>
                  </a14:m>
                  <a:endParaRPr lang="cs-CZ" dirty="0"/>
                </a:p>
              </p:txBody>
            </p:sp>
          </mc:Choice>
          <mc:Fallback xmlns="">
            <p:sp>
              <p:nvSpPr>
                <p:cNvPr id="28" name="TextovéPole 27"/>
                <p:cNvSpPr txBox="1">
                  <a:spLocks noRot="1" noChangeAspect="1" noMove="1" noResize="1" noEditPoints="1" noAdjustHandles="1" noChangeArrowheads="1" noChangeShapeType="1" noTextEdit="1"/>
                </p:cNvSpPr>
                <p:nvPr/>
              </p:nvSpPr>
              <p:spPr>
                <a:xfrm>
                  <a:off x="7498087" y="1208706"/>
                  <a:ext cx="365760" cy="369332"/>
                </a:xfrm>
                <a:prstGeom prst="rect">
                  <a:avLst/>
                </a:prstGeom>
                <a:blipFill>
                  <a:blip r:embed="rId4"/>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9" name="TextovéPole 28"/>
                <p:cNvSpPr txBox="1"/>
                <p:nvPr/>
              </p:nvSpPr>
              <p:spPr>
                <a:xfrm>
                  <a:off x="7532915" y="4375054"/>
                  <a:ext cx="36576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𝑆</m:t>
                        </m:r>
                      </m:oMath>
                    </m:oMathPara>
                  </a14:m>
                  <a:endParaRPr lang="cs-CZ" dirty="0"/>
                </a:p>
              </p:txBody>
            </p:sp>
          </mc:Choice>
          <mc:Fallback xmlns="">
            <p:sp>
              <p:nvSpPr>
                <p:cNvPr id="29" name="TextovéPole 28"/>
                <p:cNvSpPr txBox="1">
                  <a:spLocks noRot="1" noChangeAspect="1" noMove="1" noResize="1" noEditPoints="1" noAdjustHandles="1" noChangeArrowheads="1" noChangeShapeType="1" noTextEdit="1"/>
                </p:cNvSpPr>
                <p:nvPr/>
              </p:nvSpPr>
              <p:spPr>
                <a:xfrm>
                  <a:off x="7532915" y="4375054"/>
                  <a:ext cx="365760" cy="369332"/>
                </a:xfrm>
                <a:prstGeom prst="rect">
                  <a:avLst/>
                </a:prstGeom>
                <a:blipFill>
                  <a:blip r:embed="rId5"/>
                  <a:stretch>
                    <a:fillRect/>
                  </a:stretch>
                </a:blipFill>
              </p:spPr>
              <p:txBody>
                <a:bodyPr/>
                <a:lstStyle/>
                <a:p>
                  <a:r>
                    <a:rPr lang="cs-CZ">
                      <a:noFill/>
                    </a:rPr>
                    <a:t> </a:t>
                  </a:r>
                </a:p>
              </p:txBody>
            </p:sp>
          </mc:Fallback>
        </mc:AlternateContent>
        <p:cxnSp>
          <p:nvCxnSpPr>
            <p:cNvPr id="31" name="Přímá spojnice se šipkou 30"/>
            <p:cNvCxnSpPr>
              <a:endCxn id="5" idx="2"/>
            </p:cNvCxnSpPr>
            <p:nvPr/>
          </p:nvCxnSpPr>
          <p:spPr>
            <a:xfrm>
              <a:off x="7201991" y="3413760"/>
              <a:ext cx="0" cy="972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Přímá spojnice se šipkou 31"/>
            <p:cNvCxnSpPr/>
            <p:nvPr/>
          </p:nvCxnSpPr>
          <p:spPr>
            <a:xfrm rot="10800000">
              <a:off x="7201991" y="4366345"/>
              <a:ext cx="0" cy="972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3" name="TextovéPole 32"/>
                <p:cNvSpPr txBox="1"/>
                <p:nvPr/>
              </p:nvSpPr>
              <p:spPr>
                <a:xfrm>
                  <a:off x="6659177" y="4585845"/>
                  <a:ext cx="48768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h</m:t>
                            </m:r>
                          </m:sub>
                        </m:sSub>
                      </m:oMath>
                    </m:oMathPara>
                  </a14:m>
                  <a:endParaRPr lang="cs-CZ" dirty="0"/>
                </a:p>
              </p:txBody>
            </p:sp>
          </mc:Choice>
          <mc:Fallback xmlns="">
            <p:sp>
              <p:nvSpPr>
                <p:cNvPr id="33" name="TextovéPole 32"/>
                <p:cNvSpPr txBox="1">
                  <a:spLocks noRot="1" noChangeAspect="1" noMove="1" noResize="1" noEditPoints="1" noAdjustHandles="1" noChangeArrowheads="1" noChangeShapeType="1" noTextEdit="1"/>
                </p:cNvSpPr>
                <p:nvPr/>
              </p:nvSpPr>
              <p:spPr>
                <a:xfrm>
                  <a:off x="6659177" y="4585845"/>
                  <a:ext cx="487680" cy="369332"/>
                </a:xfrm>
                <a:prstGeom prst="rect">
                  <a:avLst/>
                </a:prstGeom>
                <a:blipFill>
                  <a:blip r:embed="rId6"/>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4" name="TextovéPole 33"/>
                <p:cNvSpPr txBox="1"/>
                <p:nvPr/>
              </p:nvSpPr>
              <p:spPr>
                <a:xfrm>
                  <a:off x="6681314" y="3639277"/>
                  <a:ext cx="48768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oMath>
                    </m:oMathPara>
                  </a14:m>
                  <a:endParaRPr lang="cs-CZ" dirty="0"/>
                </a:p>
              </p:txBody>
            </p:sp>
          </mc:Choice>
          <mc:Fallback xmlns="">
            <p:sp>
              <p:nvSpPr>
                <p:cNvPr id="34" name="TextovéPole 33"/>
                <p:cNvSpPr txBox="1">
                  <a:spLocks noRot="1" noChangeAspect="1" noMove="1" noResize="1" noEditPoints="1" noAdjustHandles="1" noChangeArrowheads="1" noChangeShapeType="1" noTextEdit="1"/>
                </p:cNvSpPr>
                <p:nvPr/>
              </p:nvSpPr>
              <p:spPr>
                <a:xfrm>
                  <a:off x="6681314" y="3639277"/>
                  <a:ext cx="487680" cy="369332"/>
                </a:xfrm>
                <a:prstGeom prst="rect">
                  <a:avLst/>
                </a:prstGeom>
                <a:blipFill>
                  <a:blip r:embed="rId7"/>
                  <a:stretch>
                    <a:fillRect/>
                  </a:stretch>
                </a:blipFill>
              </p:spPr>
              <p:txBody>
                <a:bodyPr/>
                <a:lstStyle/>
                <a:p>
                  <a:r>
                    <a:rPr lang="cs-CZ">
                      <a:noFill/>
                    </a:rPr>
                    <a:t> </a:t>
                  </a:r>
                </a:p>
              </p:txBody>
            </p:sp>
          </mc:Fallback>
        </mc:AlternateContent>
        <p:cxnSp>
          <p:nvCxnSpPr>
            <p:cNvPr id="36" name="Přímá spojnice 35"/>
            <p:cNvCxnSpPr/>
            <p:nvPr/>
          </p:nvCxnSpPr>
          <p:spPr>
            <a:xfrm>
              <a:off x="4702627" y="5608323"/>
              <a:ext cx="5007428" cy="0"/>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37" name="Obdélník 36"/>
            <p:cNvSpPr/>
            <p:nvPr/>
          </p:nvSpPr>
          <p:spPr>
            <a:xfrm>
              <a:off x="4702627" y="5608323"/>
              <a:ext cx="5007428" cy="478968"/>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mc:AlternateContent xmlns:mc="http://schemas.openxmlformats.org/markup-compatibility/2006" xmlns:a14="http://schemas.microsoft.com/office/drawing/2010/main">
        <mc:Choice Requires="a14">
          <p:sp>
            <p:nvSpPr>
              <p:cNvPr id="39" name="Obdélník 38"/>
              <p:cNvSpPr/>
              <p:nvPr/>
            </p:nvSpPr>
            <p:spPr>
              <a:xfrm>
                <a:off x="6485423" y="660039"/>
                <a:ext cx="5208829" cy="861583"/>
              </a:xfrm>
              <a:prstGeom prst="rect">
                <a:avLst/>
              </a:prstGeom>
            </p:spPr>
            <p:txBody>
              <a:bodyPr wrap="square">
                <a:spAutoFit/>
              </a:bodyPr>
              <a:lstStyle/>
              <a:p>
                <a:r>
                  <a:rPr lang="cs-CZ" dirty="0" smtClean="0"/>
                  <a:t>Objem                                 Hustota      </a:t>
                </a:r>
              </a:p>
              <a:p>
                <a:endParaRPr lang="cs-CZ" sz="800" dirty="0"/>
              </a:p>
              <a:p>
                <a:r>
                  <a:rPr lang="cs-CZ" dirty="0" smtClean="0"/>
                  <a:t> </a:t>
                </a:r>
                <a14:m>
                  <m:oMath xmlns:m="http://schemas.openxmlformats.org/officeDocument/2006/math">
                    <m:r>
                      <a:rPr lang="cs-CZ" i="1" dirty="0">
                        <a:latin typeface="Cambria Math" panose="02040503050406030204" pitchFamily="18" charset="0"/>
                      </a:rPr>
                      <m:t>𝑉</m:t>
                    </m:r>
                    <m:r>
                      <a:rPr lang="cs-CZ" i="1" dirty="0">
                        <a:latin typeface="Cambria Math" panose="02040503050406030204" pitchFamily="18" charset="0"/>
                      </a:rPr>
                      <m:t>=</m:t>
                    </m:r>
                    <m:r>
                      <a:rPr lang="cs-CZ" i="1" dirty="0" err="1">
                        <a:latin typeface="Cambria Math" panose="02040503050406030204" pitchFamily="18" charset="0"/>
                      </a:rPr>
                      <m:t>𝑆</m:t>
                    </m:r>
                    <m:r>
                      <a:rPr lang="cs-CZ" i="1" dirty="0" err="1">
                        <a:latin typeface="Cambria Math" panose="02040503050406030204" pitchFamily="18" charset="0"/>
                      </a:rPr>
                      <m:t>.</m:t>
                    </m:r>
                    <m:r>
                      <a:rPr lang="cs-CZ" i="1" dirty="0" err="1">
                        <a:latin typeface="Cambria Math" panose="02040503050406030204" pitchFamily="18" charset="0"/>
                      </a:rPr>
                      <m:t>h</m:t>
                    </m:r>
                  </m:oMath>
                </a14:m>
                <a:r>
                  <a:rPr lang="cs-CZ" dirty="0"/>
                  <a:t> </a:t>
                </a:r>
                <a:r>
                  <a:rPr lang="cs-CZ" dirty="0" smtClean="0"/>
                  <a:t>                            </a:t>
                </a:r>
                <a14:m>
                  <m:oMath xmlns:m="http://schemas.openxmlformats.org/officeDocument/2006/math">
                    <m:r>
                      <a:rPr lang="cs-CZ" i="1" dirty="0" smtClean="0">
                        <a:latin typeface="Cambria Math" panose="02040503050406030204" pitchFamily="18" charset="0"/>
                        <a:ea typeface="Cambria Math" panose="02040503050406030204" pitchFamily="18" charset="0"/>
                      </a:rPr>
                      <m:t>𝜌</m:t>
                    </m:r>
                    <m:r>
                      <a:rPr lang="cs-CZ" b="0" i="1" dirty="0" smtClean="0">
                        <a:latin typeface="Cambria Math" panose="02040503050406030204" pitchFamily="18" charset="0"/>
                        <a:ea typeface="Cambria Math" panose="02040503050406030204" pitchFamily="18" charset="0"/>
                      </a:rPr>
                      <m:t>=</m:t>
                    </m:r>
                    <m:f>
                      <m:fPr>
                        <m:ctrlPr>
                          <a:rPr lang="cs-CZ" b="0" i="1" dirty="0" smtClean="0">
                            <a:latin typeface="Cambria Math" panose="02040503050406030204" pitchFamily="18" charset="0"/>
                            <a:ea typeface="Cambria Math" panose="02040503050406030204" pitchFamily="18" charset="0"/>
                          </a:rPr>
                        </m:ctrlPr>
                      </m:fPr>
                      <m:num>
                        <m:r>
                          <a:rPr lang="cs-CZ" b="0" i="1" dirty="0" smtClean="0">
                            <a:latin typeface="Cambria Math" panose="02040503050406030204" pitchFamily="18" charset="0"/>
                            <a:ea typeface="Cambria Math" panose="02040503050406030204" pitchFamily="18" charset="0"/>
                          </a:rPr>
                          <m:t>𝑚</m:t>
                        </m:r>
                      </m:num>
                      <m:den>
                        <m:r>
                          <a:rPr lang="cs-CZ" b="0" i="1" dirty="0" smtClean="0">
                            <a:latin typeface="Cambria Math" panose="02040503050406030204" pitchFamily="18" charset="0"/>
                            <a:ea typeface="Cambria Math" panose="02040503050406030204" pitchFamily="18" charset="0"/>
                          </a:rPr>
                          <m:t>𝑉</m:t>
                        </m:r>
                      </m:den>
                    </m:f>
                    <m:r>
                      <a:rPr lang="cs-CZ" b="0" i="1" dirty="0" smtClean="0">
                        <a:latin typeface="Cambria Math" panose="02040503050406030204" pitchFamily="18" charset="0"/>
                        <a:ea typeface="Cambria Math" panose="02040503050406030204" pitchFamily="18" charset="0"/>
                      </a:rPr>
                      <m:t>     →     </m:t>
                    </m:r>
                    <m:r>
                      <a:rPr lang="cs-CZ" b="0" i="1" dirty="0" smtClean="0">
                        <a:latin typeface="Cambria Math" panose="02040503050406030204" pitchFamily="18" charset="0"/>
                        <a:ea typeface="Cambria Math" panose="02040503050406030204" pitchFamily="18" charset="0"/>
                      </a:rPr>
                      <m:t>𝑚</m:t>
                    </m:r>
                    <m:r>
                      <a:rPr lang="cs-CZ" b="0" i="1" dirty="0" smtClean="0">
                        <a:latin typeface="Cambria Math" panose="02040503050406030204" pitchFamily="18" charset="0"/>
                        <a:ea typeface="Cambria Math" panose="02040503050406030204" pitchFamily="18" charset="0"/>
                      </a:rPr>
                      <m:t>=</m:t>
                    </m:r>
                    <m:r>
                      <a:rPr lang="cs-CZ" b="0" i="1" dirty="0" smtClean="0">
                        <a:latin typeface="Cambria Math" panose="02040503050406030204" pitchFamily="18" charset="0"/>
                        <a:ea typeface="Cambria Math" panose="02040503050406030204" pitchFamily="18" charset="0"/>
                      </a:rPr>
                      <m:t>𝜌</m:t>
                    </m:r>
                    <m:r>
                      <a:rPr lang="cs-CZ" b="0" i="1" dirty="0" smtClean="0">
                        <a:latin typeface="Cambria Math" panose="02040503050406030204" pitchFamily="18" charset="0"/>
                        <a:ea typeface="Cambria Math" panose="02040503050406030204" pitchFamily="18" charset="0"/>
                      </a:rPr>
                      <m:t> . </m:t>
                    </m:r>
                    <m:r>
                      <a:rPr lang="cs-CZ" b="0" i="1" dirty="0" smtClean="0">
                        <a:latin typeface="Cambria Math" panose="02040503050406030204" pitchFamily="18" charset="0"/>
                        <a:ea typeface="Cambria Math" panose="02040503050406030204" pitchFamily="18" charset="0"/>
                      </a:rPr>
                      <m:t>𝑉</m:t>
                    </m:r>
                  </m:oMath>
                </a14:m>
                <a:endParaRPr lang="cs-CZ" dirty="0"/>
              </a:p>
            </p:txBody>
          </p:sp>
        </mc:Choice>
        <mc:Fallback xmlns="">
          <p:sp>
            <p:nvSpPr>
              <p:cNvPr id="39" name="Obdélník 38"/>
              <p:cNvSpPr>
                <a:spLocks noRot="1" noChangeAspect="1" noMove="1" noResize="1" noEditPoints="1" noAdjustHandles="1" noChangeArrowheads="1" noChangeShapeType="1" noTextEdit="1"/>
              </p:cNvSpPr>
              <p:nvPr/>
            </p:nvSpPr>
            <p:spPr>
              <a:xfrm>
                <a:off x="6485423" y="660039"/>
                <a:ext cx="5208829" cy="861583"/>
              </a:xfrm>
              <a:prstGeom prst="rect">
                <a:avLst/>
              </a:prstGeom>
              <a:blipFill>
                <a:blip r:embed="rId8"/>
                <a:stretch>
                  <a:fillRect l="-1054" t="-352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0" name="TextovéPole 39"/>
              <p:cNvSpPr txBox="1"/>
              <p:nvPr/>
            </p:nvSpPr>
            <p:spPr>
              <a:xfrm>
                <a:off x="2618295" y="1979642"/>
                <a:ext cx="39188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𝑉</m:t>
                      </m:r>
                    </m:oMath>
                  </m:oMathPara>
                </a14:m>
                <a:endParaRPr lang="cs-CZ" dirty="0"/>
              </a:p>
            </p:txBody>
          </p:sp>
        </mc:Choice>
        <mc:Fallback xmlns="">
          <p:sp>
            <p:nvSpPr>
              <p:cNvPr id="40" name="TextovéPole 39"/>
              <p:cNvSpPr txBox="1">
                <a:spLocks noRot="1" noChangeAspect="1" noMove="1" noResize="1" noEditPoints="1" noAdjustHandles="1" noChangeArrowheads="1" noChangeShapeType="1" noTextEdit="1"/>
              </p:cNvSpPr>
              <p:nvPr/>
            </p:nvSpPr>
            <p:spPr>
              <a:xfrm>
                <a:off x="2618295" y="1979642"/>
                <a:ext cx="391886" cy="369332"/>
              </a:xfrm>
              <a:prstGeom prst="rect">
                <a:avLst/>
              </a:prstGeom>
              <a:blipFill>
                <a:blip r:embed="rId9"/>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1" name="Obdélník 40"/>
              <p:cNvSpPr/>
              <p:nvPr/>
            </p:nvSpPr>
            <p:spPr>
              <a:xfrm>
                <a:off x="6485423" y="1553575"/>
                <a:ext cx="3774816" cy="769441"/>
              </a:xfrm>
              <a:prstGeom prst="rect">
                <a:avLst/>
              </a:prstGeom>
            </p:spPr>
            <p:txBody>
              <a:bodyPr wrap="none">
                <a:spAutoFit/>
              </a:bodyPr>
              <a:lstStyle/>
              <a:p>
                <a:r>
                  <a:rPr lang="cs-CZ" dirty="0" smtClean="0">
                    <a:latin typeface="Cambria Math" panose="02040503050406030204" pitchFamily="18" charset="0"/>
                  </a:rPr>
                  <a:t>Tíhová síla</a:t>
                </a:r>
              </a:p>
              <a:p>
                <a:endParaRPr lang="cs-CZ" sz="8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𝐹</m:t>
                          </m:r>
                        </m:e>
                        <m:sub>
                          <m:r>
                            <a:rPr lang="cs-CZ" i="1">
                              <a:latin typeface="Cambria Math" panose="02040503050406030204" pitchFamily="18" charset="0"/>
                            </a:rPr>
                            <m:t>𝐺</m:t>
                          </m:r>
                        </m:sub>
                      </m:sSub>
                      <m:r>
                        <a:rPr lang="cs-CZ" i="1">
                          <a:latin typeface="Cambria Math" panose="02040503050406030204" pitchFamily="18" charset="0"/>
                        </a:rPr>
                        <m:t>=</m:t>
                      </m:r>
                      <m:r>
                        <a:rPr lang="cs-CZ" i="1">
                          <a:latin typeface="Cambria Math" panose="02040503050406030204" pitchFamily="18" charset="0"/>
                        </a:rPr>
                        <m:t>𝑚</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𝑔</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𝑉</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𝜌</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sym typeface="Symbol" panose="05050102010706020507" pitchFamily="18" charset="2"/>
                        </a:rPr>
                        <m:t>𝑔</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𝑆</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h</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𝑔</m:t>
                      </m:r>
                    </m:oMath>
                  </m:oMathPara>
                </a14:m>
                <a:endParaRPr lang="cs-CZ" dirty="0"/>
              </a:p>
            </p:txBody>
          </p:sp>
        </mc:Choice>
        <mc:Fallback xmlns="">
          <p:sp>
            <p:nvSpPr>
              <p:cNvPr id="41" name="Obdélník 40"/>
              <p:cNvSpPr>
                <a:spLocks noRot="1" noChangeAspect="1" noMove="1" noResize="1" noEditPoints="1" noAdjustHandles="1" noChangeArrowheads="1" noChangeShapeType="1" noTextEdit="1"/>
              </p:cNvSpPr>
              <p:nvPr/>
            </p:nvSpPr>
            <p:spPr>
              <a:xfrm>
                <a:off x="6485423" y="1553575"/>
                <a:ext cx="3774816" cy="769441"/>
              </a:xfrm>
              <a:prstGeom prst="rect">
                <a:avLst/>
              </a:prstGeom>
              <a:blipFill>
                <a:blip r:embed="rId10"/>
                <a:stretch>
                  <a:fillRect l="-1454" t="-5556" b="-238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2" name="TextovéPole 41"/>
              <p:cNvSpPr txBox="1"/>
              <p:nvPr/>
            </p:nvSpPr>
            <p:spPr>
              <a:xfrm>
                <a:off x="6475978" y="2361374"/>
                <a:ext cx="3753394" cy="769441"/>
              </a:xfrm>
              <a:prstGeom prst="rect">
                <a:avLst/>
              </a:prstGeom>
              <a:noFill/>
            </p:spPr>
            <p:txBody>
              <a:bodyPr wrap="square" rtlCol="0">
                <a:spAutoFit/>
              </a:bodyPr>
              <a:lstStyle/>
              <a:p>
                <a:r>
                  <a:rPr lang="cs-CZ" dirty="0" smtClean="0"/>
                  <a:t>Pro rovnováhu platí</a:t>
                </a:r>
              </a:p>
              <a:p>
                <a:endParaRPr lang="cs-CZ" sz="800" dirty="0"/>
              </a:p>
              <a:p>
                <a:pPr/>
                <a14:m>
                  <m:oMathPara xmlns:m="http://schemas.openxmlformats.org/officeDocument/2006/math">
                    <m:oMathParaPr>
                      <m:jc m:val="left"/>
                    </m:oMathParaPr>
                    <m:oMath xmlns:m="http://schemas.openxmlformats.org/officeDocument/2006/math">
                      <m:sSub>
                        <m:sSubPr>
                          <m:ctrlPr>
                            <a:rPr lang="cs-CZ" i="1">
                              <a:latin typeface="Cambria Math" panose="02040503050406030204" pitchFamily="18" charset="0"/>
                              <a:sym typeface="Symbol" panose="05050102010706020507" pitchFamily="18" charset="2"/>
                            </a:rPr>
                          </m:ctrlPr>
                        </m:sSubPr>
                        <m:e>
                          <m:r>
                            <a:rPr lang="cs-CZ" i="1">
                              <a:latin typeface="Cambria Math" panose="02040503050406030204" pitchFamily="18" charset="0"/>
                              <a:sym typeface="Symbol" panose="05050102010706020507" pitchFamily="18" charset="2"/>
                            </a:rPr>
                            <m:t>𝐹</m:t>
                          </m:r>
                        </m:e>
                        <m:sub>
                          <m:r>
                            <a:rPr lang="cs-CZ" i="1">
                              <a:latin typeface="Cambria Math" panose="02040503050406030204" pitchFamily="18" charset="0"/>
                              <a:sym typeface="Symbol" panose="05050102010706020507" pitchFamily="18" charset="2"/>
                            </a:rPr>
                            <m:t>𝐺</m:t>
                          </m:r>
                        </m:sub>
                      </m:sSub>
                      <m:r>
                        <a:rPr lang="cs-CZ" i="1">
                          <a:latin typeface="Cambria Math" panose="02040503050406030204" pitchFamily="18" charset="0"/>
                          <a:sym typeface="Symbol" panose="05050102010706020507" pitchFamily="18" charset="2"/>
                        </a:rPr>
                        <m:t>=</m:t>
                      </m:r>
                      <m:sSub>
                        <m:sSubPr>
                          <m:ctrlPr>
                            <a:rPr lang="cs-CZ" i="1">
                              <a:latin typeface="Cambria Math" panose="02040503050406030204" pitchFamily="18" charset="0"/>
                              <a:sym typeface="Symbol" panose="05050102010706020507" pitchFamily="18" charset="2"/>
                            </a:rPr>
                          </m:ctrlPr>
                        </m:sSubPr>
                        <m:e>
                          <m:r>
                            <a:rPr lang="cs-CZ" i="1">
                              <a:latin typeface="Cambria Math" panose="02040503050406030204" pitchFamily="18" charset="0"/>
                              <a:sym typeface="Symbol" panose="05050102010706020507" pitchFamily="18" charset="2"/>
                            </a:rPr>
                            <m:t>𝐹</m:t>
                          </m:r>
                        </m:e>
                        <m:sub>
                          <m:r>
                            <a:rPr lang="cs-CZ" i="1">
                              <a:latin typeface="Cambria Math" panose="02040503050406030204" pitchFamily="18" charset="0"/>
                              <a:sym typeface="Symbol" panose="05050102010706020507" pitchFamily="18" charset="2"/>
                            </a:rPr>
                            <m:t>h</m:t>
                          </m:r>
                        </m:sub>
                      </m:sSub>
                    </m:oMath>
                  </m:oMathPara>
                </a14:m>
                <a:endParaRPr lang="cs-CZ" dirty="0"/>
              </a:p>
            </p:txBody>
          </p:sp>
        </mc:Choice>
        <mc:Fallback xmlns="">
          <p:sp>
            <p:nvSpPr>
              <p:cNvPr id="42" name="TextovéPole 41"/>
              <p:cNvSpPr txBox="1">
                <a:spLocks noRot="1" noChangeAspect="1" noMove="1" noResize="1" noEditPoints="1" noAdjustHandles="1" noChangeArrowheads="1" noChangeShapeType="1" noTextEdit="1"/>
              </p:cNvSpPr>
              <p:nvPr/>
            </p:nvSpPr>
            <p:spPr>
              <a:xfrm>
                <a:off x="6475978" y="2361374"/>
                <a:ext cx="3753394" cy="769441"/>
              </a:xfrm>
              <a:prstGeom prst="rect">
                <a:avLst/>
              </a:prstGeom>
              <a:blipFill>
                <a:blip r:embed="rId11"/>
                <a:stretch>
                  <a:fillRect l="-1299" t="-393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3" name="Obdélník 42"/>
              <p:cNvSpPr/>
              <p:nvPr/>
            </p:nvSpPr>
            <p:spPr>
              <a:xfrm>
                <a:off x="6485423" y="3962402"/>
                <a:ext cx="3464923" cy="1018420"/>
              </a:xfrm>
              <a:prstGeom prst="rect">
                <a:avLst/>
              </a:prstGeom>
            </p:spPr>
            <p:txBody>
              <a:bodyPr wrap="none">
                <a:spAutoFit/>
              </a:bodyPr>
              <a:lstStyle/>
              <a:p>
                <a:r>
                  <a:rPr lang="cs-CZ" dirty="0" smtClean="0">
                    <a:latin typeface="Cambria Math" panose="02040503050406030204" pitchFamily="18" charset="0"/>
                    <a:sym typeface="Symbol" panose="05050102010706020507" pitchFamily="18" charset="2"/>
                  </a:rPr>
                  <a:t>Tlak v hloubce h</a:t>
                </a:r>
              </a:p>
              <a:p>
                <a:endParaRPr lang="cs-CZ" sz="800" i="1" dirty="0">
                  <a:latin typeface="Cambria Math" panose="02040503050406030204" pitchFamily="18" charset="0"/>
                  <a:sym typeface="Symbol" panose="05050102010706020507" pitchFamily="18" charset="2"/>
                </a:endParaRP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sym typeface="Symbol" panose="05050102010706020507" pitchFamily="18" charset="2"/>
                            </a:rPr>
                          </m:ctrlPr>
                        </m:sSubPr>
                        <m:e>
                          <m:r>
                            <a:rPr lang="cs-CZ" i="1">
                              <a:latin typeface="Cambria Math" panose="02040503050406030204" pitchFamily="18" charset="0"/>
                              <a:sym typeface="Symbol" panose="05050102010706020507" pitchFamily="18" charset="2"/>
                            </a:rPr>
                            <m:t>𝑝</m:t>
                          </m:r>
                        </m:e>
                        <m:sub>
                          <m:r>
                            <a:rPr lang="cs-CZ" i="1">
                              <a:latin typeface="Cambria Math" panose="02040503050406030204" pitchFamily="18" charset="0"/>
                              <a:sym typeface="Symbol" panose="05050102010706020507" pitchFamily="18" charset="2"/>
                            </a:rPr>
                            <m:t>h</m:t>
                          </m:r>
                        </m:sub>
                      </m:sSub>
                      <m:r>
                        <a:rPr lang="cs-CZ" i="1">
                          <a:latin typeface="Cambria Math" panose="02040503050406030204" pitchFamily="18" charset="0"/>
                          <a:sym typeface="Symbol" panose="05050102010706020507" pitchFamily="18" charset="2"/>
                        </a:rPr>
                        <m:t>=</m:t>
                      </m:r>
                      <m:f>
                        <m:fPr>
                          <m:ctrlPr>
                            <a:rPr lang="cs-CZ" i="1">
                              <a:latin typeface="Cambria Math" panose="02040503050406030204" pitchFamily="18" charset="0"/>
                              <a:sym typeface="Symbol" panose="05050102010706020507" pitchFamily="18" charset="2"/>
                            </a:rPr>
                          </m:ctrlPr>
                        </m:fPr>
                        <m:num>
                          <m:sSub>
                            <m:sSubPr>
                              <m:ctrlPr>
                                <a:rPr lang="cs-CZ" i="1">
                                  <a:latin typeface="Cambria Math" panose="02040503050406030204" pitchFamily="18" charset="0"/>
                                  <a:sym typeface="Symbol" panose="05050102010706020507" pitchFamily="18" charset="2"/>
                                </a:rPr>
                              </m:ctrlPr>
                            </m:sSubPr>
                            <m:e>
                              <m:r>
                                <a:rPr lang="cs-CZ" i="1">
                                  <a:latin typeface="Cambria Math" panose="02040503050406030204" pitchFamily="18" charset="0"/>
                                  <a:sym typeface="Symbol" panose="05050102010706020507" pitchFamily="18" charset="2"/>
                                </a:rPr>
                                <m:t>𝐹</m:t>
                              </m:r>
                            </m:e>
                            <m:sub>
                              <m:r>
                                <a:rPr lang="cs-CZ" i="1">
                                  <a:latin typeface="Cambria Math" panose="02040503050406030204" pitchFamily="18" charset="0"/>
                                  <a:sym typeface="Symbol" panose="05050102010706020507" pitchFamily="18" charset="2"/>
                                </a:rPr>
                                <m:t>h</m:t>
                              </m:r>
                            </m:sub>
                          </m:sSub>
                        </m:num>
                        <m:den>
                          <m:r>
                            <a:rPr lang="cs-CZ" i="1">
                              <a:latin typeface="Cambria Math" panose="02040503050406030204" pitchFamily="18" charset="0"/>
                              <a:sym typeface="Symbol" panose="05050102010706020507" pitchFamily="18" charset="2"/>
                            </a:rPr>
                            <m:t>𝑆</m:t>
                          </m:r>
                        </m:den>
                      </m:f>
                      <m:r>
                        <a:rPr lang="cs-CZ" i="1">
                          <a:latin typeface="Cambria Math" panose="02040503050406030204" pitchFamily="18" charset="0"/>
                          <a:sym typeface="Symbol" panose="05050102010706020507" pitchFamily="18" charset="2"/>
                        </a:rPr>
                        <m:t>=</m:t>
                      </m:r>
                      <m:f>
                        <m:fPr>
                          <m:ctrlPr>
                            <a:rPr lang="cs-CZ" i="1">
                              <a:latin typeface="Cambria Math" panose="02040503050406030204" pitchFamily="18" charset="0"/>
                              <a:sym typeface="Symbol" panose="05050102010706020507" pitchFamily="18" charset="2"/>
                            </a:rPr>
                          </m:ctrlPr>
                        </m:fPr>
                        <m:num>
                          <m:r>
                            <a:rPr lang="cs-CZ" i="1">
                              <a:latin typeface="Cambria Math" panose="02040503050406030204" pitchFamily="18" charset="0"/>
                              <a:ea typeface="Cambria Math" panose="02040503050406030204" pitchFamily="18" charset="0"/>
                              <a:sym typeface="Symbol" panose="05050102010706020507" pitchFamily="18" charset="2"/>
                            </a:rPr>
                            <m:t>𝑆</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h</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𝑔</m:t>
                          </m:r>
                        </m:num>
                        <m:den>
                          <m:r>
                            <a:rPr lang="cs-CZ" i="1">
                              <a:latin typeface="Cambria Math" panose="02040503050406030204" pitchFamily="18" charset="0"/>
                              <a:sym typeface="Symbol" panose="05050102010706020507" pitchFamily="18" charset="2"/>
                            </a:rPr>
                            <m:t>𝑆</m:t>
                          </m:r>
                        </m:den>
                      </m:f>
                      <m:r>
                        <a:rPr lang="cs-CZ" i="1">
                          <a:latin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h</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𝑔</m:t>
                      </m:r>
                    </m:oMath>
                  </m:oMathPara>
                </a14:m>
                <a:endParaRPr lang="cs-CZ" dirty="0">
                  <a:sym typeface="Symbol" panose="05050102010706020507" pitchFamily="18" charset="2"/>
                </a:endParaRPr>
              </a:p>
            </p:txBody>
          </p:sp>
        </mc:Choice>
        <mc:Fallback xmlns="">
          <p:sp>
            <p:nvSpPr>
              <p:cNvPr id="43" name="Obdélník 42"/>
              <p:cNvSpPr>
                <a:spLocks noRot="1" noChangeAspect="1" noMove="1" noResize="1" noEditPoints="1" noAdjustHandles="1" noChangeArrowheads="1" noChangeShapeType="1" noTextEdit="1"/>
              </p:cNvSpPr>
              <p:nvPr/>
            </p:nvSpPr>
            <p:spPr>
              <a:xfrm>
                <a:off x="6485423" y="3962402"/>
                <a:ext cx="3464923" cy="1018420"/>
              </a:xfrm>
              <a:prstGeom prst="rect">
                <a:avLst/>
              </a:prstGeom>
              <a:blipFill>
                <a:blip r:embed="rId12"/>
                <a:stretch>
                  <a:fillRect l="-1585" t="-359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4" name="TextovéPole 43"/>
              <p:cNvSpPr txBox="1"/>
              <p:nvPr/>
            </p:nvSpPr>
            <p:spPr>
              <a:xfrm>
                <a:off x="6475978" y="3189273"/>
                <a:ext cx="3651854" cy="769441"/>
              </a:xfrm>
              <a:prstGeom prst="rect">
                <a:avLst/>
              </a:prstGeom>
              <a:noFill/>
            </p:spPr>
            <p:txBody>
              <a:bodyPr wrap="square" rtlCol="0">
                <a:spAutoFit/>
              </a:bodyPr>
              <a:lstStyle/>
              <a:p>
                <a:r>
                  <a:rPr lang="cs-CZ" dirty="0" smtClean="0"/>
                  <a:t>Pro vztlakovou sílu v hloubce h platí</a:t>
                </a:r>
              </a:p>
              <a:p>
                <a:endParaRPr lang="cs-CZ" sz="800" dirty="0"/>
              </a:p>
              <a:p>
                <a:pPr/>
                <a14:m>
                  <m:oMathPara xmlns:m="http://schemas.openxmlformats.org/officeDocument/2006/math">
                    <m:oMathParaPr>
                      <m:jc m:val="left"/>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𝐹</m:t>
                          </m:r>
                        </m:e>
                        <m:sub>
                          <m:r>
                            <a:rPr lang="cs-CZ" b="0" i="1" smtClean="0">
                              <a:latin typeface="Cambria Math" panose="02040503050406030204" pitchFamily="18" charset="0"/>
                            </a:rPr>
                            <m:t>h</m:t>
                          </m:r>
                        </m:sub>
                      </m:sSub>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𝑆</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h</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𝑔</m:t>
                      </m:r>
                    </m:oMath>
                  </m:oMathPara>
                </a14:m>
                <a:endParaRPr lang="cs-CZ" dirty="0"/>
              </a:p>
            </p:txBody>
          </p:sp>
        </mc:Choice>
        <mc:Fallback xmlns="">
          <p:sp>
            <p:nvSpPr>
              <p:cNvPr id="44" name="TextovéPole 43"/>
              <p:cNvSpPr txBox="1">
                <a:spLocks noRot="1" noChangeAspect="1" noMove="1" noResize="1" noEditPoints="1" noAdjustHandles="1" noChangeArrowheads="1" noChangeShapeType="1" noTextEdit="1"/>
              </p:cNvSpPr>
              <p:nvPr/>
            </p:nvSpPr>
            <p:spPr>
              <a:xfrm>
                <a:off x="6475978" y="3189273"/>
                <a:ext cx="3651854" cy="769441"/>
              </a:xfrm>
              <a:prstGeom prst="rect">
                <a:avLst/>
              </a:prstGeom>
              <a:blipFill>
                <a:blip r:embed="rId13"/>
                <a:stretch>
                  <a:fillRect l="-1336" t="-3968" b="-317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5" name="TextovéPole 44">
                <a:extLst>
                  <a:ext uri="{FF2B5EF4-FFF2-40B4-BE49-F238E27FC236}">
                    <a16:creationId xmlns:a16="http://schemas.microsoft.com/office/drawing/2014/main" id="{C504F791-F85C-2F23-FD70-03074350F13A}"/>
                  </a:ext>
                </a:extLst>
              </p:cNvPr>
              <p:cNvSpPr txBox="1"/>
              <p:nvPr/>
            </p:nvSpPr>
            <p:spPr>
              <a:xfrm>
                <a:off x="5413120" y="5070279"/>
                <a:ext cx="6316543" cy="738664"/>
              </a:xfrm>
              <a:prstGeom prst="rect">
                <a:avLst/>
              </a:prstGeom>
              <a:noFill/>
              <a:ln w="19050">
                <a:solidFill>
                  <a:srgbClr val="FF0000"/>
                </a:solidFill>
              </a:ln>
            </p:spPr>
            <p:txBody>
              <a:bodyPr wrap="square" rtlCol="0">
                <a:spAutoFit/>
              </a:bodyPr>
              <a:lstStyle/>
              <a:p>
                <a:pPr algn="ctr"/>
                <a:r>
                  <a:rPr lang="cs-CZ" dirty="0"/>
                  <a:t>Hydrostatický tlak je přímo úměrný hustotě kapaliny a hloubce místa pod povrchem (hladinou) kapaliny      </a:t>
                </a:r>
                <a14:m>
                  <m:oMath xmlns:m="http://schemas.openxmlformats.org/officeDocument/2006/math">
                    <m:sSub>
                      <m:sSubPr>
                        <m:ctrlPr>
                          <a:rPr lang="cs-CZ" sz="2400" i="1" smtClean="0">
                            <a:solidFill>
                              <a:srgbClr val="FF0000"/>
                            </a:solidFill>
                            <a:latin typeface="Cambria Math" panose="02040503050406030204" pitchFamily="18" charset="0"/>
                          </a:rPr>
                        </m:ctrlPr>
                      </m:sSubPr>
                      <m:e>
                        <m:r>
                          <a:rPr lang="cs-CZ" sz="2400" b="0" i="1" smtClean="0">
                            <a:solidFill>
                              <a:srgbClr val="FF0000"/>
                            </a:solidFill>
                            <a:latin typeface="Cambria Math" panose="02040503050406030204" pitchFamily="18" charset="0"/>
                          </a:rPr>
                          <m:t>𝑝</m:t>
                        </m:r>
                      </m:e>
                      <m:sub>
                        <m:r>
                          <a:rPr lang="cs-CZ" sz="2400" b="0" i="1" smtClean="0">
                            <a:solidFill>
                              <a:srgbClr val="FF0000"/>
                            </a:solidFill>
                            <a:latin typeface="Cambria Math" panose="02040503050406030204" pitchFamily="18" charset="0"/>
                          </a:rPr>
                          <m:t>h</m:t>
                        </m:r>
                      </m:sub>
                    </m:sSub>
                    <m:r>
                      <a:rPr lang="cs-CZ" sz="2400" b="0" i="1" smtClean="0">
                        <a:solidFill>
                          <a:srgbClr val="FF0000"/>
                        </a:solidFill>
                        <a:latin typeface="Cambria Math" panose="02040503050406030204" pitchFamily="18" charset="0"/>
                      </a:rPr>
                      <m:t>=</m:t>
                    </m:r>
                    <m:r>
                      <a:rPr lang="cs-CZ" sz="2400" b="0" i="1">
                        <a:solidFill>
                          <a:srgbClr val="FF0000"/>
                        </a:solidFill>
                        <a:latin typeface="Cambria Math" panose="02040503050406030204" pitchFamily="18" charset="0"/>
                        <a:ea typeface="Cambria Math" panose="02040503050406030204" pitchFamily="18" charset="0"/>
                        <a:sym typeface="Symbol" panose="05050102010706020507" pitchFamily="18" charset="2"/>
                      </a:rPr>
                      <m:t>h</m:t>
                    </m:r>
                    <m:r>
                      <a:rPr lang="cs-CZ" sz="2400" b="0" i="1">
                        <a:solidFill>
                          <a:srgbClr val="FF0000"/>
                        </a:solidFill>
                        <a:latin typeface="Cambria Math" panose="02040503050406030204" pitchFamily="18" charset="0"/>
                        <a:ea typeface="Cambria Math" panose="02040503050406030204" pitchFamily="18" charset="0"/>
                        <a:sym typeface="Symbol" panose="05050102010706020507" pitchFamily="18" charset="2"/>
                      </a:rPr>
                      <m:t>∙∙</m:t>
                    </m:r>
                    <m:r>
                      <a:rPr lang="cs-CZ" sz="2400" b="0" i="1">
                        <a:solidFill>
                          <a:srgbClr val="FF0000"/>
                        </a:solidFill>
                        <a:latin typeface="Cambria Math" panose="02040503050406030204" pitchFamily="18" charset="0"/>
                        <a:ea typeface="Cambria Math" panose="02040503050406030204" pitchFamily="18" charset="0"/>
                        <a:sym typeface="Symbol" panose="05050102010706020507" pitchFamily="18" charset="2"/>
                      </a:rPr>
                      <m:t>𝑔</m:t>
                    </m:r>
                  </m:oMath>
                </a14:m>
                <a:endParaRPr lang="cs-CZ" dirty="0"/>
              </a:p>
            </p:txBody>
          </p:sp>
        </mc:Choice>
        <mc:Fallback xmlns="">
          <p:sp>
            <p:nvSpPr>
              <p:cNvPr id="45" name="TextovéPole 44">
                <a:extLst>
                  <a:ext uri="{FF2B5EF4-FFF2-40B4-BE49-F238E27FC236}">
                    <a16:creationId xmlns:a16="http://schemas.microsoft.com/office/drawing/2014/main" id="{C504F791-F85C-2F23-FD70-03074350F13A}"/>
                  </a:ext>
                </a:extLst>
              </p:cNvPr>
              <p:cNvSpPr txBox="1">
                <a:spLocks noRot="1" noChangeAspect="1" noMove="1" noResize="1" noEditPoints="1" noAdjustHandles="1" noChangeArrowheads="1" noChangeShapeType="1" noTextEdit="1"/>
              </p:cNvSpPr>
              <p:nvPr/>
            </p:nvSpPr>
            <p:spPr>
              <a:xfrm>
                <a:off x="5413120" y="5070279"/>
                <a:ext cx="6316543" cy="738664"/>
              </a:xfrm>
              <a:prstGeom prst="rect">
                <a:avLst/>
              </a:prstGeom>
              <a:blipFill>
                <a:blip r:embed="rId14"/>
                <a:stretch>
                  <a:fillRect t="-4032" b="-8065"/>
                </a:stretch>
              </a:blipFill>
              <a:ln w="19050">
                <a:solidFill>
                  <a:srgbClr val="FF0000"/>
                </a:solidFill>
              </a:ln>
            </p:spPr>
            <p:txBody>
              <a:bodyPr/>
              <a:lstStyle/>
              <a:p>
                <a:r>
                  <a:rPr lang="cs-CZ">
                    <a:noFill/>
                  </a:rPr>
                  <a:t> </a:t>
                </a:r>
              </a:p>
            </p:txBody>
          </p:sp>
        </mc:Fallback>
      </mc:AlternateContent>
      <p:sp>
        <p:nvSpPr>
          <p:cNvPr id="46" name="TextovéPole 45">
            <a:extLst>
              <a:ext uri="{FF2B5EF4-FFF2-40B4-BE49-F238E27FC236}">
                <a16:creationId xmlns:a16="http://schemas.microsoft.com/office/drawing/2014/main" id="{9355533F-46BD-1817-F0D8-A7E51D059AEC}"/>
              </a:ext>
            </a:extLst>
          </p:cNvPr>
          <p:cNvSpPr txBox="1"/>
          <p:nvPr/>
        </p:nvSpPr>
        <p:spPr>
          <a:xfrm>
            <a:off x="3620609" y="118246"/>
            <a:ext cx="4950783" cy="369332"/>
          </a:xfrm>
          <a:prstGeom prst="rect">
            <a:avLst/>
          </a:prstGeom>
          <a:noFill/>
        </p:spPr>
        <p:txBody>
          <a:bodyPr wrap="square" rtlCol="0">
            <a:spAutoFit/>
          </a:bodyPr>
          <a:lstStyle/>
          <a:p>
            <a:r>
              <a:rPr lang="cs-CZ" b="1" dirty="0"/>
              <a:t>Tlak v kapalinách vyvolaný tíhovou </a:t>
            </a:r>
            <a:r>
              <a:rPr lang="cs-CZ" b="1" dirty="0" smtClean="0"/>
              <a:t>silou - </a:t>
            </a:r>
            <a:r>
              <a:rPr lang="cs-CZ" b="1" dirty="0"/>
              <a:t>s</a:t>
            </a:r>
            <a:r>
              <a:rPr lang="cs-CZ" b="1" dirty="0" smtClean="0"/>
              <a:t>tručně</a:t>
            </a:r>
            <a:endParaRPr lang="cs-CZ" b="1" dirty="0"/>
          </a:p>
        </p:txBody>
      </p:sp>
      <p:sp>
        <p:nvSpPr>
          <p:cNvPr id="30" name="Ovál 29">
            <a:hlinkClick r:id="rId15"/>
            <a:extLst>
              <a:ext uri="{FF2B5EF4-FFF2-40B4-BE49-F238E27FC236}">
                <a16:creationId xmlns:a16="http://schemas.microsoft.com/office/drawing/2014/main" id="{41750C02-0304-7E6E-26D7-704E8072A037}"/>
              </a:ext>
            </a:extLst>
          </p:cNvPr>
          <p:cNvSpPr/>
          <p:nvPr/>
        </p:nvSpPr>
        <p:spPr>
          <a:xfrm>
            <a:off x="11168189" y="6104323"/>
            <a:ext cx="561474" cy="56147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35" name="TextovéPole 34">
                <a:extLst>
                  <a:ext uri="{FF2B5EF4-FFF2-40B4-BE49-F238E27FC236}">
                    <a16:creationId xmlns:a16="http://schemas.microsoft.com/office/drawing/2014/main" id="{8FE18DC2-1515-638D-A3F1-576C15993E1B}"/>
                  </a:ext>
                </a:extLst>
              </p:cNvPr>
              <p:cNvSpPr txBox="1"/>
              <p:nvPr/>
            </p:nvSpPr>
            <p:spPr>
              <a:xfrm>
                <a:off x="1030705" y="6170127"/>
                <a:ext cx="10130589" cy="584775"/>
              </a:xfrm>
              <a:prstGeom prst="rect">
                <a:avLst/>
              </a:prstGeom>
              <a:noFill/>
            </p:spPr>
            <p:txBody>
              <a:bodyPr wrap="square" rtlCol="0">
                <a:spAutoFit/>
              </a:bodyPr>
              <a:lstStyle/>
              <a:p>
                <a:r>
                  <a:rPr lang="cs-CZ" sz="1600" dirty="0" smtClean="0"/>
                  <a:t>Pro odvození vztahu pro hydrostatický tlak jsme neuvažovali hodnotu atmosférického tlaku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𝑝</m:t>
                        </m:r>
                      </m:e>
                      <m:sub>
                        <m:r>
                          <a:rPr lang="cs-CZ" sz="1600" b="0" i="1" smtClean="0">
                            <a:latin typeface="Cambria Math" panose="02040503050406030204" pitchFamily="18" charset="0"/>
                          </a:rPr>
                          <m:t>𝑎</m:t>
                        </m:r>
                      </m:sub>
                    </m:sSub>
                  </m:oMath>
                </a14:m>
                <a:r>
                  <a:rPr lang="cs-CZ" sz="1600" dirty="0" smtClean="0"/>
                  <a:t>, </a:t>
                </a:r>
                <a:r>
                  <a:rPr lang="cs-CZ" sz="1600" dirty="0"/>
                  <a:t>který by bylo nutné přičíst </a:t>
                </a:r>
                <a:r>
                  <a:rPr lang="cs-CZ" sz="1600" dirty="0" smtClean="0"/>
                  <a:t>k hydrostatickému tlaku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𝑝</m:t>
                        </m:r>
                      </m:e>
                      <m:sub>
                        <m:r>
                          <a:rPr lang="cs-CZ" sz="1600" b="0" i="1" smtClean="0">
                            <a:latin typeface="Cambria Math" panose="02040503050406030204" pitchFamily="18" charset="0"/>
                          </a:rPr>
                          <m:t>h</m:t>
                        </m:r>
                      </m:sub>
                    </m:sSub>
                  </m:oMath>
                </a14:m>
                <a:r>
                  <a:rPr lang="cs-CZ" sz="1600" dirty="0"/>
                  <a:t>. Tlak včetně atmosférického tlaku se nazývá absolutní tlak  </a:t>
                </a:r>
                <a14:m>
                  <m:oMath xmlns:m="http://schemas.openxmlformats.org/officeDocument/2006/math">
                    <m:r>
                      <a:rPr lang="cs-CZ" sz="1600" b="1" i="1" smtClean="0">
                        <a:solidFill>
                          <a:srgbClr val="FF0000"/>
                        </a:solidFill>
                        <a:latin typeface="Cambria Math" panose="02040503050406030204" pitchFamily="18" charset="0"/>
                      </a:rPr>
                      <m:t>𝒑</m:t>
                    </m:r>
                    <m:r>
                      <a:rPr lang="cs-CZ" sz="1600" b="1" i="1" smtClean="0">
                        <a:solidFill>
                          <a:srgbClr val="FF0000"/>
                        </a:solidFill>
                        <a:latin typeface="Cambria Math" panose="02040503050406030204" pitchFamily="18" charset="0"/>
                      </a:rPr>
                      <m:t>=</m:t>
                    </m:r>
                    <m:sSub>
                      <m:sSubPr>
                        <m:ctrlPr>
                          <a:rPr lang="cs-CZ" sz="1600" b="1" i="1" smtClean="0">
                            <a:solidFill>
                              <a:srgbClr val="FF0000"/>
                            </a:solidFill>
                            <a:latin typeface="Cambria Math" panose="02040503050406030204" pitchFamily="18" charset="0"/>
                          </a:rPr>
                        </m:ctrlPr>
                      </m:sSubPr>
                      <m:e>
                        <m:r>
                          <a:rPr lang="cs-CZ" sz="1600" b="1" i="1" smtClean="0">
                            <a:solidFill>
                              <a:srgbClr val="FF0000"/>
                            </a:solidFill>
                            <a:latin typeface="Cambria Math" panose="02040503050406030204" pitchFamily="18" charset="0"/>
                          </a:rPr>
                          <m:t>𝒑</m:t>
                        </m:r>
                      </m:e>
                      <m:sub>
                        <m:r>
                          <a:rPr lang="cs-CZ" sz="1600" b="1" i="1" smtClean="0">
                            <a:solidFill>
                              <a:srgbClr val="FF0000"/>
                            </a:solidFill>
                            <a:latin typeface="Cambria Math" panose="02040503050406030204" pitchFamily="18" charset="0"/>
                          </a:rPr>
                          <m:t>𝒂</m:t>
                        </m:r>
                      </m:sub>
                    </m:sSub>
                    <m:r>
                      <a:rPr lang="cs-CZ" sz="1600" b="1" i="1" smtClean="0">
                        <a:solidFill>
                          <a:srgbClr val="FF0000"/>
                        </a:solidFill>
                        <a:latin typeface="Cambria Math" panose="02040503050406030204" pitchFamily="18" charset="0"/>
                      </a:rPr>
                      <m:t>+</m:t>
                    </m:r>
                    <m:r>
                      <a:rPr lang="cs-CZ" sz="1600" b="1" i="1" smtClean="0">
                        <a:solidFill>
                          <a:srgbClr val="FF0000"/>
                        </a:solidFill>
                        <a:latin typeface="Cambria Math" panose="02040503050406030204" pitchFamily="18" charset="0"/>
                      </a:rPr>
                      <m:t>𝒉</m:t>
                    </m:r>
                    <m:r>
                      <a:rPr lang="cs-CZ" sz="1600" b="1" i="1" smtClean="0">
                        <a:solidFill>
                          <a:srgbClr val="FF0000"/>
                        </a:solidFill>
                        <a:latin typeface="Cambria Math" panose="02040503050406030204" pitchFamily="18" charset="0"/>
                        <a:ea typeface="Cambria Math" panose="02040503050406030204" pitchFamily="18" charset="0"/>
                      </a:rPr>
                      <m:t>∙</m:t>
                    </m:r>
                    <m:r>
                      <a:rPr lang="cs-CZ" sz="1600" b="1" i="1" smtClean="0">
                        <a:solidFill>
                          <a:srgbClr val="FF0000"/>
                        </a:solidFill>
                        <a:latin typeface="Cambria Math" panose="02040503050406030204" pitchFamily="18" charset="0"/>
                        <a:ea typeface="Cambria Math" panose="02040503050406030204" pitchFamily="18" charset="0"/>
                        <a:sym typeface="Symbol" panose="05050102010706020507" pitchFamily="18" charset="2"/>
                      </a:rPr>
                      <m:t>∙</m:t>
                    </m:r>
                    <m:r>
                      <a:rPr lang="cs-CZ" sz="1600" b="1" i="1" smtClean="0">
                        <a:solidFill>
                          <a:srgbClr val="FF0000"/>
                        </a:solidFill>
                        <a:latin typeface="Cambria Math" panose="02040503050406030204" pitchFamily="18" charset="0"/>
                        <a:ea typeface="Cambria Math" panose="02040503050406030204" pitchFamily="18" charset="0"/>
                        <a:sym typeface="Symbol" panose="05050102010706020507" pitchFamily="18" charset="2"/>
                      </a:rPr>
                      <m:t>𝒈</m:t>
                    </m:r>
                  </m:oMath>
                </a14:m>
                <a:endParaRPr lang="cs-CZ" sz="1600" b="1" dirty="0"/>
              </a:p>
            </p:txBody>
          </p:sp>
        </mc:Choice>
        <mc:Fallback xmlns="">
          <p:sp>
            <p:nvSpPr>
              <p:cNvPr id="35" name="TextovéPole 34">
                <a:extLst>
                  <a:ext uri="{FF2B5EF4-FFF2-40B4-BE49-F238E27FC236}">
                    <a16:creationId xmlns:a16="http://schemas.microsoft.com/office/drawing/2014/main" id="{8FE18DC2-1515-638D-A3F1-576C15993E1B}"/>
                  </a:ext>
                </a:extLst>
              </p:cNvPr>
              <p:cNvSpPr txBox="1">
                <a:spLocks noRot="1" noChangeAspect="1" noMove="1" noResize="1" noEditPoints="1" noAdjustHandles="1" noChangeArrowheads="1" noChangeShapeType="1" noTextEdit="1"/>
              </p:cNvSpPr>
              <p:nvPr/>
            </p:nvSpPr>
            <p:spPr>
              <a:xfrm>
                <a:off x="1030705" y="6170127"/>
                <a:ext cx="10130589" cy="584775"/>
              </a:xfrm>
              <a:prstGeom prst="rect">
                <a:avLst/>
              </a:prstGeom>
              <a:blipFill>
                <a:blip r:embed="rId16"/>
                <a:stretch>
                  <a:fillRect l="-301" t="-3125" b="-12500"/>
                </a:stretch>
              </a:blipFill>
            </p:spPr>
            <p:txBody>
              <a:bodyPr/>
              <a:lstStyle/>
              <a:p>
                <a:r>
                  <a:rPr lang="cs-CZ">
                    <a:noFill/>
                  </a:rPr>
                  <a:t> </a:t>
                </a:r>
              </a:p>
            </p:txBody>
          </p:sp>
        </mc:Fallback>
      </mc:AlternateContent>
    </p:spTree>
    <p:extLst>
      <p:ext uri="{BB962C8B-B14F-4D97-AF65-F5344CB8AC3E}">
        <p14:creationId xmlns:p14="http://schemas.microsoft.com/office/powerpoint/2010/main" val="4173783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D0B272A-4E45-4CD9-A85B-FE716BD1FC83}"/>
              </a:ext>
            </a:extLst>
          </p:cNvPr>
          <p:cNvSpPr txBox="1"/>
          <p:nvPr/>
        </p:nvSpPr>
        <p:spPr>
          <a:xfrm>
            <a:off x="499534" y="431800"/>
            <a:ext cx="804333" cy="369332"/>
          </a:xfrm>
          <a:prstGeom prst="rect">
            <a:avLst/>
          </a:prstGeom>
          <a:noFill/>
        </p:spPr>
        <p:txBody>
          <a:bodyPr wrap="square" rtlCol="0">
            <a:spAutoFit/>
          </a:bodyPr>
          <a:lstStyle/>
          <a:p>
            <a:r>
              <a:rPr lang="cs-CZ" b="1" dirty="0"/>
              <a:t>Úloha</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1D0D9B8C-8551-43ED-AC01-ED5ED19BF5A0}"/>
                  </a:ext>
                </a:extLst>
              </p:cNvPr>
              <p:cNvSpPr txBox="1"/>
              <p:nvPr/>
            </p:nvSpPr>
            <p:spPr>
              <a:xfrm>
                <a:off x="499534" y="973667"/>
                <a:ext cx="11048999" cy="1600438"/>
              </a:xfrm>
              <a:prstGeom prst="rect">
                <a:avLst/>
              </a:prstGeom>
              <a:noFill/>
            </p:spPr>
            <p:txBody>
              <a:bodyPr wrap="square" rtlCol="0">
                <a:spAutoFit/>
              </a:bodyPr>
              <a:lstStyle/>
              <a:p>
                <a:r>
                  <a:rPr lang="cs-CZ" dirty="0"/>
                  <a:t>V části lodi, která je ponořena pod vodou, vznikl v hloubce 3 m otvor o obsahu </a:t>
                </a:r>
                <a14:m>
                  <m:oMath xmlns:m="http://schemas.openxmlformats.org/officeDocument/2006/math">
                    <m:r>
                      <a:rPr lang="cs-CZ" b="0" i="1" smtClean="0">
                        <a:latin typeface="Cambria Math" panose="02040503050406030204" pitchFamily="18" charset="0"/>
                      </a:rPr>
                      <m:t>5 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cm</m:t>
                        </m:r>
                      </m:e>
                      <m:sup>
                        <m:r>
                          <a:rPr lang="cs-CZ" b="0" i="1" smtClean="0">
                            <a:latin typeface="Cambria Math" panose="02040503050406030204" pitchFamily="18" charset="0"/>
                          </a:rPr>
                          <m:t>2</m:t>
                        </m:r>
                      </m:sup>
                    </m:sSup>
                  </m:oMath>
                </a14:m>
                <a:r>
                  <a:rPr lang="cs-CZ" dirty="0"/>
                  <a:t>. Jaká minimální síla je zapotřebí, aby se z vnitřní strany lodě udržela záplaty zakrývající otvor? Hustota vody je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r>
                          <a:rPr lang="cs-CZ" b="0" i="0" smtClean="0">
                            <a:latin typeface="Cambria Math" panose="02040503050406030204" pitchFamily="18" charset="0"/>
                          </a:rPr>
                          <m:t> . </m:t>
                        </m:r>
                        <m:r>
                          <m:rPr>
                            <m:sty m:val="p"/>
                          </m:rPr>
                          <a:rPr lang="cs-CZ" b="0" i="0" smtClean="0">
                            <a:latin typeface="Cambria Math" panose="02040503050406030204" pitchFamily="18" charset="0"/>
                          </a:rPr>
                          <m:t>m</m:t>
                        </m:r>
                      </m:e>
                      <m:sup>
                        <m:r>
                          <a:rPr lang="cs-CZ" b="0" i="1" smtClean="0">
                            <a:latin typeface="Cambria Math" panose="02040503050406030204" pitchFamily="18" charset="0"/>
                          </a:rPr>
                          <m:t>−3</m:t>
                        </m:r>
                      </m:sup>
                    </m:sSup>
                  </m:oMath>
                </a14:m>
                <a:r>
                  <a:rPr lang="cs-CZ" dirty="0"/>
                  <a:t>, tíhové zrychlení je </a:t>
                </a:r>
                <a14:m>
                  <m:oMath xmlns:m="http://schemas.openxmlformats.org/officeDocument/2006/math">
                    <m:r>
                      <a:rPr lang="cs-CZ" b="0" i="1" smtClean="0">
                        <a:latin typeface="Cambria Math" panose="02040503050406030204" pitchFamily="18" charset="0"/>
                      </a:rPr>
                      <m:t>10 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r>
                  <a:rPr lang="cs-CZ" dirty="0"/>
                  <a:t>.</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=3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m:rPr>
                          <m:sty m:val="p"/>
                        </m:rPr>
                        <a:rPr lang="cs-CZ" b="0" i="0" smtClean="0">
                          <a:latin typeface="Cambria Math" panose="02040503050406030204" pitchFamily="18" charset="0"/>
                        </a:rPr>
                        <m:t>S</m:t>
                      </m:r>
                      <m:r>
                        <a:rPr lang="cs-CZ" b="0" i="0" smtClean="0">
                          <a:latin typeface="Cambria Math" panose="02040503050406030204" pitchFamily="18" charset="0"/>
                        </a:rPr>
                        <m:t>=5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cm</m:t>
                          </m:r>
                        </m:e>
                        <m:sup>
                          <m:r>
                            <a:rPr lang="cs-CZ" b="0" i="1" smtClean="0">
                              <a:latin typeface="Cambria Math" panose="02040503050406030204" pitchFamily="18" charset="0"/>
                            </a:rPr>
                            <m:t>2</m:t>
                          </m:r>
                        </m:sup>
                      </m:sSup>
                      <m:r>
                        <a:rPr lang="cs-CZ" b="0" i="1" smtClean="0">
                          <a:latin typeface="Cambria Math" panose="02040503050406030204" pitchFamily="18" charset="0"/>
                        </a:rPr>
                        <m:t>=5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−4</m:t>
                          </m:r>
                        </m:sup>
                      </m:sSup>
                      <m:r>
                        <a:rPr lang="cs-CZ" b="0" i="1" smtClean="0">
                          <a:latin typeface="Cambria Math" panose="02040503050406030204" pitchFamily="18" charset="0"/>
                        </a:rPr>
                        <m:t>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kg</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=10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s</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 </m:t>
                      </m:r>
                    </m:oMath>
                  </m:oMathPara>
                </a14:m>
                <a:endParaRPr lang="cs-CZ" dirty="0"/>
              </a:p>
            </p:txBody>
          </p:sp>
        </mc:Choice>
        <mc:Fallback xmlns="">
          <p:sp>
            <p:nvSpPr>
              <p:cNvPr id="3" name="TextovéPole 2">
                <a:extLst>
                  <a:ext uri="{FF2B5EF4-FFF2-40B4-BE49-F238E27FC236}">
                    <a16:creationId xmlns:a16="http://schemas.microsoft.com/office/drawing/2014/main" id="{1D0D9B8C-8551-43ED-AC01-ED5ED19BF5A0}"/>
                  </a:ext>
                </a:extLst>
              </p:cNvPr>
              <p:cNvSpPr txBox="1">
                <a:spLocks noRot="1" noChangeAspect="1" noMove="1" noResize="1" noEditPoints="1" noAdjustHandles="1" noChangeArrowheads="1" noChangeShapeType="1" noTextEdit="1"/>
              </p:cNvSpPr>
              <p:nvPr/>
            </p:nvSpPr>
            <p:spPr>
              <a:xfrm>
                <a:off x="499534" y="973667"/>
                <a:ext cx="11048999" cy="1600438"/>
              </a:xfrm>
              <a:prstGeom prst="rect">
                <a:avLst/>
              </a:prstGeom>
              <a:blipFill>
                <a:blip r:embed="rId2"/>
                <a:stretch>
                  <a:fillRect l="-497" t="-2290" b="-2290"/>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1BBFD207-8D29-4FD6-88C5-C28B502875E8}"/>
              </a:ext>
            </a:extLst>
          </p:cNvPr>
          <p:cNvCxnSpPr/>
          <p:nvPr/>
        </p:nvCxnSpPr>
        <p:spPr>
          <a:xfrm>
            <a:off x="626533" y="2574105"/>
            <a:ext cx="10930467"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0731E584-4975-4BCA-9A8E-A7C5FE021A86}"/>
                  </a:ext>
                </a:extLst>
              </p:cNvPr>
              <p:cNvSpPr txBox="1"/>
              <p:nvPr/>
            </p:nvSpPr>
            <p:spPr>
              <a:xfrm>
                <a:off x="499535" y="2895600"/>
                <a:ext cx="11057466" cy="2308324"/>
              </a:xfrm>
              <a:prstGeom prst="rect">
                <a:avLst/>
              </a:prstGeom>
              <a:noFill/>
            </p:spPr>
            <p:txBody>
              <a:bodyPr wrap="square" rtlCol="0">
                <a:spAutoFit/>
              </a:bodyPr>
              <a:lstStyle/>
              <a:p>
                <a:r>
                  <a:rPr lang="cs-CZ" dirty="0"/>
                  <a:t>V hloubce </a:t>
                </a:r>
                <a14:m>
                  <m:oMath xmlns:m="http://schemas.openxmlformats.org/officeDocument/2006/math">
                    <m:r>
                      <a:rPr lang="cs-CZ" i="1" dirty="0" smtClean="0">
                        <a:latin typeface="Cambria Math" panose="02040503050406030204" pitchFamily="18" charset="0"/>
                      </a:rPr>
                      <m:t>h</m:t>
                    </m:r>
                  </m:oMath>
                </a14:m>
                <a:r>
                  <a:rPr lang="cs-CZ" dirty="0"/>
                  <a:t> působí tlaková síla:</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𝑝</m:t>
                      </m:r>
                      <m:r>
                        <a:rPr lang="cs-CZ" b="0" i="1" smtClean="0">
                          <a:latin typeface="Cambria Math" panose="02040503050406030204" pitchFamily="18" charset="0"/>
                        </a:rPr>
                        <m:t> . </m:t>
                      </m:r>
                      <m:r>
                        <a:rPr lang="cs-CZ" b="0" i="1" smtClean="0">
                          <a:latin typeface="Cambria Math" panose="02040503050406030204" pitchFamily="18" charset="0"/>
                        </a:rPr>
                        <m:t>𝑆</m:t>
                      </m:r>
                      <m:r>
                        <a:rPr lang="cs-CZ" b="0" i="1" smtClean="0">
                          <a:latin typeface="Cambria Math" panose="02040503050406030204" pitchFamily="18" charset="0"/>
                        </a:rPr>
                        <m:t>=</m:t>
                      </m:r>
                      <m:r>
                        <a:rPr lang="cs-CZ" b="0" i="1" smtClean="0">
                          <a:latin typeface="Cambria Math" panose="02040503050406030204" pitchFamily="18" charset="0"/>
                        </a:rPr>
                        <m:t>h</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𝑆</m:t>
                      </m:r>
                    </m:oMath>
                  </m:oMathPara>
                </a14:m>
                <a:endParaRPr lang="cs-CZ" dirty="0"/>
              </a:p>
              <a:p>
                <a:endParaRPr lang="cs-CZ" dirty="0"/>
              </a:p>
              <a:p>
                <a:r>
                  <a:rPr lang="cs-CZ" dirty="0"/>
                  <a:t>po dosazení zadaných hodnot:</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=3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 10 . 5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−4</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N</m:t>
                      </m:r>
                      <m:r>
                        <a:rPr lang="cs-CZ" b="0" i="0" smtClean="0">
                          <a:latin typeface="Cambria Math" panose="02040503050406030204" pitchFamily="18" charset="0"/>
                        </a:rPr>
                        <m:t>=15 </m:t>
                      </m:r>
                      <m:r>
                        <m:rPr>
                          <m:sty m:val="p"/>
                        </m:rPr>
                        <a:rPr lang="cs-CZ" b="0" i="0" smtClean="0">
                          <a:latin typeface="Cambria Math" panose="02040503050406030204" pitchFamily="18" charset="0"/>
                        </a:rPr>
                        <m:t>N</m:t>
                      </m:r>
                    </m:oMath>
                  </m:oMathPara>
                </a14:m>
                <a:endParaRPr lang="cs-CZ" dirty="0"/>
              </a:p>
              <a:p>
                <a:endParaRPr lang="cs-CZ" dirty="0"/>
              </a:p>
              <a:p>
                <a:endParaRPr lang="cs-CZ" dirty="0"/>
              </a:p>
              <a:p>
                <a:pPr algn="ctr"/>
                <a:r>
                  <a:rPr lang="cs-CZ" b="1" dirty="0"/>
                  <a:t>Minimální síla potřebná k zakrytí otvoru má velikost 15 N.</a:t>
                </a:r>
              </a:p>
            </p:txBody>
          </p:sp>
        </mc:Choice>
        <mc:Fallback xmlns="">
          <p:sp>
            <p:nvSpPr>
              <p:cNvPr id="6" name="TextovéPole 5">
                <a:extLst>
                  <a:ext uri="{FF2B5EF4-FFF2-40B4-BE49-F238E27FC236}">
                    <a16:creationId xmlns:a16="http://schemas.microsoft.com/office/drawing/2014/main" id="{0731E584-4975-4BCA-9A8E-A7C5FE021A86}"/>
                  </a:ext>
                </a:extLst>
              </p:cNvPr>
              <p:cNvSpPr txBox="1">
                <a:spLocks noRot="1" noChangeAspect="1" noMove="1" noResize="1" noEditPoints="1" noAdjustHandles="1" noChangeArrowheads="1" noChangeShapeType="1" noTextEdit="1"/>
              </p:cNvSpPr>
              <p:nvPr/>
            </p:nvSpPr>
            <p:spPr>
              <a:xfrm>
                <a:off x="499535" y="2895600"/>
                <a:ext cx="11057466" cy="2308324"/>
              </a:xfrm>
              <a:prstGeom prst="rect">
                <a:avLst/>
              </a:prstGeom>
              <a:blipFill>
                <a:blip r:embed="rId3"/>
                <a:stretch>
                  <a:fillRect l="-496" t="-1319" b="-3166"/>
                </a:stretch>
              </a:blipFill>
            </p:spPr>
            <p:txBody>
              <a:bodyPr/>
              <a:lstStyle/>
              <a:p>
                <a:r>
                  <a:rPr lang="cs-CZ">
                    <a:noFill/>
                  </a:rPr>
                  <a:t> </a:t>
                </a:r>
              </a:p>
            </p:txBody>
          </p:sp>
        </mc:Fallback>
      </mc:AlternateContent>
    </p:spTree>
    <p:extLst>
      <p:ext uri="{BB962C8B-B14F-4D97-AF65-F5344CB8AC3E}">
        <p14:creationId xmlns:p14="http://schemas.microsoft.com/office/powerpoint/2010/main" val="2560450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B659563-074C-B5DA-7B9E-42A2B0BB975B}"/>
              </a:ext>
            </a:extLst>
          </p:cNvPr>
          <p:cNvSpPr txBox="1"/>
          <p:nvPr/>
        </p:nvSpPr>
        <p:spPr>
          <a:xfrm>
            <a:off x="411061" y="270984"/>
            <a:ext cx="3368842" cy="369332"/>
          </a:xfrm>
          <a:prstGeom prst="rect">
            <a:avLst/>
          </a:prstGeom>
          <a:noFill/>
        </p:spPr>
        <p:txBody>
          <a:bodyPr wrap="square" rtlCol="0">
            <a:spAutoFit/>
          </a:bodyPr>
          <a:lstStyle/>
          <a:p>
            <a:r>
              <a:rPr lang="cs-CZ" b="1" dirty="0"/>
              <a:t>Příklad</a:t>
            </a:r>
          </a:p>
        </p:txBody>
      </p:sp>
      <p:pic>
        <p:nvPicPr>
          <p:cNvPr id="6" name="Obrázek 5" descr="Obsah obrázku stůl&#10;&#10;Popis byl vytvořen automaticky">
            <a:extLst>
              <a:ext uri="{FF2B5EF4-FFF2-40B4-BE49-F238E27FC236}">
                <a16:creationId xmlns:a16="http://schemas.microsoft.com/office/drawing/2014/main" id="{A8F8330E-4DAF-E314-FFAB-86DFB3199D62}"/>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t="48307" b="1"/>
          <a:stretch/>
        </p:blipFill>
        <p:spPr>
          <a:xfrm>
            <a:off x="1799351" y="3607267"/>
            <a:ext cx="8456277" cy="3005907"/>
          </a:xfrm>
          <a:prstGeom prst="rect">
            <a:avLst/>
          </a:prstGeom>
        </p:spPr>
      </p:pic>
      <mc:AlternateContent xmlns:mc="http://schemas.openxmlformats.org/markup-compatibility/2006" xmlns:a14="http://schemas.microsoft.com/office/drawing/2010/main">
        <mc:Choice Requires="a14">
          <p:sp>
            <p:nvSpPr>
              <p:cNvPr id="3" name="TextovéPole 2"/>
              <p:cNvSpPr txBox="1"/>
              <p:nvPr/>
            </p:nvSpPr>
            <p:spPr>
              <a:xfrm>
                <a:off x="411061" y="715817"/>
                <a:ext cx="11232858" cy="1323439"/>
              </a:xfrm>
              <a:prstGeom prst="rect">
                <a:avLst/>
              </a:prstGeom>
              <a:noFill/>
            </p:spPr>
            <p:txBody>
              <a:bodyPr wrap="square" rtlCol="0">
                <a:spAutoFit/>
              </a:bodyPr>
              <a:lstStyle/>
              <a:p>
                <a:r>
                  <a:rPr lang="cs-CZ" dirty="0" smtClean="0"/>
                  <a:t>Potápěč sestoupil na dno jezera do hloubky 30 m. Vypočítejte:</a:t>
                </a:r>
              </a:p>
              <a:p>
                <a:pPr marL="342900" indent="-342900">
                  <a:buFont typeface="+mj-lt"/>
                  <a:buAutoNum type="arabicPeriod"/>
                </a:pPr>
                <a:r>
                  <a:rPr lang="cs-CZ" dirty="0" smtClean="0"/>
                  <a:t> Jaký je v této hloubce tlak?</a:t>
                </a:r>
              </a:p>
              <a:p>
                <a:pPr marL="342900" indent="-342900">
                  <a:buFont typeface="+mj-lt"/>
                  <a:buAutoNum type="arabicPeriod"/>
                </a:pPr>
                <a:r>
                  <a:rPr lang="cs-CZ" dirty="0" smtClean="0"/>
                  <a:t>Jak velkou hydrostatickou tlakovou silou působí voda na plochu 1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dm</m:t>
                        </m:r>
                      </m:e>
                      <m:sup>
                        <m:r>
                          <a:rPr lang="cs-CZ" b="0" i="1" smtClean="0">
                            <a:latin typeface="Cambria Math" panose="02040503050406030204" pitchFamily="18" charset="0"/>
                          </a:rPr>
                          <m:t>2</m:t>
                        </m:r>
                      </m:sup>
                    </m:sSup>
                  </m:oMath>
                </a14:m>
                <a:r>
                  <a:rPr lang="cs-CZ" dirty="0" smtClean="0"/>
                  <a:t> ?</a:t>
                </a:r>
              </a:p>
              <a:p>
                <a:endParaRPr lang="cs-CZ" sz="800" dirty="0"/>
              </a:p>
              <a:p>
                <a:r>
                  <a:rPr lang="cs-CZ" dirty="0" smtClean="0"/>
                  <a:t>Řešení: </a:t>
                </a:r>
                <a14:m>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=30 </m:t>
                    </m:r>
                    <m:r>
                      <m:rPr>
                        <m:sty m:val="p"/>
                      </m:rPr>
                      <a:rPr lang="cs-CZ" b="0" i="0" smtClean="0">
                        <a:latin typeface="Cambria Math" panose="02040503050406030204" pitchFamily="18" charset="0"/>
                      </a:rPr>
                      <m:t>m</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=1000 </m:t>
                    </m:r>
                    <m:r>
                      <m:rPr>
                        <m:sty m:val="p"/>
                      </m:rPr>
                      <a:rPr lang="cs-CZ" b="0" i="0" smtClean="0">
                        <a:latin typeface="Cambria Math" panose="02040503050406030204" pitchFamily="18" charset="0"/>
                        <a:ea typeface="Cambria Math" panose="02040503050406030204" pitchFamily="18" charset="0"/>
                      </a:rPr>
                      <m:t>kg</m:t>
                    </m:r>
                    <m:r>
                      <a:rPr lang="cs-CZ" b="0" i="0"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𝑆</m:t>
                    </m:r>
                    <m:r>
                      <a:rPr lang="cs-CZ" b="0" i="1" smtClean="0">
                        <a:latin typeface="Cambria Math" panose="02040503050406030204" pitchFamily="18" charset="0"/>
                        <a:ea typeface="Cambria Math" panose="02040503050406030204" pitchFamily="18" charset="0"/>
                      </a:rPr>
                      <m:t>=1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dm</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=0,01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0" smtClean="0">
                            <a:latin typeface="Cambria Math" panose="02040503050406030204" pitchFamily="18" charset="0"/>
                            <a:ea typeface="Cambria Math" panose="02040503050406030204" pitchFamily="18" charset="0"/>
                          </a:rPr>
                          <m:t>2</m:t>
                        </m:r>
                      </m:sup>
                    </m:sSup>
                    <m:r>
                      <a:rPr lang="cs-CZ" b="0" i="0"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𝑝</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oMath>
                </a14:m>
                <a:endParaRPr lang="cs-CZ" i="1"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411061" y="715817"/>
                <a:ext cx="11232858" cy="1323439"/>
              </a:xfrm>
              <a:prstGeom prst="rect">
                <a:avLst/>
              </a:prstGeom>
              <a:blipFill>
                <a:blip r:embed="rId4"/>
                <a:stretch>
                  <a:fillRect l="-434" t="-2294" b="-5963"/>
                </a:stretch>
              </a:blipFill>
            </p:spPr>
            <p:txBody>
              <a:bodyPr/>
              <a:lstStyle/>
              <a:p>
                <a:r>
                  <a:rPr lang="cs-CZ">
                    <a:noFill/>
                  </a:rPr>
                  <a:t> </a:t>
                </a:r>
              </a:p>
            </p:txBody>
          </p:sp>
        </mc:Fallback>
      </mc:AlternateContent>
      <p:cxnSp>
        <p:nvCxnSpPr>
          <p:cNvPr id="5" name="Přímá spojnice 4"/>
          <p:cNvCxnSpPr/>
          <p:nvPr/>
        </p:nvCxnSpPr>
        <p:spPr>
          <a:xfrm flipV="1">
            <a:off x="411061" y="2038525"/>
            <a:ext cx="11232858" cy="8389"/>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61199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F7E00BB-98D0-F0D3-5E70-895F511D5AA4}"/>
              </a:ext>
            </a:extLst>
          </p:cNvPr>
          <p:cNvSpPr txBox="1"/>
          <p:nvPr/>
        </p:nvSpPr>
        <p:spPr>
          <a:xfrm>
            <a:off x="328862" y="433137"/>
            <a:ext cx="6288506" cy="369332"/>
          </a:xfrm>
          <a:prstGeom prst="rect">
            <a:avLst/>
          </a:prstGeom>
          <a:noFill/>
        </p:spPr>
        <p:txBody>
          <a:bodyPr wrap="square" rtlCol="0">
            <a:spAutoFit/>
          </a:bodyPr>
          <a:lstStyle/>
          <a:p>
            <a:r>
              <a:rPr lang="cs-CZ" b="1" dirty="0"/>
              <a:t>Hydrostatické paradoxon (paradoxní = zdánlivě protismyslný)</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53E7AC66-59AF-B6A9-BD18-CB76D2FC76C9}"/>
                  </a:ext>
                </a:extLst>
              </p:cNvPr>
              <p:cNvSpPr txBox="1"/>
              <p:nvPr/>
            </p:nvSpPr>
            <p:spPr>
              <a:xfrm>
                <a:off x="328862" y="3609474"/>
                <a:ext cx="11325727" cy="923330"/>
              </a:xfrm>
              <a:prstGeom prst="rect">
                <a:avLst/>
              </a:prstGeom>
              <a:noFill/>
            </p:spPr>
            <p:txBody>
              <a:bodyPr wrap="square" rtlCol="0">
                <a:spAutoFit/>
              </a:bodyPr>
              <a:lstStyle/>
              <a:p>
                <a:r>
                  <a:rPr lang="cs-CZ" dirty="0"/>
                  <a:t>Hydrostatická tlaková síla nezávisí na tvaru nádoby a celkovém objemu kapaliny v nádobě. Závisí pouze na výšce </a:t>
                </a:r>
                <a14:m>
                  <m:oMath xmlns:m="http://schemas.openxmlformats.org/officeDocument/2006/math">
                    <m:r>
                      <a:rPr lang="cs-CZ" i="1" dirty="0" smtClean="0">
                        <a:latin typeface="Cambria Math" panose="02040503050406030204" pitchFamily="18" charset="0"/>
                      </a:rPr>
                      <m:t>h</m:t>
                    </m:r>
                  </m:oMath>
                </a14:m>
                <a:r>
                  <a:rPr lang="cs-CZ" dirty="0"/>
                  <a:t> hladiny v nádobě a velikosti obsahu </a:t>
                </a:r>
                <a14:m>
                  <m:oMath xmlns:m="http://schemas.openxmlformats.org/officeDocument/2006/math">
                    <m:r>
                      <a:rPr lang="cs-CZ" i="1" dirty="0" smtClean="0">
                        <a:latin typeface="Cambria Math" panose="02040503050406030204" pitchFamily="18" charset="0"/>
                      </a:rPr>
                      <m:t>𝑆</m:t>
                    </m:r>
                  </m:oMath>
                </a14:m>
                <a:r>
                  <a:rPr lang="cs-CZ" dirty="0"/>
                  <a:t> dna nádoby (viz obrázek). Na dno všech nádob bude působit stejně veliká hydrostatická síla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h</m:t>
                        </m:r>
                      </m:sub>
                    </m:sSub>
                    <m:r>
                      <a:rPr lang="cs-CZ" b="0" i="1" smtClean="0">
                        <a:latin typeface="Cambria Math" panose="02040503050406030204" pitchFamily="18" charset="0"/>
                      </a:rPr>
                      <m:t>=</m:t>
                    </m:r>
                    <m:r>
                      <a:rPr lang="cs-CZ" i="1">
                        <a:latin typeface="Cambria Math" panose="02040503050406030204" pitchFamily="18" charset="0"/>
                        <a:ea typeface="Cambria Math" panose="02040503050406030204" pitchFamily="18" charset="0"/>
                        <a:sym typeface="Symbol" panose="05050102010706020507" pitchFamily="18" charset="2"/>
                      </a:rPr>
                      <m:t>𝑆</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h</m:t>
                    </m:r>
                    <m:r>
                      <a:rPr lang="cs-CZ" i="1">
                        <a:latin typeface="Cambria Math" panose="02040503050406030204" pitchFamily="18" charset="0"/>
                        <a:ea typeface="Cambria Math" panose="02040503050406030204" pitchFamily="18" charset="0"/>
                        <a:sym typeface="Symbol" panose="05050102010706020507" pitchFamily="18" charset="2"/>
                      </a:rPr>
                      <m:t>∙∙</m:t>
                    </m:r>
                    <m:r>
                      <a:rPr lang="cs-CZ" i="1">
                        <a:latin typeface="Cambria Math" panose="02040503050406030204" pitchFamily="18" charset="0"/>
                        <a:ea typeface="Cambria Math" panose="02040503050406030204" pitchFamily="18" charset="0"/>
                        <a:sym typeface="Symbol" panose="05050102010706020507" pitchFamily="18" charset="2"/>
                      </a:rPr>
                      <m:t>𝑔</m:t>
                    </m:r>
                  </m:oMath>
                </a14:m>
                <a:r>
                  <a:rPr lang="cs-CZ" dirty="0"/>
                  <a:t>, i když v každé nádobě je jiný objem kapaliny.</a:t>
                </a:r>
              </a:p>
            </p:txBody>
          </p:sp>
        </mc:Choice>
        <mc:Fallback xmlns="">
          <p:sp>
            <p:nvSpPr>
              <p:cNvPr id="3" name="TextovéPole 2">
                <a:extLst>
                  <a:ext uri="{FF2B5EF4-FFF2-40B4-BE49-F238E27FC236}">
                    <a16:creationId xmlns:a16="http://schemas.microsoft.com/office/drawing/2014/main" id="{53E7AC66-59AF-B6A9-BD18-CB76D2FC76C9}"/>
                  </a:ext>
                </a:extLst>
              </p:cNvPr>
              <p:cNvSpPr txBox="1">
                <a:spLocks noRot="1" noChangeAspect="1" noMove="1" noResize="1" noEditPoints="1" noAdjustHandles="1" noChangeArrowheads="1" noChangeShapeType="1" noTextEdit="1"/>
              </p:cNvSpPr>
              <p:nvPr/>
            </p:nvSpPr>
            <p:spPr>
              <a:xfrm>
                <a:off x="328862" y="3609474"/>
                <a:ext cx="11325727" cy="923330"/>
              </a:xfrm>
              <a:prstGeom prst="rect">
                <a:avLst/>
              </a:prstGeom>
              <a:blipFill>
                <a:blip r:embed="rId2"/>
                <a:stretch>
                  <a:fillRect l="-484" t="-3289" b="-9211"/>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5EC58009-44CA-7D93-ADB3-DF6DF30E80FC}"/>
              </a:ext>
            </a:extLst>
          </p:cNvPr>
          <p:cNvSpPr txBox="1"/>
          <p:nvPr/>
        </p:nvSpPr>
        <p:spPr>
          <a:xfrm>
            <a:off x="433137" y="4892842"/>
            <a:ext cx="11221452" cy="646331"/>
          </a:xfrm>
          <a:prstGeom prst="rect">
            <a:avLst/>
          </a:prstGeom>
          <a:noFill/>
        </p:spPr>
        <p:txBody>
          <a:bodyPr wrap="square" rtlCol="0">
            <a:spAutoFit/>
          </a:bodyPr>
          <a:lstStyle/>
          <a:p>
            <a:r>
              <a:rPr lang="cs-CZ" dirty="0"/>
              <a:t>Vysvětlení jevu spočívá v uvědomění si, že v případě nádoby B a C ovlivňuje velikost tlakové síly také reakce stěn nádoby.</a:t>
            </a:r>
          </a:p>
        </p:txBody>
      </p:sp>
      <p:pic>
        <p:nvPicPr>
          <p:cNvPr id="6" name="Obrázek 5">
            <a:extLst>
              <a:ext uri="{FF2B5EF4-FFF2-40B4-BE49-F238E27FC236}">
                <a16:creationId xmlns:a16="http://schemas.microsoft.com/office/drawing/2014/main" id="{C2173BB9-A4BD-AF41-7874-4D984D1CE650}"/>
              </a:ext>
            </a:extLst>
          </p:cNvPr>
          <p:cNvPicPr>
            <a:picLocks noChangeAspect="1"/>
          </p:cNvPicPr>
          <p:nvPr/>
        </p:nvPicPr>
        <p:blipFill rotWithShape="1">
          <a:blip r:embed="rId3">
            <a:extLst>
              <a:ext uri="{28A0092B-C50C-407E-A947-70E740481C1C}">
                <a14:useLocalDpi xmlns:a14="http://schemas.microsoft.com/office/drawing/2010/main" val="0"/>
              </a:ext>
            </a:extLst>
          </a:blip>
          <a:srcRect l="41743" t="7193" r="36070" b="59357"/>
          <a:stretch/>
        </p:blipFill>
        <p:spPr>
          <a:xfrm rot="5400000">
            <a:off x="4839898" y="-458396"/>
            <a:ext cx="2512204" cy="5402182"/>
          </a:xfrm>
          <a:prstGeom prst="rect">
            <a:avLst/>
          </a:prstGeom>
        </p:spPr>
      </p:pic>
    </p:spTree>
    <p:extLst>
      <p:ext uri="{BB962C8B-B14F-4D97-AF65-F5344CB8AC3E}">
        <p14:creationId xmlns:p14="http://schemas.microsoft.com/office/powerpoint/2010/main" val="149939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354FADE-A75B-2CD8-71B0-2E2AC4C49D3D}"/>
              </a:ext>
            </a:extLst>
          </p:cNvPr>
          <p:cNvSpPr txBox="1"/>
          <p:nvPr/>
        </p:nvSpPr>
        <p:spPr>
          <a:xfrm>
            <a:off x="457201" y="265764"/>
            <a:ext cx="1892968" cy="368968"/>
          </a:xfrm>
          <a:prstGeom prst="rect">
            <a:avLst/>
          </a:prstGeom>
          <a:noFill/>
        </p:spPr>
        <p:txBody>
          <a:bodyPr wrap="square" rtlCol="0">
            <a:spAutoFit/>
          </a:bodyPr>
          <a:lstStyle/>
          <a:p>
            <a:r>
              <a:rPr lang="cs-CZ" b="1" dirty="0"/>
              <a:t>Spojené nádoby</a:t>
            </a:r>
          </a:p>
        </p:txBody>
      </p:sp>
      <p:sp>
        <p:nvSpPr>
          <p:cNvPr id="3" name="TextovéPole 2">
            <a:extLst>
              <a:ext uri="{FF2B5EF4-FFF2-40B4-BE49-F238E27FC236}">
                <a16:creationId xmlns:a16="http://schemas.microsoft.com/office/drawing/2014/main" id="{D5D56073-FA55-87DF-A3BD-A18B4CBA2996}"/>
              </a:ext>
            </a:extLst>
          </p:cNvPr>
          <p:cNvSpPr txBox="1"/>
          <p:nvPr/>
        </p:nvSpPr>
        <p:spPr>
          <a:xfrm>
            <a:off x="457201" y="672518"/>
            <a:ext cx="5438273" cy="369332"/>
          </a:xfrm>
          <a:prstGeom prst="rect">
            <a:avLst/>
          </a:prstGeom>
          <a:noFill/>
        </p:spPr>
        <p:txBody>
          <a:bodyPr wrap="square" rtlCol="0">
            <a:spAutoFit/>
          </a:bodyPr>
          <a:lstStyle/>
          <a:p>
            <a:r>
              <a:rPr lang="cs-CZ" b="1" dirty="0"/>
              <a:t>Spojené nádoby naplněné kapalinou o téže hustotě </a:t>
            </a:r>
            <a:r>
              <a:rPr lang="cs-CZ" b="1" dirty="0">
                <a:sym typeface="Symbol" panose="05050102010706020507" pitchFamily="18" charset="2"/>
              </a:rPr>
              <a:t>.</a:t>
            </a:r>
            <a:endParaRPr lang="cs-CZ" b="1" dirty="0"/>
          </a:p>
        </p:txBody>
      </p:sp>
      <p:sp>
        <p:nvSpPr>
          <p:cNvPr id="4" name="Ovál 3">
            <a:hlinkClick r:id="rId2"/>
            <a:extLst>
              <a:ext uri="{FF2B5EF4-FFF2-40B4-BE49-F238E27FC236}">
                <a16:creationId xmlns:a16="http://schemas.microsoft.com/office/drawing/2014/main" id="{36A41A4C-FD8A-0360-93F2-74C89D30B3D1}"/>
              </a:ext>
            </a:extLst>
          </p:cNvPr>
          <p:cNvSpPr/>
          <p:nvPr/>
        </p:nvSpPr>
        <p:spPr>
          <a:xfrm>
            <a:off x="5959644" y="474680"/>
            <a:ext cx="673768" cy="67376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0" name="Picture 2" descr="Spojené nádoby | Eduportál Techmania">
            <a:extLst>
              <a:ext uri="{FF2B5EF4-FFF2-40B4-BE49-F238E27FC236}">
                <a16:creationId xmlns:a16="http://schemas.microsoft.com/office/drawing/2014/main" id="{A59A61C1-57E9-E619-07EB-2832891AFA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1170590"/>
            <a:ext cx="4347411" cy="224050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F54952E8-585E-1083-D884-61734138DBB5}"/>
                  </a:ext>
                </a:extLst>
              </p:cNvPr>
              <p:cNvSpPr txBox="1"/>
              <p:nvPr/>
            </p:nvSpPr>
            <p:spPr>
              <a:xfrm>
                <a:off x="4892841" y="1242209"/>
                <a:ext cx="6841958" cy="1477328"/>
              </a:xfrm>
              <a:prstGeom prst="rect">
                <a:avLst/>
              </a:prstGeom>
              <a:noFill/>
            </p:spPr>
            <p:txBody>
              <a:bodyPr wrap="square" rtlCol="0">
                <a:spAutoFit/>
              </a:bodyPr>
              <a:lstStyle/>
              <a:p>
                <a:r>
                  <a:rPr lang="cs-CZ" dirty="0"/>
                  <a:t>Naplníme-li spojené nádoby například vodou, vidíme, že volná hladina je ve všech ramenech ve stejné výšce h, nezávisle na tvaru a objemu.</a:t>
                </a:r>
              </a:p>
              <a:p>
                <a:r>
                  <a:rPr lang="cs-CZ" dirty="0"/>
                  <a:t>Hydrostatický tlak u dna každého ramene je stejný </a:t>
                </a:r>
                <a:endParaRPr lang="cs-CZ" i="1" dirty="0">
                  <a:latin typeface="Cambria Math" panose="02040503050406030204" pitchFamily="18" charset="0"/>
                </a:endParaRPr>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r>
                      <a:rPr lang="cs-CZ" b="0" i="1" smtClean="0">
                        <a:latin typeface="Cambria Math" panose="02040503050406030204" pitchFamily="18" charset="0"/>
                      </a:rPr>
                      <m:t>=</m:t>
                    </m:r>
                    <m:r>
                      <a:rPr lang="cs-CZ" b="0" i="1" smtClean="0">
                        <a:latin typeface="Cambria Math" panose="02040503050406030204" pitchFamily="18" charset="0"/>
                      </a:rPr>
                      <m:t>h</m:t>
                    </m:r>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𝑔</m:t>
                    </m:r>
                  </m:oMath>
                </a14:m>
                <a:r>
                  <a:rPr lang="cs-CZ" dirty="0"/>
                  <a:t> </a:t>
                </a:r>
              </a:p>
              <a:p>
                <a:r>
                  <a:rPr lang="cs-CZ" dirty="0"/>
                  <a:t>Protože veličiny </a:t>
                </a:r>
                <a:r>
                  <a:rPr lang="cs-CZ" dirty="0">
                    <a:sym typeface="Symbol" panose="05050102010706020507" pitchFamily="18" charset="2"/>
                  </a:rPr>
                  <a:t> a </a:t>
                </a:r>
                <a14:m>
                  <m:oMath xmlns:m="http://schemas.openxmlformats.org/officeDocument/2006/math">
                    <m:r>
                      <a:rPr lang="cs-CZ" i="1" dirty="0" smtClean="0">
                        <a:latin typeface="Cambria Math" panose="02040503050406030204" pitchFamily="18" charset="0"/>
                        <a:sym typeface="Symbol" panose="05050102010706020507" pitchFamily="18" charset="2"/>
                      </a:rPr>
                      <m:t>𝑔</m:t>
                    </m:r>
                    <m:r>
                      <a:rPr lang="cs-CZ" b="0" i="1" dirty="0" smtClean="0">
                        <a:latin typeface="Cambria Math" panose="02040503050406030204" pitchFamily="18" charset="0"/>
                        <a:sym typeface="Symbol" panose="05050102010706020507" pitchFamily="18" charset="2"/>
                      </a:rPr>
                      <m:t> </m:t>
                    </m:r>
                  </m:oMath>
                </a14:m>
                <a:r>
                  <a:rPr lang="cs-CZ" dirty="0"/>
                  <a:t>jsou stejné, musí být i výška </a:t>
                </a:r>
                <a14:m>
                  <m:oMath xmlns:m="http://schemas.openxmlformats.org/officeDocument/2006/math">
                    <m:r>
                      <a:rPr lang="cs-CZ" i="1" dirty="0" smtClean="0">
                        <a:latin typeface="Cambria Math" panose="02040503050406030204" pitchFamily="18" charset="0"/>
                      </a:rPr>
                      <m:t>h</m:t>
                    </m:r>
                  </m:oMath>
                </a14:m>
                <a:r>
                  <a:rPr lang="cs-CZ" dirty="0"/>
                  <a:t> stejná.</a:t>
                </a:r>
              </a:p>
            </p:txBody>
          </p:sp>
        </mc:Choice>
        <mc:Fallback xmlns="">
          <p:sp>
            <p:nvSpPr>
              <p:cNvPr id="5" name="TextovéPole 4">
                <a:extLst>
                  <a:ext uri="{FF2B5EF4-FFF2-40B4-BE49-F238E27FC236}">
                    <a16:creationId xmlns:a16="http://schemas.microsoft.com/office/drawing/2014/main" id="{F54952E8-585E-1083-D884-61734138DBB5}"/>
                  </a:ext>
                </a:extLst>
              </p:cNvPr>
              <p:cNvSpPr txBox="1">
                <a:spLocks noRot="1" noChangeAspect="1" noMove="1" noResize="1" noEditPoints="1" noAdjustHandles="1" noChangeArrowheads="1" noChangeShapeType="1" noTextEdit="1"/>
              </p:cNvSpPr>
              <p:nvPr/>
            </p:nvSpPr>
            <p:spPr>
              <a:xfrm>
                <a:off x="4892841" y="1242209"/>
                <a:ext cx="6841958" cy="1477328"/>
              </a:xfrm>
              <a:prstGeom prst="rect">
                <a:avLst/>
              </a:prstGeom>
              <a:blipFill>
                <a:blip r:embed="rId4"/>
                <a:stretch>
                  <a:fillRect l="-802" t="-2479" b="-578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D40551D7-A07D-2DDA-78C1-7C1908833A60}"/>
                  </a:ext>
                </a:extLst>
              </p:cNvPr>
              <p:cNvSpPr txBox="1"/>
              <p:nvPr/>
            </p:nvSpPr>
            <p:spPr>
              <a:xfrm>
                <a:off x="786063" y="2743202"/>
                <a:ext cx="344905"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oMath>
                  </m:oMathPara>
                </a14:m>
                <a:endParaRPr lang="cs-CZ" dirty="0"/>
              </a:p>
            </p:txBody>
          </p:sp>
        </mc:Choice>
        <mc:Fallback xmlns="">
          <p:sp>
            <p:nvSpPr>
              <p:cNvPr id="6" name="TextovéPole 5">
                <a:extLst>
                  <a:ext uri="{FF2B5EF4-FFF2-40B4-BE49-F238E27FC236}">
                    <a16:creationId xmlns:a16="http://schemas.microsoft.com/office/drawing/2014/main" id="{D40551D7-A07D-2DDA-78C1-7C1908833A60}"/>
                  </a:ext>
                </a:extLst>
              </p:cNvPr>
              <p:cNvSpPr txBox="1">
                <a:spLocks noRot="1" noChangeAspect="1" noMove="1" noResize="1" noEditPoints="1" noAdjustHandles="1" noChangeArrowheads="1" noChangeShapeType="1" noTextEdit="1"/>
              </p:cNvSpPr>
              <p:nvPr/>
            </p:nvSpPr>
            <p:spPr>
              <a:xfrm>
                <a:off x="786063" y="2743202"/>
                <a:ext cx="344905" cy="369332"/>
              </a:xfrm>
              <a:prstGeom prst="rect">
                <a:avLst/>
              </a:prstGeom>
              <a:blipFill>
                <a:blip r:embed="rId5"/>
                <a:stretch>
                  <a:fillRect r="-8772" b="-491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21490FAD-7B09-4248-0017-A76EA459B1AF}"/>
                  </a:ext>
                </a:extLst>
              </p:cNvPr>
              <p:cNvSpPr txBox="1"/>
              <p:nvPr/>
            </p:nvSpPr>
            <p:spPr>
              <a:xfrm>
                <a:off x="2005264" y="2727160"/>
                <a:ext cx="344905"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oMath>
                  </m:oMathPara>
                </a14:m>
                <a:endParaRPr lang="cs-CZ" dirty="0"/>
              </a:p>
            </p:txBody>
          </p:sp>
        </mc:Choice>
        <mc:Fallback xmlns="">
          <p:sp>
            <p:nvSpPr>
              <p:cNvPr id="7" name="TextovéPole 6">
                <a:extLst>
                  <a:ext uri="{FF2B5EF4-FFF2-40B4-BE49-F238E27FC236}">
                    <a16:creationId xmlns:a16="http://schemas.microsoft.com/office/drawing/2014/main" id="{21490FAD-7B09-4248-0017-A76EA459B1AF}"/>
                  </a:ext>
                </a:extLst>
              </p:cNvPr>
              <p:cNvSpPr txBox="1">
                <a:spLocks noRot="1" noChangeAspect="1" noMove="1" noResize="1" noEditPoints="1" noAdjustHandles="1" noChangeArrowheads="1" noChangeShapeType="1" noTextEdit="1"/>
              </p:cNvSpPr>
              <p:nvPr/>
            </p:nvSpPr>
            <p:spPr>
              <a:xfrm>
                <a:off x="2005264" y="2727160"/>
                <a:ext cx="344905" cy="369332"/>
              </a:xfrm>
              <a:prstGeom prst="rect">
                <a:avLst/>
              </a:prstGeom>
              <a:blipFill>
                <a:blip r:embed="rId6"/>
                <a:stretch>
                  <a:fillRect r="-8772" b="-655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B01C5DDC-5267-452B-F654-61722D53046B}"/>
                  </a:ext>
                </a:extLst>
              </p:cNvPr>
              <p:cNvSpPr txBox="1"/>
              <p:nvPr/>
            </p:nvSpPr>
            <p:spPr>
              <a:xfrm>
                <a:off x="3160295" y="2743202"/>
                <a:ext cx="344905"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oMath>
                  </m:oMathPara>
                </a14:m>
                <a:endParaRPr lang="cs-CZ" dirty="0"/>
              </a:p>
            </p:txBody>
          </p:sp>
        </mc:Choice>
        <mc:Fallback xmlns="">
          <p:sp>
            <p:nvSpPr>
              <p:cNvPr id="8" name="TextovéPole 7">
                <a:extLst>
                  <a:ext uri="{FF2B5EF4-FFF2-40B4-BE49-F238E27FC236}">
                    <a16:creationId xmlns:a16="http://schemas.microsoft.com/office/drawing/2014/main" id="{B01C5DDC-5267-452B-F654-61722D53046B}"/>
                  </a:ext>
                </a:extLst>
              </p:cNvPr>
              <p:cNvSpPr txBox="1">
                <a:spLocks noRot="1" noChangeAspect="1" noMove="1" noResize="1" noEditPoints="1" noAdjustHandles="1" noChangeArrowheads="1" noChangeShapeType="1" noTextEdit="1"/>
              </p:cNvSpPr>
              <p:nvPr/>
            </p:nvSpPr>
            <p:spPr>
              <a:xfrm>
                <a:off x="3160295" y="2743202"/>
                <a:ext cx="344905" cy="369332"/>
              </a:xfrm>
              <a:prstGeom prst="rect">
                <a:avLst/>
              </a:prstGeom>
              <a:blipFill>
                <a:blip r:embed="rId7"/>
                <a:stretch>
                  <a:fillRect r="-8772" b="-491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87F6D6B7-7E4B-1FFE-ECB2-10DB5D6FAD8B}"/>
                  </a:ext>
                </a:extLst>
              </p:cNvPr>
              <p:cNvSpPr txBox="1"/>
              <p:nvPr/>
            </p:nvSpPr>
            <p:spPr>
              <a:xfrm>
                <a:off x="461211" y="3262243"/>
                <a:ext cx="6444915" cy="369332"/>
              </a:xfrm>
              <a:prstGeom prst="rect">
                <a:avLst/>
              </a:prstGeom>
              <a:noFill/>
            </p:spPr>
            <p:txBody>
              <a:bodyPr wrap="square" rtlCol="0">
                <a:spAutoFit/>
              </a:bodyPr>
              <a:lstStyle/>
              <a:p>
                <a:r>
                  <a:rPr lang="cs-CZ" b="1" dirty="0"/>
                  <a:t>Spojené nádoby naplněné kapalinami o nestejné hustotě </a:t>
                </a:r>
                <a14:m>
                  <m:oMath xmlns:m="http://schemas.openxmlformats.org/officeDocument/2006/math">
                    <m:sSub>
                      <m:sSubPr>
                        <m:ctrlPr>
                          <a:rPr lang="cs-CZ" b="1" i="1" dirty="0" smtClean="0">
                            <a:latin typeface="Cambria Math" panose="02040503050406030204" pitchFamily="18" charset="0"/>
                            <a:sym typeface="Symbol" panose="05050102010706020507" pitchFamily="18" charset="2"/>
                          </a:rPr>
                        </m:ctrlPr>
                      </m:sSubPr>
                      <m:e>
                        <m:r>
                          <a:rPr lang="cs-CZ" b="1" i="1" dirty="0" smtClean="0">
                            <a:latin typeface="Cambria Math" panose="02040503050406030204" pitchFamily="18" charset="0"/>
                            <a:ea typeface="Cambria Math" panose="02040503050406030204" pitchFamily="18" charset="0"/>
                            <a:sym typeface="Symbol" panose="05050102010706020507" pitchFamily="18" charset="2"/>
                          </a:rPr>
                          <m:t>𝝆</m:t>
                        </m:r>
                      </m:e>
                      <m:sub>
                        <m:r>
                          <a:rPr lang="cs-CZ" b="1" i="1" dirty="0" smtClean="0">
                            <a:latin typeface="Cambria Math" panose="02040503050406030204" pitchFamily="18" charset="0"/>
                            <a:sym typeface="Symbol" panose="05050102010706020507" pitchFamily="18" charset="2"/>
                          </a:rPr>
                          <m:t>𝟏</m:t>
                        </m:r>
                      </m:sub>
                    </m:sSub>
                  </m:oMath>
                </a14:m>
                <a:r>
                  <a:rPr lang="cs-CZ" b="1" dirty="0">
                    <a:sym typeface="Symbol" panose="05050102010706020507" pitchFamily="18" charset="2"/>
                  </a:rPr>
                  <a:t> a </a:t>
                </a:r>
                <a14:m>
                  <m:oMath xmlns:m="http://schemas.openxmlformats.org/officeDocument/2006/math">
                    <m:sSub>
                      <m:sSubPr>
                        <m:ctrlPr>
                          <a:rPr lang="cs-CZ" b="1" i="1" smtClean="0">
                            <a:latin typeface="Cambria Math" panose="02040503050406030204" pitchFamily="18" charset="0"/>
                            <a:sym typeface="Symbol" panose="05050102010706020507" pitchFamily="18" charset="2"/>
                          </a:rPr>
                        </m:ctrlPr>
                      </m:sSubPr>
                      <m:e>
                        <m:r>
                          <a:rPr lang="cs-CZ" b="1" i="1" smtClean="0">
                            <a:latin typeface="Cambria Math" panose="02040503050406030204" pitchFamily="18" charset="0"/>
                            <a:ea typeface="Cambria Math" panose="02040503050406030204" pitchFamily="18" charset="0"/>
                            <a:sym typeface="Symbol" panose="05050102010706020507" pitchFamily="18" charset="2"/>
                          </a:rPr>
                          <m:t>𝝆</m:t>
                        </m:r>
                      </m:e>
                      <m:sub>
                        <m:r>
                          <a:rPr lang="cs-CZ" b="1" i="1" smtClean="0">
                            <a:latin typeface="Cambria Math" panose="02040503050406030204" pitchFamily="18" charset="0"/>
                            <a:sym typeface="Symbol" panose="05050102010706020507" pitchFamily="18" charset="2"/>
                          </a:rPr>
                          <m:t>𝟐</m:t>
                        </m:r>
                      </m:sub>
                    </m:sSub>
                  </m:oMath>
                </a14:m>
                <a:r>
                  <a:rPr lang="cs-CZ" b="1" dirty="0">
                    <a:sym typeface="Symbol" panose="05050102010706020507" pitchFamily="18" charset="2"/>
                  </a:rPr>
                  <a:t> .</a:t>
                </a:r>
                <a:endParaRPr lang="cs-CZ" b="1" dirty="0"/>
              </a:p>
            </p:txBody>
          </p:sp>
        </mc:Choice>
        <mc:Fallback xmlns="">
          <p:sp>
            <p:nvSpPr>
              <p:cNvPr id="9" name="TextovéPole 8">
                <a:extLst>
                  <a:ext uri="{FF2B5EF4-FFF2-40B4-BE49-F238E27FC236}">
                    <a16:creationId xmlns:a16="http://schemas.microsoft.com/office/drawing/2014/main" id="{87F6D6B7-7E4B-1FFE-ECB2-10DB5D6FAD8B}"/>
                  </a:ext>
                </a:extLst>
              </p:cNvPr>
              <p:cNvSpPr txBox="1">
                <a:spLocks noRot="1" noChangeAspect="1" noMove="1" noResize="1" noEditPoints="1" noAdjustHandles="1" noChangeArrowheads="1" noChangeShapeType="1" noTextEdit="1"/>
              </p:cNvSpPr>
              <p:nvPr/>
            </p:nvSpPr>
            <p:spPr>
              <a:xfrm>
                <a:off x="461211" y="3262243"/>
                <a:ext cx="6444915" cy="369332"/>
              </a:xfrm>
              <a:prstGeom prst="rect">
                <a:avLst/>
              </a:prstGeom>
              <a:blipFill>
                <a:blip r:embed="rId8"/>
                <a:stretch>
                  <a:fillRect l="-851" t="-8197" r="-662" b="-24590"/>
                </a:stretch>
              </a:blipFill>
            </p:spPr>
            <p:txBody>
              <a:bodyPr/>
              <a:lstStyle/>
              <a:p>
                <a:r>
                  <a:rPr lang="cs-CZ">
                    <a:noFill/>
                  </a:rPr>
                  <a:t> </a:t>
                </a:r>
              </a:p>
            </p:txBody>
          </p:sp>
        </mc:Fallback>
      </mc:AlternateContent>
      <p:pic>
        <p:nvPicPr>
          <p:cNvPr id="11" name="Obrázek 10">
            <a:extLst>
              <a:ext uri="{FF2B5EF4-FFF2-40B4-BE49-F238E27FC236}">
                <a16:creationId xmlns:a16="http://schemas.microsoft.com/office/drawing/2014/main" id="{E68605B7-45F8-591C-710C-30223EE96CE5}"/>
              </a:ext>
            </a:extLst>
          </p:cNvPr>
          <p:cNvPicPr>
            <a:picLocks noChangeAspect="1"/>
          </p:cNvPicPr>
          <p:nvPr/>
        </p:nvPicPr>
        <p:blipFill rotWithShape="1">
          <a:blip r:embed="rId9">
            <a:extLst>
              <a:ext uri="{28A0092B-C50C-407E-A947-70E740481C1C}">
                <a14:useLocalDpi xmlns:a14="http://schemas.microsoft.com/office/drawing/2010/main" val="0"/>
              </a:ext>
            </a:extLst>
          </a:blip>
          <a:srcRect l="65709" t="36608" r="13122" b="42047"/>
          <a:stretch/>
        </p:blipFill>
        <p:spPr>
          <a:xfrm rot="16200000">
            <a:off x="1071112" y="3508553"/>
            <a:ext cx="2362552" cy="3421941"/>
          </a:xfrm>
          <a:prstGeom prst="rect">
            <a:avLst/>
          </a:prstGeom>
        </p:spPr>
      </p:pic>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E9EE8DC7-8895-4436-B117-2027A5803038}"/>
                  </a:ext>
                </a:extLst>
              </p:cNvPr>
              <p:cNvSpPr txBox="1"/>
              <p:nvPr/>
            </p:nvSpPr>
            <p:spPr>
              <a:xfrm>
                <a:off x="3963359" y="3631575"/>
                <a:ext cx="7567867" cy="2173224"/>
              </a:xfrm>
              <a:prstGeom prst="rect">
                <a:avLst/>
              </a:prstGeom>
              <a:noFill/>
            </p:spPr>
            <p:txBody>
              <a:bodyPr wrap="square" rtlCol="0">
                <a:spAutoFit/>
              </a:bodyPr>
              <a:lstStyle/>
              <a:p>
                <a:r>
                  <a:rPr lang="cs-CZ" dirty="0"/>
                  <a:t>Jestliže naplníme spojené nádoby kapalinami o nestejné hustotě </a:t>
                </a:r>
                <a14:m>
                  <m:oMath xmlns:m="http://schemas.openxmlformats.org/officeDocument/2006/math">
                    <m:sSub>
                      <m:sSubPr>
                        <m:ctrlPr>
                          <a:rPr lang="cs-CZ" i="1" dirty="0" smtClean="0">
                            <a:latin typeface="Cambria Math" panose="02040503050406030204" pitchFamily="18" charset="0"/>
                            <a:sym typeface="Symbol" panose="05050102010706020507" pitchFamily="18" charset="2"/>
                          </a:rPr>
                        </m:ctrlPr>
                      </m:sSubPr>
                      <m:e>
                        <m:r>
                          <a:rPr lang="cs-CZ" i="1" dirty="0" smtClean="0">
                            <a:latin typeface="Cambria Math" panose="02040503050406030204" pitchFamily="18" charset="0"/>
                            <a:ea typeface="Cambria Math" panose="02040503050406030204" pitchFamily="18" charset="0"/>
                            <a:sym typeface="Symbol" panose="05050102010706020507" pitchFamily="18" charset="2"/>
                          </a:rPr>
                          <m:t>𝜌</m:t>
                        </m:r>
                      </m:e>
                      <m:sub>
                        <m:r>
                          <a:rPr lang="cs-CZ" b="0" i="1" dirty="0" smtClean="0">
                            <a:latin typeface="Cambria Math" panose="02040503050406030204" pitchFamily="18" charset="0"/>
                            <a:sym typeface="Symbol" panose="05050102010706020507" pitchFamily="18" charset="2"/>
                          </a:rPr>
                          <m:t>1</m:t>
                        </m:r>
                      </m:sub>
                    </m:sSub>
                  </m:oMath>
                </a14:m>
                <a:r>
                  <a:rPr lang="cs-CZ" dirty="0">
                    <a:sym typeface="Symbol" panose="05050102010706020507" pitchFamily="18" charset="2"/>
                  </a:rPr>
                  <a:t> a </a:t>
                </a:r>
                <a14:m>
                  <m:oMath xmlns:m="http://schemas.openxmlformats.org/officeDocument/2006/math">
                    <m:sSub>
                      <m:sSubPr>
                        <m:ctrlPr>
                          <a:rPr lang="cs-CZ" i="1" smtClean="0">
                            <a:latin typeface="Cambria Math" panose="02040503050406030204" pitchFamily="18" charset="0"/>
                            <a:sym typeface="Symbol" panose="05050102010706020507" pitchFamily="18" charset="2"/>
                          </a:rPr>
                        </m:ctrlPr>
                      </m:sSubPr>
                      <m:e>
                        <m:r>
                          <a:rPr lang="cs-CZ" i="1" smtClean="0">
                            <a:latin typeface="Cambria Math" panose="02040503050406030204" pitchFamily="18" charset="0"/>
                            <a:ea typeface="Cambria Math" panose="02040503050406030204" pitchFamily="18" charset="0"/>
                            <a:sym typeface="Symbol" panose="05050102010706020507" pitchFamily="18" charset="2"/>
                          </a:rPr>
                          <m:t>𝜌</m:t>
                        </m:r>
                      </m:e>
                      <m:sub>
                        <m:r>
                          <a:rPr lang="cs-CZ" b="0" i="1" smtClean="0">
                            <a:latin typeface="Cambria Math" panose="02040503050406030204" pitchFamily="18" charset="0"/>
                            <a:sym typeface="Symbol" panose="05050102010706020507" pitchFamily="18" charset="2"/>
                          </a:rPr>
                          <m:t>2</m:t>
                        </m:r>
                      </m:sub>
                    </m:sSub>
                  </m:oMath>
                </a14:m>
                <a:r>
                  <a:rPr lang="cs-CZ" dirty="0"/>
                  <a:t>, ustálí se volné hladiny navzájem se nemísících kapalin v </a:t>
                </a:r>
                <a:r>
                  <a:rPr lang="cs-CZ" b="1" dirty="0"/>
                  <a:t>různých výškách</a:t>
                </a:r>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r>
                      <a:rPr lang="cs-CZ" b="0" i="0" smtClean="0">
                        <a:latin typeface="Cambria Math" panose="02040503050406030204" pitchFamily="18" charset="0"/>
                      </a:rPr>
                      <m:t>.</m:t>
                    </m:r>
                  </m:oMath>
                </a14:m>
                <a:endParaRPr lang="cs-CZ" b="0" dirty="0"/>
              </a:p>
              <a:p>
                <a:r>
                  <a:rPr lang="cs-CZ" dirty="0"/>
                  <a:t>Kapaliny jsou v obou ramenech v rovnováze, jsou-li hydrostatické tlaky v místě společného rozhraní obou kapalin stejné. Tedy</a:t>
                </a:r>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1</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2</m:t>
                        </m:r>
                      </m:sub>
                    </m:sSub>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h</m:t>
                        </m:r>
                      </m:e>
                      <m:sub>
                        <m:r>
                          <a:rPr lang="cs-CZ" b="0" i="1" smtClean="0">
                            <a:latin typeface="Cambria Math" panose="02040503050406030204" pitchFamily="18" charset="0"/>
                            <a:ea typeface="Cambria Math" panose="02040503050406030204" pitchFamily="18" charset="0"/>
                          </a:rPr>
                          <m:t>1</m:t>
                        </m:r>
                      </m:sub>
                    </m:sSub>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ea typeface="Cambria Math" panose="02040503050406030204" pitchFamily="18" charset="0"/>
                          </a:rPr>
                          <m:t>1</m:t>
                        </m:r>
                      </m:sub>
                    </m:sSub>
                    <m:r>
                      <a:rPr lang="cs-CZ" b="0" i="1" smtClean="0">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h</m:t>
                        </m:r>
                      </m:e>
                      <m:sub>
                        <m:r>
                          <a:rPr lang="cs-CZ" b="0" i="1" smtClean="0">
                            <a:latin typeface="Cambria Math" panose="02040503050406030204" pitchFamily="18" charset="0"/>
                            <a:ea typeface="Cambria Math" panose="02040503050406030204" pitchFamily="18" charset="0"/>
                          </a:rPr>
                          <m:t>2</m:t>
                        </m:r>
                      </m:sub>
                    </m:sSub>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ea typeface="Cambria Math" panose="02040503050406030204" pitchFamily="18" charset="0"/>
                          </a:rPr>
                          <m:t>2</m:t>
                        </m:r>
                      </m:sub>
                    </m:sSub>
                    <m:r>
                      <a:rPr lang="cs-CZ" b="0" i="1" smtClean="0">
                        <a:latin typeface="Cambria Math" panose="02040503050406030204" pitchFamily="18" charset="0"/>
                        <a:ea typeface="Cambria Math" panose="02040503050406030204" pitchFamily="18" charset="0"/>
                      </a:rPr>
                      <m:t>𝑔</m:t>
                    </m:r>
                  </m:oMath>
                </a14:m>
                <a:r>
                  <a:rPr lang="cs-CZ" dirty="0"/>
                  <a:t> </a:t>
                </a:r>
              </a:p>
              <a:p>
                <a:endParaRPr lang="cs-CZ" sz="800" dirty="0"/>
              </a:p>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rPr>
                                <m:t>1</m:t>
                              </m:r>
                            </m:sub>
                          </m:sSub>
                        </m:num>
                        <m:den>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rPr>
                                <m:t>2</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den>
                      </m:f>
                    </m:oMath>
                  </m:oMathPara>
                </a14:m>
                <a:endParaRPr lang="cs-CZ" dirty="0"/>
              </a:p>
            </p:txBody>
          </p:sp>
        </mc:Choice>
        <mc:Fallback xmlns="">
          <p:sp>
            <p:nvSpPr>
              <p:cNvPr id="12" name="TextovéPole 11">
                <a:extLst>
                  <a:ext uri="{FF2B5EF4-FFF2-40B4-BE49-F238E27FC236}">
                    <a16:creationId xmlns:a16="http://schemas.microsoft.com/office/drawing/2014/main" id="{E9EE8DC7-8895-4436-B117-2027A5803038}"/>
                  </a:ext>
                </a:extLst>
              </p:cNvPr>
              <p:cNvSpPr txBox="1">
                <a:spLocks noRot="1" noChangeAspect="1" noMove="1" noResize="1" noEditPoints="1" noAdjustHandles="1" noChangeArrowheads="1" noChangeShapeType="1" noTextEdit="1"/>
              </p:cNvSpPr>
              <p:nvPr/>
            </p:nvSpPr>
            <p:spPr>
              <a:xfrm>
                <a:off x="3963359" y="3631575"/>
                <a:ext cx="7567867" cy="2173224"/>
              </a:xfrm>
              <a:prstGeom prst="rect">
                <a:avLst/>
              </a:prstGeom>
              <a:blipFill>
                <a:blip r:embed="rId10"/>
                <a:stretch>
                  <a:fillRect l="-644" t="-1685"/>
                </a:stretch>
              </a:blipFill>
            </p:spPr>
            <p:txBody>
              <a:bodyPr/>
              <a:lstStyle/>
              <a:p>
                <a:r>
                  <a:rPr lang="cs-CZ">
                    <a:noFill/>
                  </a:rPr>
                  <a:t> </a:t>
                </a:r>
              </a:p>
            </p:txBody>
          </p:sp>
        </mc:Fallback>
      </mc:AlternateContent>
      <p:sp>
        <p:nvSpPr>
          <p:cNvPr id="13" name="TextovéPole 12">
            <a:extLst>
              <a:ext uri="{FF2B5EF4-FFF2-40B4-BE49-F238E27FC236}">
                <a16:creationId xmlns:a16="http://schemas.microsoft.com/office/drawing/2014/main" id="{C8E0E3C3-4861-9AA7-86FC-6E40F7D01F06}"/>
              </a:ext>
            </a:extLst>
          </p:cNvPr>
          <p:cNvSpPr txBox="1"/>
          <p:nvPr/>
        </p:nvSpPr>
        <p:spPr>
          <a:xfrm>
            <a:off x="4154905" y="5804799"/>
            <a:ext cx="7684169" cy="646331"/>
          </a:xfrm>
          <a:prstGeom prst="rect">
            <a:avLst/>
          </a:prstGeom>
          <a:noFill/>
          <a:ln w="19050">
            <a:solidFill>
              <a:srgbClr val="FF0000"/>
            </a:solidFill>
          </a:ln>
        </p:spPr>
        <p:txBody>
          <a:bodyPr wrap="square" rtlCol="0">
            <a:spAutoFit/>
          </a:bodyPr>
          <a:lstStyle/>
          <a:p>
            <a:r>
              <a:rPr lang="cs-CZ" dirty="0"/>
              <a:t>Ve spojených nádobách jsou hustoty kapalin v převráceném poměru k výškám kapalin nad společným rozhraním.</a:t>
            </a:r>
          </a:p>
        </p:txBody>
      </p:sp>
    </p:spTree>
    <p:extLst>
      <p:ext uri="{BB962C8B-B14F-4D97-AF65-F5344CB8AC3E}">
        <p14:creationId xmlns:p14="http://schemas.microsoft.com/office/powerpoint/2010/main" val="638854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864667" y="257507"/>
            <a:ext cx="3944983" cy="461665"/>
          </a:xfrm>
          <a:prstGeom prst="rect">
            <a:avLst/>
          </a:prstGeom>
          <a:noFill/>
        </p:spPr>
        <p:txBody>
          <a:bodyPr wrap="square" rtlCol="0">
            <a:spAutoFit/>
          </a:bodyPr>
          <a:lstStyle/>
          <a:p>
            <a:r>
              <a:rPr lang="cs-CZ" sz="2400" b="1" dirty="0"/>
              <a:t>Příklad</a:t>
            </a:r>
          </a:p>
        </p:txBody>
      </p:sp>
      <mc:AlternateContent xmlns:mc="http://schemas.openxmlformats.org/markup-compatibility/2006" xmlns:a14="http://schemas.microsoft.com/office/drawing/2010/main">
        <mc:Choice Requires="a14">
          <p:sp>
            <p:nvSpPr>
              <p:cNvPr id="3" name="TextovéPole 2"/>
              <p:cNvSpPr txBox="1"/>
              <p:nvPr/>
            </p:nvSpPr>
            <p:spPr>
              <a:xfrm>
                <a:off x="864667" y="832038"/>
                <a:ext cx="10796108" cy="1200329"/>
              </a:xfrm>
              <a:prstGeom prst="rect">
                <a:avLst/>
              </a:prstGeom>
              <a:noFill/>
            </p:spPr>
            <p:txBody>
              <a:bodyPr wrap="square" rtlCol="0">
                <a:spAutoFit/>
              </a:bodyPr>
              <a:lstStyle/>
              <a:p>
                <a:r>
                  <a:rPr lang="cs-CZ" dirty="0"/>
                  <a:t>Vypočítej tlak mořské vody v Mariánském příkopu jehož hloubka podle posledních měření je 10 994 m pod hladinou severního Tichého oceánu. Průměrná hustota mořské vody je 1,025 g.cm</a:t>
                </a:r>
                <a:r>
                  <a:rPr lang="cs-CZ" baseline="30000" dirty="0"/>
                  <a:t>-3</a:t>
                </a:r>
                <a:r>
                  <a:rPr lang="cs-CZ" dirty="0"/>
                  <a:t>.</a:t>
                </a:r>
              </a:p>
              <a:p>
                <a:endParaRPr lang="cs-CZ" dirty="0"/>
              </a:p>
              <a:p>
                <a:r>
                  <a:rPr lang="cs-CZ" dirty="0"/>
                  <a:t>Řešení:  </a:t>
                </a:r>
                <a14:m>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=10 994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m:rPr>
                        <m:sty m:val="p"/>
                      </m:rPr>
                      <a:rPr lang="el-GR" b="0" i="1" smtClean="0">
                        <a:latin typeface="Cambria Math" panose="02040503050406030204" pitchFamily="18" charset="0"/>
                        <a:ea typeface="Cambria Math" panose="02040503050406030204" pitchFamily="18" charset="0"/>
                      </a:rPr>
                      <m:t>ρ</m:t>
                    </m:r>
                    <m:r>
                      <a:rPr lang="cs-CZ" b="0" i="1" smtClean="0">
                        <a:latin typeface="Cambria Math" panose="02040503050406030204" pitchFamily="18" charset="0"/>
                        <a:ea typeface="Cambria Math" panose="02040503050406030204" pitchFamily="18" charset="0"/>
                      </a:rPr>
                      <m:t>=1,025 </m:t>
                    </m:r>
                    <m:r>
                      <m:rPr>
                        <m:sty m:val="p"/>
                      </m:rPr>
                      <a:rPr lang="cs-CZ" b="0" i="0" smtClean="0">
                        <a:latin typeface="Cambria Math" panose="02040503050406030204" pitchFamily="18" charset="0"/>
                        <a:ea typeface="Cambria Math" panose="02040503050406030204" pitchFamily="18" charset="0"/>
                      </a:rPr>
                      <m:t>g</m:t>
                    </m:r>
                    <m:r>
                      <a:rPr lang="cs-CZ" b="0" i="0"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cm</m:t>
                        </m:r>
                      </m:e>
                      <m:sup>
                        <m:r>
                          <a:rPr lang="cs-CZ" b="0" i="0" smtClean="0">
                            <a:latin typeface="Cambria Math" panose="02040503050406030204" pitchFamily="18" charset="0"/>
                            <a:ea typeface="Cambria Math" panose="02040503050406030204" pitchFamily="18" charset="0"/>
                          </a:rPr>
                          <m:t>−3</m:t>
                        </m:r>
                      </m:sup>
                    </m:sSup>
                    <m:r>
                      <a:rPr lang="cs-CZ" b="0" i="0" smtClean="0">
                        <a:latin typeface="Cambria Math" panose="02040503050406030204" pitchFamily="18" charset="0"/>
                        <a:ea typeface="Cambria Math" panose="02040503050406030204" pitchFamily="18" charset="0"/>
                      </a:rPr>
                      <m:t>=1025 </m:t>
                    </m:r>
                    <m:r>
                      <m:rPr>
                        <m:sty m:val="p"/>
                      </m:rPr>
                      <a:rPr lang="cs-CZ" b="0" i="0" smtClean="0">
                        <a:latin typeface="Cambria Math" panose="02040503050406030204" pitchFamily="18" charset="0"/>
                        <a:ea typeface="Cambria Math" panose="02040503050406030204" pitchFamily="18" charset="0"/>
                      </a:rPr>
                      <m:t>kg</m:t>
                    </m:r>
                    <m:r>
                      <a:rPr lang="cs-CZ" b="0" i="0"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0" smtClean="0">
                            <a:latin typeface="Cambria Math" panose="02040503050406030204" pitchFamily="18" charset="0"/>
                            <a:ea typeface="Cambria Math" panose="02040503050406030204" pitchFamily="18" charset="0"/>
                          </a:rPr>
                          <m:t>−3</m:t>
                        </m:r>
                      </m:sup>
                    </m:sSup>
                  </m:oMath>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864667" y="832038"/>
                <a:ext cx="10796108" cy="1200329"/>
              </a:xfrm>
              <a:prstGeom prst="rect">
                <a:avLst/>
              </a:prstGeom>
              <a:blipFill>
                <a:blip r:embed="rId2"/>
                <a:stretch>
                  <a:fillRect l="-508" t="-2538" b="-7107"/>
                </a:stretch>
              </a:blipFill>
            </p:spPr>
            <p:txBody>
              <a:bodyPr/>
              <a:lstStyle/>
              <a:p>
                <a:r>
                  <a:rPr lang="cs-CZ">
                    <a:noFill/>
                  </a:rPr>
                  <a:t> </a:t>
                </a:r>
              </a:p>
            </p:txBody>
          </p:sp>
        </mc:Fallback>
      </mc:AlternateContent>
      <p:cxnSp>
        <p:nvCxnSpPr>
          <p:cNvPr id="5" name="Přímá spojnice 4"/>
          <p:cNvCxnSpPr>
            <a:cxnSpLocks/>
          </p:cNvCxnSpPr>
          <p:nvPr/>
        </p:nvCxnSpPr>
        <p:spPr>
          <a:xfrm>
            <a:off x="937659" y="2124435"/>
            <a:ext cx="1086027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504522" y="2338062"/>
                <a:ext cx="4123625" cy="246221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2800" b="1" i="1" smtClean="0">
                          <a:latin typeface="Cambria Math" panose="02040503050406030204" pitchFamily="18" charset="0"/>
                        </a:rPr>
                        <m:t>𝒑</m:t>
                      </m:r>
                      <m:r>
                        <a:rPr lang="cs-CZ" sz="2800" b="1" i="1" smtClean="0">
                          <a:latin typeface="Cambria Math" panose="02040503050406030204" pitchFamily="18" charset="0"/>
                        </a:rPr>
                        <m:t>=</m:t>
                      </m:r>
                      <m:r>
                        <a:rPr lang="cs-CZ" sz="2800" b="1" i="1" smtClean="0">
                          <a:latin typeface="Cambria Math" panose="02040503050406030204" pitchFamily="18" charset="0"/>
                        </a:rPr>
                        <m:t>𝒉</m:t>
                      </m:r>
                      <m:r>
                        <a:rPr lang="cs-CZ" sz="2800" b="1" i="1" smtClean="0">
                          <a:latin typeface="Cambria Math" panose="02040503050406030204" pitchFamily="18" charset="0"/>
                        </a:rPr>
                        <m:t>.</m:t>
                      </m:r>
                      <m:r>
                        <a:rPr lang="cs-CZ" sz="2800" b="1" i="1" smtClean="0">
                          <a:latin typeface="Cambria Math" panose="02040503050406030204" pitchFamily="18" charset="0"/>
                          <a:ea typeface="Cambria Math" panose="02040503050406030204" pitchFamily="18" charset="0"/>
                        </a:rPr>
                        <m:t>𝝆</m:t>
                      </m:r>
                      <m:r>
                        <a:rPr lang="cs-CZ" sz="2800" b="1" i="1" smtClean="0">
                          <a:latin typeface="Cambria Math" panose="02040503050406030204" pitchFamily="18" charset="0"/>
                          <a:ea typeface="Cambria Math" panose="02040503050406030204" pitchFamily="18" charset="0"/>
                        </a:rPr>
                        <m:t>.</m:t>
                      </m:r>
                      <m:r>
                        <a:rPr lang="cs-CZ" sz="2800" b="1" i="1" smtClean="0">
                          <a:latin typeface="Cambria Math" panose="02040503050406030204" pitchFamily="18" charset="0"/>
                          <a:ea typeface="Cambria Math" panose="02040503050406030204" pitchFamily="18" charset="0"/>
                        </a:rPr>
                        <m:t>𝒈</m:t>
                      </m:r>
                    </m:oMath>
                  </m:oMathPara>
                </a14:m>
                <a:endParaRPr lang="cs-CZ" sz="2800" b="1" dirty="0"/>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𝑝</m:t>
                      </m:r>
                      <m:r>
                        <a:rPr lang="cs-CZ" b="0" i="1" smtClean="0">
                          <a:latin typeface="Cambria Math" panose="02040503050406030204" pitchFamily="18" charset="0"/>
                        </a:rPr>
                        <m:t>=10 994 .1025 . 9,81</m:t>
                      </m:r>
                      <m:r>
                        <a:rPr lang="cs-CZ" b="0" i="0" smtClean="0">
                          <a:latin typeface="Cambria Math" panose="02040503050406030204" pitchFamily="18" charset="0"/>
                        </a:rPr>
                        <m:t> </m:t>
                      </m:r>
                      <m:r>
                        <m:rPr>
                          <m:sty m:val="p"/>
                        </m:rPr>
                        <a:rPr lang="cs-CZ" b="0" i="0" smtClean="0">
                          <a:latin typeface="Cambria Math" panose="02040503050406030204" pitchFamily="18" charset="0"/>
                        </a:rPr>
                        <m:t>Pa</m:t>
                      </m:r>
                    </m:oMath>
                  </m:oMathPara>
                </a14:m>
                <a:endParaRPr lang="cs-CZ" dirty="0"/>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𝑝</m:t>
                      </m:r>
                      <m:r>
                        <a:rPr lang="cs-CZ" b="0" i="1" smtClean="0">
                          <a:latin typeface="Cambria Math" panose="02040503050406030204" pitchFamily="18" charset="0"/>
                        </a:rPr>
                        <m:t>=110547418,5 </m:t>
                      </m:r>
                      <m:r>
                        <m:rPr>
                          <m:sty m:val="p"/>
                        </m:rPr>
                        <a:rPr lang="cs-CZ" b="0" i="0" smtClean="0">
                          <a:latin typeface="Cambria Math" panose="02040503050406030204" pitchFamily="18" charset="0"/>
                        </a:rPr>
                        <m:t>Pa</m:t>
                      </m:r>
                    </m:oMath>
                  </m:oMathPara>
                </a14:m>
                <a:endParaRPr lang="cs-CZ" dirty="0"/>
              </a:p>
              <a:p>
                <a:endParaRPr lang="cs-CZ" dirty="0"/>
              </a:p>
              <a:p>
                <a:r>
                  <a:rPr lang="cs-CZ" b="1" dirty="0"/>
                  <a:t>Tlak vody na dně Mariánského příkopu  je </a:t>
                </a:r>
                <a14:m>
                  <m:oMath xmlns:m="http://schemas.openxmlformats.org/officeDocument/2006/math">
                    <m:r>
                      <a:rPr lang="cs-CZ" b="1">
                        <a:latin typeface="Cambria Math" panose="02040503050406030204" pitchFamily="18" charset="0"/>
                      </a:rPr>
                      <m:t>110547418,5 </m:t>
                    </m:r>
                    <m:r>
                      <m:rPr>
                        <m:sty m:val="p"/>
                      </m:rPr>
                      <a:rPr lang="cs-CZ" b="1">
                        <a:latin typeface="Cambria Math" panose="02040503050406030204" pitchFamily="18" charset="0"/>
                      </a:rPr>
                      <m:t>Pa</m:t>
                    </m:r>
                    <m:r>
                      <a:rPr lang="cs-CZ" b="1">
                        <a:latin typeface="Cambria Math" panose="02040503050406030204" pitchFamily="18" charset="0"/>
                      </a:rPr>
                      <m:t> ≈111 </m:t>
                    </m:r>
                    <m:r>
                      <m:rPr>
                        <m:sty m:val="p"/>
                      </m:rPr>
                      <a:rPr lang="cs-CZ" b="1">
                        <a:latin typeface="Cambria Math" panose="02040503050406030204" pitchFamily="18" charset="0"/>
                      </a:rPr>
                      <m:t>MPa</m:t>
                    </m:r>
                  </m:oMath>
                </a14:m>
                <a:r>
                  <a:rPr lang="cs-CZ" b="1" dirty="0"/>
                  <a:t>.</a:t>
                </a:r>
              </a:p>
            </p:txBody>
          </p:sp>
        </mc:Choice>
        <mc:Fallback xmlns="">
          <p:sp>
            <p:nvSpPr>
              <p:cNvPr id="6" name="TextovéPole 5"/>
              <p:cNvSpPr txBox="1">
                <a:spLocks noRot="1" noChangeAspect="1" noMove="1" noResize="1" noEditPoints="1" noAdjustHandles="1" noChangeArrowheads="1" noChangeShapeType="1" noTextEdit="1"/>
              </p:cNvSpPr>
              <p:nvPr/>
            </p:nvSpPr>
            <p:spPr>
              <a:xfrm>
                <a:off x="504522" y="2338062"/>
                <a:ext cx="4123625" cy="2462213"/>
              </a:xfrm>
              <a:prstGeom prst="rect">
                <a:avLst/>
              </a:prstGeom>
              <a:blipFill>
                <a:blip r:embed="rId3"/>
                <a:stretch>
                  <a:fillRect l="-1331" b="-3226"/>
                </a:stretch>
              </a:blipFill>
            </p:spPr>
            <p:txBody>
              <a:bodyPr/>
              <a:lstStyle/>
              <a:p>
                <a:r>
                  <a:rPr lang="cs-CZ">
                    <a:noFill/>
                  </a:rPr>
                  <a:t> </a:t>
                </a:r>
              </a:p>
            </p:txBody>
          </p:sp>
        </mc:Fallback>
      </mc:AlternateContent>
      <p:pic>
        <p:nvPicPr>
          <p:cNvPr id="7" name="Grafický objekt 6">
            <a:extLst>
              <a:ext uri="{FF2B5EF4-FFF2-40B4-BE49-F238E27FC236}">
                <a16:creationId xmlns:a16="http://schemas.microsoft.com/office/drawing/2014/main" id="{814AC9C3-4EFC-4BA1-8645-7EB2A862D89C}"/>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l="783" t="1447" r="805" b="27468"/>
          <a:stretch/>
        </p:blipFill>
        <p:spPr>
          <a:xfrm>
            <a:off x="4501648" y="2189349"/>
            <a:ext cx="7185830" cy="2759640"/>
          </a:xfrm>
          <a:prstGeom prst="rect">
            <a:avLst/>
          </a:prstGeom>
        </p:spPr>
      </p:pic>
      <p:sp>
        <p:nvSpPr>
          <p:cNvPr id="9" name="TextovéPole 8">
            <a:extLst>
              <a:ext uri="{FF2B5EF4-FFF2-40B4-BE49-F238E27FC236}">
                <a16:creationId xmlns:a16="http://schemas.microsoft.com/office/drawing/2014/main" id="{FF7A2B31-F3A3-9529-3F0C-A2488FC18566}"/>
              </a:ext>
            </a:extLst>
          </p:cNvPr>
          <p:cNvSpPr txBox="1"/>
          <p:nvPr/>
        </p:nvSpPr>
        <p:spPr>
          <a:xfrm>
            <a:off x="4809649" y="4948989"/>
            <a:ext cx="6851125" cy="1477328"/>
          </a:xfrm>
          <a:prstGeom prst="rect">
            <a:avLst/>
          </a:prstGeom>
          <a:noFill/>
        </p:spPr>
        <p:txBody>
          <a:bodyPr wrap="square">
            <a:spAutoFit/>
          </a:bodyPr>
          <a:lstStyle/>
          <a:p>
            <a:r>
              <a:rPr lang="cs-CZ" dirty="0"/>
              <a:t>Příkop vzniká na rozhraní dvou subdukujících desek a to přesněji na subdukci Pacifické desky, která se podsouvá pod desku Filipínskou. Maximální hloubka příkopu byla změřena na 10 994 metrů (odpovídá 35 798 stop) pod hladinou moře, což je více, než má Mount Everest nad mořskou hladinou.</a:t>
            </a:r>
          </a:p>
        </p:txBody>
      </p:sp>
      <p:sp>
        <p:nvSpPr>
          <p:cNvPr id="11" name="TextovéPole 10">
            <a:extLst>
              <a:ext uri="{FF2B5EF4-FFF2-40B4-BE49-F238E27FC236}">
                <a16:creationId xmlns:a16="http://schemas.microsoft.com/office/drawing/2014/main" id="{4C12CE8A-72E1-B4EA-DDA8-EAA286AEDD29}"/>
              </a:ext>
            </a:extLst>
          </p:cNvPr>
          <p:cNvSpPr txBox="1"/>
          <p:nvPr/>
        </p:nvSpPr>
        <p:spPr>
          <a:xfrm>
            <a:off x="504522" y="5083424"/>
            <a:ext cx="4026569" cy="1477328"/>
          </a:xfrm>
          <a:prstGeom prst="rect">
            <a:avLst/>
          </a:prstGeom>
          <a:noFill/>
        </p:spPr>
        <p:txBody>
          <a:bodyPr wrap="square">
            <a:spAutoFit/>
          </a:bodyPr>
          <a:lstStyle/>
          <a:p>
            <a:r>
              <a:rPr lang="cs-CZ" dirty="0"/>
              <a:t>Naměřený tlak na dně Mariánského příkopu dosahoval 1086 baru, což odpovídá tlaku 108,6 MPa, přibližně 1000× většímu tlaku, než je na povrchu moře.</a:t>
            </a:r>
          </a:p>
        </p:txBody>
      </p:sp>
      <p:cxnSp>
        <p:nvCxnSpPr>
          <p:cNvPr id="13" name="Přímá spojnice 12">
            <a:extLst>
              <a:ext uri="{FF2B5EF4-FFF2-40B4-BE49-F238E27FC236}">
                <a16:creationId xmlns:a16="http://schemas.microsoft.com/office/drawing/2014/main" id="{D1164AB3-891B-6C31-14D5-48E1B56BA745}"/>
              </a:ext>
            </a:extLst>
          </p:cNvPr>
          <p:cNvCxnSpPr/>
          <p:nvPr/>
        </p:nvCxnSpPr>
        <p:spPr>
          <a:xfrm flipV="1">
            <a:off x="504522" y="4939718"/>
            <a:ext cx="3834867"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28391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C7332859-51E2-CF66-280E-74164F6492E6}"/>
              </a:ext>
            </a:extLst>
          </p:cNvPr>
          <p:cNvSpPr txBox="1"/>
          <p:nvPr/>
        </p:nvSpPr>
        <p:spPr>
          <a:xfrm>
            <a:off x="858253" y="360947"/>
            <a:ext cx="3809999" cy="369332"/>
          </a:xfrm>
          <a:prstGeom prst="rect">
            <a:avLst/>
          </a:prstGeom>
          <a:noFill/>
        </p:spPr>
        <p:txBody>
          <a:bodyPr wrap="square" rtlCol="0">
            <a:spAutoFit/>
          </a:bodyPr>
          <a:lstStyle/>
          <a:p>
            <a:r>
              <a:rPr lang="cs-CZ" b="1" dirty="0"/>
              <a:t>Princip přístrojů na měření tlaku</a:t>
            </a:r>
          </a:p>
        </p:txBody>
      </p:sp>
      <p:pic>
        <p:nvPicPr>
          <p:cNvPr id="2050" name="Picture 2">
            <a:extLst>
              <a:ext uri="{FF2B5EF4-FFF2-40B4-BE49-F238E27FC236}">
                <a16:creationId xmlns:a16="http://schemas.microsoft.com/office/drawing/2014/main" id="{B1CF5A1E-4A79-5A37-A98C-BC0D50817B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371"/>
          <a:stretch/>
        </p:blipFill>
        <p:spPr bwMode="auto">
          <a:xfrm>
            <a:off x="1057275" y="1047750"/>
            <a:ext cx="4095750" cy="3857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a:extLst>
              <a:ext uri="{FF2B5EF4-FFF2-40B4-BE49-F238E27FC236}">
                <a16:creationId xmlns:a16="http://schemas.microsoft.com/office/drawing/2014/main" id="{01470DD6-576D-0EB5-DD61-0E14981D5366}"/>
              </a:ext>
            </a:extLst>
          </p:cNvPr>
          <p:cNvSpPr txBox="1"/>
          <p:nvPr/>
        </p:nvSpPr>
        <p:spPr>
          <a:xfrm>
            <a:off x="2405062" y="5222846"/>
            <a:ext cx="1400175" cy="369332"/>
          </a:xfrm>
          <a:prstGeom prst="rect">
            <a:avLst/>
          </a:prstGeom>
          <a:noFill/>
        </p:spPr>
        <p:txBody>
          <a:bodyPr wrap="square" rtlCol="0">
            <a:spAutoFit/>
          </a:bodyPr>
          <a:lstStyle/>
          <a:p>
            <a:r>
              <a:rPr lang="cs-CZ" dirty="0"/>
              <a:t>U - trubice</a:t>
            </a:r>
          </a:p>
        </p:txBody>
      </p:sp>
      <p:pic>
        <p:nvPicPr>
          <p:cNvPr id="2054" name="Picture 6">
            <a:extLst>
              <a:ext uri="{FF2B5EF4-FFF2-40B4-BE49-F238E27FC236}">
                <a16:creationId xmlns:a16="http://schemas.microsoft.com/office/drawing/2014/main" id="{94066967-D22A-16FA-B35B-91564D15C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9750" y="1826112"/>
            <a:ext cx="5743575" cy="1647825"/>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a:extLst>
              <a:ext uri="{FF2B5EF4-FFF2-40B4-BE49-F238E27FC236}">
                <a16:creationId xmlns:a16="http://schemas.microsoft.com/office/drawing/2014/main" id="{396A76A5-E15D-75D6-6DFA-D957251F4BAD}"/>
              </a:ext>
            </a:extLst>
          </p:cNvPr>
          <p:cNvSpPr txBox="1"/>
          <p:nvPr/>
        </p:nvSpPr>
        <p:spPr>
          <a:xfrm>
            <a:off x="5619750" y="3473937"/>
            <a:ext cx="1533525" cy="646331"/>
          </a:xfrm>
          <a:prstGeom prst="rect">
            <a:avLst/>
          </a:prstGeom>
          <a:noFill/>
        </p:spPr>
        <p:txBody>
          <a:bodyPr wrap="square" rtlCol="0">
            <a:spAutoFit/>
          </a:bodyPr>
          <a:lstStyle/>
          <a:p>
            <a:pPr algn="ctr"/>
            <a:r>
              <a:rPr lang="cs-CZ" dirty="0" err="1"/>
              <a:t>Bourdonova</a:t>
            </a:r>
            <a:endParaRPr lang="cs-CZ" dirty="0"/>
          </a:p>
          <a:p>
            <a:pPr algn="ctr"/>
            <a:r>
              <a:rPr lang="cs-CZ" dirty="0"/>
              <a:t>trubice</a:t>
            </a:r>
          </a:p>
        </p:txBody>
      </p:sp>
      <p:sp>
        <p:nvSpPr>
          <p:cNvPr id="5" name="TextovéPole 4">
            <a:extLst>
              <a:ext uri="{FF2B5EF4-FFF2-40B4-BE49-F238E27FC236}">
                <a16:creationId xmlns:a16="http://schemas.microsoft.com/office/drawing/2014/main" id="{78ED0AA9-5182-BB83-A981-BB71F204B53B}"/>
              </a:ext>
            </a:extLst>
          </p:cNvPr>
          <p:cNvSpPr txBox="1"/>
          <p:nvPr/>
        </p:nvSpPr>
        <p:spPr>
          <a:xfrm>
            <a:off x="7248024" y="3473937"/>
            <a:ext cx="1398671" cy="369332"/>
          </a:xfrm>
          <a:prstGeom prst="rect">
            <a:avLst/>
          </a:prstGeom>
          <a:noFill/>
        </p:spPr>
        <p:txBody>
          <a:bodyPr wrap="square" rtlCol="0">
            <a:spAutoFit/>
          </a:bodyPr>
          <a:lstStyle/>
          <a:p>
            <a:pPr algn="ctr"/>
            <a:r>
              <a:rPr lang="cs-CZ" dirty="0"/>
              <a:t>Membrána</a:t>
            </a:r>
          </a:p>
        </p:txBody>
      </p:sp>
      <p:sp>
        <p:nvSpPr>
          <p:cNvPr id="6" name="TextovéPole 5">
            <a:extLst>
              <a:ext uri="{FF2B5EF4-FFF2-40B4-BE49-F238E27FC236}">
                <a16:creationId xmlns:a16="http://schemas.microsoft.com/office/drawing/2014/main" id="{EA16881D-2301-D19F-C8BD-D0EA38BE16D2}"/>
              </a:ext>
            </a:extLst>
          </p:cNvPr>
          <p:cNvSpPr txBox="1"/>
          <p:nvPr/>
        </p:nvSpPr>
        <p:spPr>
          <a:xfrm>
            <a:off x="8876297" y="3473937"/>
            <a:ext cx="1398671" cy="369332"/>
          </a:xfrm>
          <a:prstGeom prst="rect">
            <a:avLst/>
          </a:prstGeom>
          <a:noFill/>
        </p:spPr>
        <p:txBody>
          <a:bodyPr wrap="square" rtlCol="0">
            <a:spAutoFit/>
          </a:bodyPr>
          <a:lstStyle/>
          <a:p>
            <a:pPr algn="ctr"/>
            <a:r>
              <a:rPr lang="cs-CZ" dirty="0"/>
              <a:t>Krabice</a:t>
            </a:r>
          </a:p>
        </p:txBody>
      </p:sp>
      <p:sp>
        <p:nvSpPr>
          <p:cNvPr id="7" name="TextovéPole 6">
            <a:extLst>
              <a:ext uri="{FF2B5EF4-FFF2-40B4-BE49-F238E27FC236}">
                <a16:creationId xmlns:a16="http://schemas.microsoft.com/office/drawing/2014/main" id="{D19B874E-3CF7-E9F7-1077-FA5E14531755}"/>
              </a:ext>
            </a:extLst>
          </p:cNvPr>
          <p:cNvSpPr txBox="1"/>
          <p:nvPr/>
        </p:nvSpPr>
        <p:spPr>
          <a:xfrm>
            <a:off x="10328108" y="3483143"/>
            <a:ext cx="1398671" cy="369332"/>
          </a:xfrm>
          <a:prstGeom prst="rect">
            <a:avLst/>
          </a:prstGeom>
          <a:noFill/>
        </p:spPr>
        <p:txBody>
          <a:bodyPr wrap="square" rtlCol="0">
            <a:spAutoFit/>
          </a:bodyPr>
          <a:lstStyle/>
          <a:p>
            <a:pPr algn="ctr"/>
            <a:r>
              <a:rPr lang="cs-CZ" dirty="0"/>
              <a:t>Vlnovec</a:t>
            </a:r>
          </a:p>
        </p:txBody>
      </p:sp>
      <p:pic>
        <p:nvPicPr>
          <p:cNvPr id="2056" name="Picture 8" descr="manometry | Obchodcerpadel.cz">
            <a:extLst>
              <a:ext uri="{FF2B5EF4-FFF2-40B4-BE49-F238E27FC236}">
                <a16:creationId xmlns:a16="http://schemas.microsoft.com/office/drawing/2014/main" id="{6602167E-42D5-C2C2-823F-530A55E39B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6461" y="4272667"/>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Manometr – Wikipedie">
            <a:extLst>
              <a:ext uri="{FF2B5EF4-FFF2-40B4-BE49-F238E27FC236}">
                <a16:creationId xmlns:a16="http://schemas.microsoft.com/office/drawing/2014/main" id="{681BC3EB-5071-9FA7-CC86-C6CED227C1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637" r="17734"/>
          <a:stretch/>
        </p:blipFill>
        <p:spPr bwMode="auto">
          <a:xfrm>
            <a:off x="8983578" y="4408499"/>
            <a:ext cx="1780675" cy="1871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976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3CEAD93C-9CEA-24BC-FD90-6C565650B150}"/>
              </a:ext>
            </a:extLst>
          </p:cNvPr>
          <p:cNvSpPr txBox="1"/>
          <p:nvPr/>
        </p:nvSpPr>
        <p:spPr>
          <a:xfrm>
            <a:off x="5386137" y="2782669"/>
            <a:ext cx="1419726" cy="646331"/>
          </a:xfrm>
          <a:prstGeom prst="rect">
            <a:avLst/>
          </a:prstGeom>
          <a:noFill/>
        </p:spPr>
        <p:txBody>
          <a:bodyPr wrap="square" rtlCol="0">
            <a:spAutoFit/>
          </a:bodyPr>
          <a:lstStyle/>
          <a:p>
            <a:r>
              <a:rPr lang="cs-CZ" sz="3600" dirty="0"/>
              <a:t>Konec</a:t>
            </a:r>
          </a:p>
        </p:txBody>
      </p:sp>
    </p:spTree>
    <p:extLst>
      <p:ext uri="{BB962C8B-B14F-4D97-AF65-F5344CB8AC3E}">
        <p14:creationId xmlns:p14="http://schemas.microsoft.com/office/powerpoint/2010/main" val="4193940417"/>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1343</TotalTime>
  <Words>1237</Words>
  <Application>Microsoft Office PowerPoint</Application>
  <PresentationFormat>Širokoúhlá obrazovka</PresentationFormat>
  <Paragraphs>203</Paragraphs>
  <Slides>17</Slides>
  <Notes>0</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17</vt:i4>
      </vt:variant>
    </vt:vector>
  </HeadingPairs>
  <TitlesOfParts>
    <vt:vector size="25" baseType="lpstr">
      <vt:lpstr>Arial</vt:lpstr>
      <vt:lpstr>Calibri</vt:lpstr>
      <vt:lpstr>Calibri Light</vt:lpstr>
      <vt:lpstr>Cambria Math</vt:lpstr>
      <vt:lpstr>Linux Libertine</vt:lpstr>
      <vt:lpstr>Symbol</vt:lpstr>
      <vt:lpstr>Wingdings</vt:lpstr>
      <vt:lpstr>Motiv Office</vt:lpstr>
      <vt:lpstr>Mechanika tekutin (Fyz70)</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Mechanika tekutin</dc:title>
  <dc:creator>Karel Sixl</dc:creator>
  <cp:lastModifiedBy>Karel Sixl</cp:lastModifiedBy>
  <cp:revision>90</cp:revision>
  <dcterms:created xsi:type="dcterms:W3CDTF">2022-12-07T11:52:20Z</dcterms:created>
  <dcterms:modified xsi:type="dcterms:W3CDTF">2025-12-08T11:48:04Z</dcterms:modified>
</cp:coreProperties>
</file>