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1" r:id="rId4"/>
    <p:sldId id="257" r:id="rId5"/>
    <p:sldId id="262" r:id="rId6"/>
    <p:sldId id="258" r:id="rId7"/>
    <p:sldId id="264" r:id="rId8"/>
    <p:sldId id="265" r:id="rId9"/>
    <p:sldId id="266" r:id="rId10"/>
    <p:sldId id="267" r:id="rId11"/>
    <p:sldId id="260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32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13C88-40AE-43B0-A623-67E522BF2DDA}" type="datetimeFigureOut">
              <a:rPr lang="cs-CZ" smtClean="0"/>
              <a:t>28.01.2026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3B2BF-50D8-4168-9C23-8B88933F30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3556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13C88-40AE-43B0-A623-67E522BF2DDA}" type="datetimeFigureOut">
              <a:rPr lang="cs-CZ" smtClean="0"/>
              <a:t>28.01.2026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3B2BF-50D8-4168-9C23-8B88933F30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8573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13C88-40AE-43B0-A623-67E522BF2DDA}" type="datetimeFigureOut">
              <a:rPr lang="cs-CZ" smtClean="0"/>
              <a:t>28.01.2026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3B2BF-50D8-4168-9C23-8B88933F30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390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13C88-40AE-43B0-A623-67E522BF2DDA}" type="datetimeFigureOut">
              <a:rPr lang="cs-CZ" smtClean="0"/>
              <a:t>28.01.2026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3B2BF-50D8-4168-9C23-8B88933F30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5120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13C88-40AE-43B0-A623-67E522BF2DDA}" type="datetimeFigureOut">
              <a:rPr lang="cs-CZ" smtClean="0"/>
              <a:t>28.01.2026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3B2BF-50D8-4168-9C23-8B88933F30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9601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13C88-40AE-43B0-A623-67E522BF2DDA}" type="datetimeFigureOut">
              <a:rPr lang="cs-CZ" smtClean="0"/>
              <a:t>28.01.2026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3B2BF-50D8-4168-9C23-8B88933F30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2680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13C88-40AE-43B0-A623-67E522BF2DDA}" type="datetimeFigureOut">
              <a:rPr lang="cs-CZ" smtClean="0"/>
              <a:t>28.01.2026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3B2BF-50D8-4168-9C23-8B88933F30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5717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13C88-40AE-43B0-A623-67E522BF2DDA}" type="datetimeFigureOut">
              <a:rPr lang="cs-CZ" smtClean="0"/>
              <a:t>28.01.2026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3B2BF-50D8-4168-9C23-8B88933F30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5806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13C88-40AE-43B0-A623-67E522BF2DDA}" type="datetimeFigureOut">
              <a:rPr lang="cs-CZ" smtClean="0"/>
              <a:t>28.01.2026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3B2BF-50D8-4168-9C23-8B88933F30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0216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13C88-40AE-43B0-A623-67E522BF2DDA}" type="datetimeFigureOut">
              <a:rPr lang="cs-CZ" smtClean="0"/>
              <a:t>28.01.2026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3B2BF-50D8-4168-9C23-8B88933F30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6151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13C88-40AE-43B0-A623-67E522BF2DDA}" type="datetimeFigureOut">
              <a:rPr lang="cs-CZ" smtClean="0"/>
              <a:t>28.01.2026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3B2BF-50D8-4168-9C23-8B88933F30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258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613C88-40AE-43B0-A623-67E522BF2DDA}" type="datetimeFigureOut">
              <a:rPr lang="cs-CZ" smtClean="0"/>
              <a:t>28.01.2026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3B2BF-50D8-4168-9C23-8B88933F30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538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836712"/>
            <a:ext cx="7772400" cy="866527"/>
          </a:xfrm>
        </p:spPr>
        <p:txBody>
          <a:bodyPr/>
          <a:lstStyle/>
          <a:p>
            <a:r>
              <a:rPr lang="cs-CZ" dirty="0" smtClean="0"/>
              <a:t>Maxwellovy rovnice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738" t="14797" r="58572" b="17937"/>
          <a:stretch/>
        </p:blipFill>
        <p:spPr>
          <a:xfrm>
            <a:off x="3419872" y="1988840"/>
            <a:ext cx="2304256" cy="32516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2339752" y="5733256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James </a:t>
            </a:r>
            <a:r>
              <a:rPr lang="cs-CZ" dirty="0" err="1" smtClean="0"/>
              <a:t>Clerk</a:t>
            </a:r>
            <a:r>
              <a:rPr lang="cs-CZ" dirty="0" smtClean="0"/>
              <a:t> Maxwell, </a:t>
            </a:r>
            <a:r>
              <a:rPr lang="cs-CZ" dirty="0"/>
              <a:t>13. 6. 1831 - 5. 11. 1879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7452320" y="6345281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Ing. Karel </a:t>
            </a:r>
            <a:r>
              <a:rPr lang="cs-CZ" dirty="0" err="1" smtClean="0"/>
              <a:t>Sixl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31921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1052736"/>
            <a:ext cx="813690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Dějiny fyziky elektřiny a magnetismu:</a:t>
            </a:r>
          </a:p>
          <a:p>
            <a:endParaRPr lang="cs-CZ" dirty="0" smtClean="0"/>
          </a:p>
          <a:p>
            <a:r>
              <a:rPr lang="cs-CZ" b="1" dirty="0" smtClean="0"/>
              <a:t>1785</a:t>
            </a:r>
            <a:r>
              <a:rPr lang="cs-CZ" dirty="0" smtClean="0"/>
              <a:t> – Charles Auguste de Coulomb – Coulombův zákon</a:t>
            </a:r>
          </a:p>
          <a:p>
            <a:r>
              <a:rPr lang="cs-CZ" dirty="0" smtClean="0"/>
              <a:t> </a:t>
            </a:r>
          </a:p>
          <a:p>
            <a:r>
              <a:rPr lang="cs-CZ" b="1" dirty="0" smtClean="0"/>
              <a:t>1799</a:t>
            </a:r>
            <a:r>
              <a:rPr lang="cs-CZ" dirty="0" smtClean="0"/>
              <a:t> – Alessandro Volta – první elektrický článek (Voltův sloup)</a:t>
            </a:r>
          </a:p>
          <a:p>
            <a:r>
              <a:rPr lang="cs-CZ" dirty="0" smtClean="0"/>
              <a:t> </a:t>
            </a:r>
          </a:p>
          <a:p>
            <a:r>
              <a:rPr lang="cs-CZ" b="1" dirty="0" smtClean="0"/>
              <a:t>1820</a:t>
            </a:r>
            <a:r>
              <a:rPr lang="cs-CZ" dirty="0" smtClean="0"/>
              <a:t> – Hans Christian Oersted – v okolí vodiče, kterým protéká elektrický proud, vzniká magnetické pole</a:t>
            </a:r>
          </a:p>
          <a:p>
            <a:r>
              <a:rPr lang="cs-CZ" dirty="0" smtClean="0"/>
              <a:t> </a:t>
            </a:r>
          </a:p>
          <a:p>
            <a:r>
              <a:rPr lang="cs-CZ" b="1" dirty="0" smtClean="0"/>
              <a:t>29.8. 1831 </a:t>
            </a:r>
            <a:r>
              <a:rPr lang="cs-CZ" dirty="0" smtClean="0"/>
              <a:t>– Michael Faraday – elektromagnetická indukce</a:t>
            </a:r>
          </a:p>
          <a:p>
            <a:r>
              <a:rPr lang="cs-CZ" dirty="0" smtClean="0"/>
              <a:t> </a:t>
            </a:r>
          </a:p>
          <a:p>
            <a:r>
              <a:rPr lang="cs-CZ" b="1" dirty="0" smtClean="0"/>
              <a:t>1847</a:t>
            </a:r>
            <a:r>
              <a:rPr lang="cs-CZ" dirty="0" smtClean="0"/>
              <a:t> – Gustav Robert </a:t>
            </a:r>
            <a:r>
              <a:rPr lang="cs-CZ" dirty="0" err="1" smtClean="0"/>
              <a:t>Kirchhoff</a:t>
            </a:r>
            <a:r>
              <a:rPr lang="cs-CZ" dirty="0" smtClean="0"/>
              <a:t> – </a:t>
            </a:r>
            <a:r>
              <a:rPr lang="cs-CZ" dirty="0" err="1" smtClean="0"/>
              <a:t>Kirchhoffovy</a:t>
            </a:r>
            <a:r>
              <a:rPr lang="cs-CZ" dirty="0" smtClean="0"/>
              <a:t> zákony pro elektrické obvody</a:t>
            </a:r>
          </a:p>
          <a:p>
            <a:r>
              <a:rPr lang="cs-CZ" dirty="0" smtClean="0"/>
              <a:t> 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1865</a:t>
            </a:r>
            <a:r>
              <a:rPr lang="cs-CZ" dirty="0" smtClean="0">
                <a:solidFill>
                  <a:srgbClr val="FF0000"/>
                </a:solidFill>
              </a:rPr>
              <a:t> – James </a:t>
            </a:r>
            <a:r>
              <a:rPr lang="cs-CZ" dirty="0" err="1" smtClean="0">
                <a:solidFill>
                  <a:srgbClr val="FF0000"/>
                </a:solidFill>
              </a:rPr>
              <a:t>Clark</a:t>
            </a:r>
            <a:r>
              <a:rPr lang="cs-CZ" dirty="0" smtClean="0">
                <a:solidFill>
                  <a:srgbClr val="FF0000"/>
                </a:solidFill>
              </a:rPr>
              <a:t> Maxwell – Maxwellovy rovnice (dokončení nauky o elektřině a magnetismu) 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548680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Trocha historie nikoho nezabije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779909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Obdélník 1"/>
              <p:cNvSpPr/>
              <p:nvPr/>
            </p:nvSpPr>
            <p:spPr>
              <a:xfrm>
                <a:off x="467544" y="476672"/>
                <a:ext cx="8136904" cy="55569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b="1" dirty="0" smtClean="0"/>
                  <a:t>Význam Maxwellových rovnic </a:t>
                </a:r>
              </a:p>
              <a:p>
                <a:r>
                  <a:rPr lang="cs-CZ" dirty="0" smtClean="0"/>
                  <a:t>Maxwellovy rovnice jsou základní zákony v teorii elektromagnetického pole. Popisují vzájemnou provázanost veličin elektrického a magnetického pole, vyjadřují skutečnost, že elektrické a magnetické pole tvoří jediný fyzikální celek, který nazýváme elektromagnetické pole. Lze je zapsat buď v integrálním nebo diferenciálním tvaru. V integrálním tvaru popisují elektromagnetické pole v jisté oblasti, kdežto v diferenciálním tvaru v určitém bodu této oblasti. V rovnicích vystupují čtyři základní veličiny:</a:t>
                </a:r>
              </a:p>
              <a:p>
                <a:r>
                  <a:rPr lang="cs-CZ" dirty="0" smtClean="0"/>
                  <a:t>− </a:t>
                </a:r>
                <a:r>
                  <a:rPr lang="cs-CZ" b="1" dirty="0" smtClean="0"/>
                  <a:t>intenzita elektrického pole</a:t>
                </a:r>
                <a:r>
                  <a:rPr lang="cs-CZ" dirty="0" smtClean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dirty="0" smtClean="0">
                            <a:latin typeface="Cambria Math"/>
                          </a:rPr>
                          <m:t>𝐸</m:t>
                        </m:r>
                      </m:e>
                    </m:acc>
                  </m:oMath>
                </a14:m>
                <a:r>
                  <a:rPr lang="cs-CZ" dirty="0" smtClean="0"/>
                  <a:t> (síla, </a:t>
                </a:r>
                <a:r>
                  <a:rPr lang="cs-CZ" dirty="0" smtClean="0"/>
                  <a:t>kterou </a:t>
                </a:r>
                <a:r>
                  <a:rPr lang="cs-CZ" dirty="0" smtClean="0"/>
                  <a:t>pole působí na jednotkový kladný náboj) </a:t>
                </a:r>
              </a:p>
              <a:p>
                <a:r>
                  <a:rPr lang="cs-CZ" dirty="0" smtClean="0"/>
                  <a:t>− </a:t>
                </a:r>
                <a:r>
                  <a:rPr lang="cs-CZ" b="1" dirty="0" smtClean="0"/>
                  <a:t>elektrická indukce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dirty="0" smtClean="0">
                            <a:latin typeface="Cambria Math"/>
                          </a:rPr>
                          <m:t>𝐷</m:t>
                        </m:r>
                      </m:e>
                    </m:acc>
                  </m:oMath>
                </a14:m>
                <a:r>
                  <a:rPr lang="cs-CZ" dirty="0" smtClean="0"/>
                  <a:t> </a:t>
                </a:r>
              </a:p>
              <a:p>
                <a:r>
                  <a:rPr lang="cs-CZ" dirty="0" smtClean="0"/>
                  <a:t>− </a:t>
                </a:r>
                <a:r>
                  <a:rPr lang="cs-CZ" b="1" dirty="0" smtClean="0"/>
                  <a:t>magnetická indukce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</a:rPr>
                          <m:t>𝐵</m:t>
                        </m:r>
                      </m:e>
                    </m:acc>
                    <m:r>
                      <a:rPr lang="cs-CZ" b="0" i="1" smtClean="0">
                        <a:latin typeface="Cambria Math"/>
                      </a:rPr>
                      <m:t> </m:t>
                    </m:r>
                  </m:oMath>
                </a14:m>
                <a:endParaRPr lang="cs-CZ" dirty="0" smtClean="0"/>
              </a:p>
              <a:p>
                <a:r>
                  <a:rPr lang="cs-CZ" dirty="0" smtClean="0"/>
                  <a:t>− </a:t>
                </a:r>
                <a:r>
                  <a:rPr lang="cs-CZ" b="1" dirty="0" smtClean="0"/>
                  <a:t>intenzita magnetického pole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</a:rPr>
                          <m:t>𝐻</m:t>
                        </m:r>
                      </m:e>
                    </m:acc>
                  </m:oMath>
                </a14:m>
                <a:r>
                  <a:rPr lang="cs-CZ" dirty="0" smtClean="0"/>
                  <a:t> </a:t>
                </a:r>
              </a:p>
              <a:p>
                <a:endParaRPr lang="cs-CZ" dirty="0" smtClean="0"/>
              </a:p>
              <a:p>
                <a:r>
                  <a:rPr lang="cs-CZ" dirty="0" smtClean="0"/>
                  <a:t>Tyto veličiny spolu úzce souvisí, proto bývají Maxwellovy rovnice doplňovány tzv. materiálovými vztahy, které vyjadřují právě tuto souvislost mezi dvojicemi veličin příslušných polí. Pro izotropní prostředí mají materiálové rovnice tvar </a:t>
                </a:r>
              </a:p>
              <a:p>
                <a:endParaRPr lang="cs-CZ" dirty="0" smtClean="0"/>
              </a:p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 smtClean="0">
                            <a:latin typeface="Cambria Math"/>
                          </a:rPr>
                          <m:t>𝑫</m:t>
                        </m:r>
                      </m:e>
                    </m:acc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𝜺</m:t>
                    </m:r>
                    <m:acc>
                      <m:accPr>
                        <m:chr m:val="⃗"/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𝑬</m:t>
                        </m:r>
                      </m:e>
                    </m:acc>
                  </m:oMath>
                </a14:m>
                <a:r>
                  <a:rPr lang="cs-CZ" dirty="0" smtClean="0"/>
                  <a:t>,  kde </a:t>
                </a:r>
                <a:r>
                  <a:rPr lang="el-GR" i="1" dirty="0" smtClean="0"/>
                  <a:t>ε</a:t>
                </a:r>
                <a:r>
                  <a:rPr lang="el-GR" dirty="0" smtClean="0"/>
                  <a:t> </a:t>
                </a:r>
                <a:r>
                  <a:rPr lang="cs-CZ" dirty="0" smtClean="0"/>
                  <a:t>je permitivita prostředí </a:t>
                </a:r>
              </a:p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 smtClean="0">
                            <a:latin typeface="Cambria Math"/>
                          </a:rPr>
                          <m:t>𝑩</m:t>
                        </m:r>
                      </m:e>
                    </m:acc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𝝁</m:t>
                    </m:r>
                    <m:acc>
                      <m:accPr>
                        <m:chr m:val="⃗"/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𝑯</m:t>
                        </m:r>
                      </m:e>
                    </m:acc>
                  </m:oMath>
                </a14:m>
                <a:r>
                  <a:rPr lang="cs-CZ" dirty="0" smtClean="0"/>
                  <a:t> , kde </a:t>
                </a:r>
                <a:r>
                  <a:rPr lang="cs-CZ" i="1" dirty="0" smtClean="0"/>
                  <a:t>µ</a:t>
                </a:r>
                <a:r>
                  <a:rPr lang="cs-CZ" dirty="0" smtClean="0"/>
                  <a:t> je permeabilita prostředí </a:t>
                </a:r>
                <a:endParaRPr lang="cs-CZ" dirty="0"/>
              </a:p>
            </p:txBody>
          </p:sp>
        </mc:Choice>
        <mc:Fallback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476672"/>
                <a:ext cx="8136904" cy="5556906"/>
              </a:xfrm>
              <a:prstGeom prst="rect">
                <a:avLst/>
              </a:prstGeom>
              <a:blipFill>
                <a:blip r:embed="rId2"/>
                <a:stretch>
                  <a:fillRect l="-675" t="-548" b="-7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591713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744559" y="1124744"/>
                <a:ext cx="7920880" cy="48013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b="1" dirty="0" smtClean="0"/>
                  <a:t>Nesmírný význam, krásu a eleganci Maxwellových rovnic můžeme shrnout do několika základních bodů</a:t>
                </a:r>
              </a:p>
              <a:p>
                <a:endParaRPr lang="cs-CZ" dirty="0"/>
              </a:p>
              <a:p>
                <a:r>
                  <a:rPr lang="cs-CZ" dirty="0" smtClean="0"/>
                  <a:t> − Velké množství poznatků z elektřiny a magnetismu je zobecněno do čtyř formálně jednoduchých přehledných rovnic. </a:t>
                </a:r>
              </a:p>
              <a:p>
                <a:endParaRPr lang="cs-CZ" dirty="0"/>
              </a:p>
              <a:p>
                <a:r>
                  <a:rPr lang="cs-CZ" dirty="0" smtClean="0"/>
                  <a:t>− Nejdůležitější vlastností rovnic je jejich značná symetrie (především pro dielektrikum bez volných nábojů, tj. pro celkový náboj v prostoru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 smtClean="0">
                            <a:latin typeface="Cambria Math"/>
                            <a:ea typeface="Cambria Math"/>
                          </a:rPr>
                          <m:t>𝜌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𝑒</m:t>
                        </m:r>
                      </m:sub>
                    </m:sSub>
                    <m:r>
                      <a:rPr lang="cs-CZ" b="0" i="1" smtClean="0">
                        <a:latin typeface="Cambria Math"/>
                      </a:rPr>
                      <m:t>=0</m:t>
                    </m:r>
                  </m:oMath>
                </a14:m>
                <a:r>
                  <a:rPr lang="cs-CZ" dirty="0" smtClean="0"/>
                  <a:t> a vektor hustoty proudu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</a:rPr>
                          <m:t>𝑗</m:t>
                        </m:r>
                      </m:e>
                    </m:acc>
                    <m:r>
                      <a:rPr lang="cs-CZ" b="0" i="0" smtClean="0">
                        <a:latin typeface="Cambria Math"/>
                      </a:rPr>
                      <m:t>=0</m:t>
                    </m:r>
                  </m:oMath>
                </a14:m>
                <a:r>
                  <a:rPr lang="cs-CZ" dirty="0" smtClean="0"/>
                  <a:t>). </a:t>
                </a:r>
              </a:p>
              <a:p>
                <a:endParaRPr lang="cs-CZ" dirty="0"/>
              </a:p>
              <a:p>
                <a:r>
                  <a:rPr lang="cs-CZ" dirty="0" smtClean="0"/>
                  <a:t>− Tato symetrie dokazuje naprostou rovnocennost (provázanost, souvislost) elektrického a magnetického pole - žádné z obou polí není prvotní, ani nějakým způsobem „privilegované“ a časová změna kteréhokoliv z nich vyvolá pole druhé. </a:t>
                </a:r>
              </a:p>
              <a:p>
                <a:endParaRPr lang="cs-CZ" dirty="0"/>
              </a:p>
              <a:p>
                <a:r>
                  <a:rPr lang="cs-CZ" dirty="0" smtClean="0"/>
                  <a:t>− Maxwellovy rovnice v sobě „obsahují“ (je možno z nich odvodit) další důležité vztahy zákon zachování energie, vztahy mezi elektrickými a magnetickými vektory, … </a:t>
                </a:r>
                <a:endParaRPr lang="cs-CZ" dirty="0"/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4559" y="1124744"/>
                <a:ext cx="7920880" cy="4801314"/>
              </a:xfrm>
              <a:prstGeom prst="rect">
                <a:avLst/>
              </a:prstGeom>
              <a:blipFill rotWithShape="1">
                <a:blip r:embed="rId2"/>
                <a:stretch>
                  <a:fillRect l="-616" t="-635" b="-11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442250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1916832"/>
            <a:ext cx="763284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Z Maxwellových rovnic byly předpovězeny nové, dosud neznámé jevy a vlastnosti elektromagnetického pole, jsou např. východiskem pro odvození </a:t>
            </a:r>
            <a:r>
              <a:rPr lang="cs-CZ" b="1" dirty="0" smtClean="0"/>
              <a:t>rovnic elektromagnetického vlnění </a:t>
            </a:r>
            <a:r>
              <a:rPr lang="cs-CZ" dirty="0" smtClean="0"/>
              <a:t>a tedy i optiky a teorie optických přístrojů, ať už jde o složité teleskopy nebo obyčejné brýle. Jsou teoretickým základem pro vysvětlení </a:t>
            </a:r>
            <a:r>
              <a:rPr lang="cs-CZ" b="1" dirty="0" smtClean="0"/>
              <a:t>funkce elektromagnetických zařízení</a:t>
            </a:r>
            <a:r>
              <a:rPr lang="cs-CZ" dirty="0" smtClean="0"/>
              <a:t>, jako jsou například elektromotory, cyklotrony, televizní vysílače a přijímače, telefony, faxy, radary nebo mikrovlnné trouby. </a:t>
            </a:r>
            <a:r>
              <a:rPr lang="cs-CZ" b="1" dirty="0" smtClean="0"/>
              <a:t>Maxwellovy rovnice jsou vynikajícím, možná největším úspěchem klasické fyziky, který připravil pole pro Einsteinovu teorii relativity (a ta na něm nic nezměnila). Zároveň byly ale i „labutí písní“ klasické fyziky, jejím posledním úspěchem – po nich začíná rozvoj moderní fyziky, jejíž dva hlavní zdroje tvoří teorie relativity a kvantová mechanika.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1731472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Obdélník 1"/>
              <p:cNvSpPr/>
              <p:nvPr/>
            </p:nvSpPr>
            <p:spPr>
              <a:xfrm>
                <a:off x="683568" y="980728"/>
                <a:ext cx="7776864" cy="526272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1400" dirty="0" smtClean="0"/>
                  <a:t>Diferenciální tvar Maxwellových rovnic </a:t>
                </a:r>
              </a:p>
              <a:p>
                <a:r>
                  <a:rPr lang="cs-CZ" sz="1400" dirty="0" smtClean="0"/>
                  <a:t>(s veličinami se zachází jako s vektory, proto mají šipky): </a:t>
                </a:r>
              </a:p>
              <a:p>
                <a:r>
                  <a:rPr lang="cs-CZ" sz="1400" b="1" dirty="0" smtClean="0">
                    <a:solidFill>
                      <a:srgbClr val="FF0000"/>
                    </a:solidFill>
                  </a:rPr>
                  <a:t>Elektromagnetické pole  </a:t>
                </a:r>
                <a:r>
                  <a:rPr lang="cs-CZ" sz="1400" dirty="0" smtClean="0"/>
                  <a:t>každému bodu v prostoru připisujeme hodnotu </a:t>
                </a:r>
                <a:r>
                  <a:rPr lang="cs-CZ" sz="1400" b="1" dirty="0" smtClean="0"/>
                  <a:t>elektrického potenciálu </a:t>
                </a:r>
                <a:r>
                  <a:rPr lang="cs-CZ" sz="1400" dirty="0" smtClean="0"/>
                  <a:t>(„nadmořská výška“), </a:t>
                </a:r>
                <a:r>
                  <a:rPr lang="cs-CZ" sz="1400" b="1" dirty="0" smtClean="0"/>
                  <a:t>elektrické intenzity </a:t>
                </a:r>
                <a:r>
                  <a:rPr lang="cs-CZ" sz="1400" dirty="0" smtClean="0"/>
                  <a:t>(„strmost elektrického pole“, zachycuje směr a velikost elektrického působení), </a:t>
                </a:r>
                <a:r>
                  <a:rPr lang="cs-CZ" sz="1400" b="1" dirty="0" smtClean="0"/>
                  <a:t>magnetické indukce </a:t>
                </a:r>
                <a:r>
                  <a:rPr lang="cs-CZ" sz="1400" dirty="0" smtClean="0"/>
                  <a:t>(zachycuje směr a velikost magnetického působení). </a:t>
                </a:r>
              </a:p>
              <a:p>
                <a:endParaRPr lang="cs-CZ" sz="1400" dirty="0" smtClean="0"/>
              </a:p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400" i="1" dirty="0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b="0" i="1" dirty="0" smtClean="0">
                            <a:latin typeface="Cambria Math"/>
                          </a:rPr>
                          <m:t>𝐻</m:t>
                        </m:r>
                      </m:e>
                    </m:acc>
                  </m:oMath>
                </a14:m>
                <a:r>
                  <a:rPr lang="cs-CZ" sz="1400" dirty="0" smtClean="0"/>
                  <a:t> - magnetická intenzita (souvisí s magnetickou indukcí), </a:t>
                </a:r>
              </a:p>
              <a:p>
                <a:endParaRPr lang="cs-CZ" sz="1400" dirty="0" smtClean="0"/>
              </a:p>
              <a:p>
                <a:r>
                  <a:rPr lang="cs-CZ" sz="1400" dirty="0" smtClean="0"/>
                  <a:t>j- hustota elektrického proudu, </a:t>
                </a:r>
              </a:p>
              <a:p>
                <a:endParaRPr lang="cs-CZ" sz="1400" dirty="0" smtClean="0"/>
              </a:p>
              <a:p>
                <a14:m>
                  <m:oMath xmlns:m="http://schemas.openxmlformats.org/officeDocument/2006/math">
                    <m:r>
                      <a:rPr lang="cs-CZ" sz="1400" i="1" smtClean="0">
                        <a:latin typeface="Cambria Math"/>
                        <a:ea typeface="Cambria Math"/>
                      </a:rPr>
                      <m:t>𝜀</m:t>
                    </m:r>
                  </m:oMath>
                </a14:m>
                <a:r>
                  <a:rPr lang="cs-CZ" sz="1400" dirty="0" smtClean="0"/>
                  <a:t> - permitivita prostředí, </a:t>
                </a:r>
              </a:p>
              <a:p>
                <a:endParaRPr lang="cs-CZ" sz="1400" dirty="0" smtClean="0"/>
              </a:p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b="0" i="1" smtClean="0">
                            <a:latin typeface="Cambria Math"/>
                          </a:rPr>
                          <m:t>𝐸</m:t>
                        </m:r>
                      </m:e>
                    </m:acc>
                  </m:oMath>
                </a14:m>
                <a:r>
                  <a:rPr lang="cs-CZ" sz="1400" dirty="0" smtClean="0"/>
                  <a:t> elektrická intenzita, </a:t>
                </a:r>
              </a:p>
              <a:p>
                <a:endParaRPr lang="cs-CZ" sz="1400" dirty="0" smtClean="0"/>
              </a:p>
              <a:p>
                <a:r>
                  <a:rPr lang="cs-CZ" sz="14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400" i="1" smtClean="0">
                            <a:latin typeface="Cambria Math"/>
                          </a:rPr>
                          <m:t>𝜕</m:t>
                        </m:r>
                        <m:d>
                          <m:dPr>
                            <m:ctrlPr>
                              <a:rPr lang="cs-CZ" sz="140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sz="1400" i="1" smtClean="0">
                                <a:latin typeface="Cambria Math"/>
                                <a:ea typeface="Cambria Math"/>
                              </a:rPr>
                              <m:t>𝜀</m:t>
                            </m:r>
                            <m:r>
                              <a:rPr lang="cs-CZ" sz="1400" b="0" i="1" smtClean="0">
                                <a:latin typeface="Cambria Math"/>
                                <a:ea typeface="Cambria Math"/>
                              </a:rPr>
                              <m:t> </m:t>
                            </m:r>
                            <m:acc>
                              <m:accPr>
                                <m:chr m:val="⃗"/>
                                <m:ctrlPr>
                                  <a:rPr lang="cs-CZ" sz="1400" b="0" i="1" smtClean="0"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accPr>
                              <m:e>
                                <m:r>
                                  <a:rPr lang="cs-CZ" sz="1400" b="0" i="1" smtClean="0">
                                    <a:latin typeface="Cambria Math"/>
                                    <a:ea typeface="Cambria Math"/>
                                  </a:rPr>
                                  <m:t>𝐸</m:t>
                                </m:r>
                              </m:e>
                            </m:acc>
                          </m:e>
                        </m:d>
                      </m:num>
                      <m:den>
                        <m:r>
                          <a:rPr lang="cs-CZ" sz="1400" i="1" smtClean="0">
                            <a:latin typeface="Cambria Math"/>
                          </a:rPr>
                          <m:t>𝜕</m:t>
                        </m:r>
                        <m:r>
                          <a:rPr lang="cs-CZ" sz="1400" b="0" i="1" smtClean="0">
                            <a:latin typeface="Cambria Math"/>
                          </a:rPr>
                          <m:t>𝑡</m:t>
                        </m:r>
                      </m:den>
                    </m:f>
                  </m:oMath>
                </a14:m>
                <a:r>
                  <a:rPr lang="cs-CZ" sz="1400" dirty="0" smtClean="0"/>
                  <a:t>  časová změna elektrické intenzity, </a:t>
                </a:r>
              </a:p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b="0" i="1" smtClean="0">
                            <a:latin typeface="Cambria Math"/>
                          </a:rPr>
                          <m:t>𝐵</m:t>
                        </m:r>
                      </m:e>
                    </m:acc>
                  </m:oMath>
                </a14:m>
                <a:r>
                  <a:rPr lang="cs-CZ" sz="1400" dirty="0" smtClean="0"/>
                  <a:t> magnetická indukce, </a:t>
                </a:r>
              </a:p>
              <a:p>
                <a:endParaRPr lang="cs-CZ" sz="1400" dirty="0" smtClean="0"/>
              </a:p>
              <a:p>
                <a14:m>
                  <m:oMath xmlns:m="http://schemas.openxmlformats.org/officeDocument/2006/math">
                    <m:r>
                      <a:rPr lang="cs-CZ" sz="1400" i="1" dirty="0" smtClean="0">
                        <a:latin typeface="Cambria Math"/>
                      </a:rPr>
                      <m:t>𝑟𝑜𝑡</m:t>
                    </m:r>
                  </m:oMath>
                </a14:m>
                <a:r>
                  <a:rPr lang="cs-CZ" sz="1400" dirty="0" smtClean="0"/>
                  <a:t> operace s vektorovým polem, která nám říká, jak moc se vektory pole točí (rotují) kolem zkoumaného místa, </a:t>
                </a:r>
              </a:p>
              <a:p>
                <a:endParaRPr lang="cs-CZ" sz="1400" dirty="0" smtClean="0"/>
              </a:p>
              <a:p>
                <a14:m>
                  <m:oMath xmlns:m="http://schemas.openxmlformats.org/officeDocument/2006/math">
                    <m:r>
                      <a:rPr lang="cs-CZ" sz="1400" i="1" smtClean="0">
                        <a:latin typeface="Cambria Math"/>
                        <a:ea typeface="Cambria Math"/>
                      </a:rPr>
                      <m:t>𝜌</m:t>
                    </m:r>
                  </m:oMath>
                </a14:m>
                <a:r>
                  <a:rPr lang="cs-CZ" sz="1400" dirty="0" smtClean="0"/>
                  <a:t> - hustota elektrického náboje,</a:t>
                </a:r>
              </a:p>
              <a:p>
                <a:r>
                  <a:rPr lang="cs-CZ" sz="1400" dirty="0" smtClean="0"/>
                  <a:t> </a:t>
                </a:r>
              </a:p>
              <a:p>
                <a14:m>
                  <m:oMath xmlns:m="http://schemas.openxmlformats.org/officeDocument/2006/math">
                    <m:r>
                      <a:rPr lang="cs-CZ" sz="1400" i="1" dirty="0" smtClean="0">
                        <a:latin typeface="Cambria Math"/>
                      </a:rPr>
                      <m:t>𝑑𝑖𝑣</m:t>
                    </m:r>
                  </m:oMath>
                </a14:m>
                <a:r>
                  <a:rPr lang="cs-CZ" sz="1400" dirty="0" smtClean="0"/>
                  <a:t> operace s vektorovým polem, která nám říká, jak moc vektory tryskají ze zkoumaného místa.</a:t>
                </a:r>
                <a:endParaRPr lang="cs-CZ" sz="1400" dirty="0"/>
              </a:p>
            </p:txBody>
          </p:sp>
        </mc:Choice>
        <mc:Fallback xmlns=""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980728"/>
                <a:ext cx="7776864" cy="5262723"/>
              </a:xfrm>
              <a:prstGeom prst="rect">
                <a:avLst/>
              </a:prstGeom>
              <a:blipFill rotWithShape="1">
                <a:blip r:embed="rId2"/>
                <a:stretch>
                  <a:fillRect l="-157" t="-116" r="-705" b="-2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755576" y="404664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Diferenciální tvar Maxwellových rovnic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5436096" y="2348880"/>
                <a:ext cx="2808312" cy="22185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𝑟𝑜𝑡</m:t>
                      </m:r>
                      <m:acc>
                        <m:accPr>
                          <m:chr m:val="⃗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latin typeface="Cambria Math"/>
                            </a:rPr>
                            <m:t>𝐻</m:t>
                          </m:r>
                        </m:e>
                      </m:acc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𝑗</m:t>
                      </m:r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𝜕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𝜀</m:t>
                              </m:r>
                              <m:acc>
                                <m:accPr>
                                  <m:chr m:val="⃗"/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𝐸</m:t>
                                  </m:r>
                                </m:e>
                              </m:acc>
                            </m:e>
                          </m:d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𝜕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𝑟𝑜𝑡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latin typeface="Cambria Math"/>
                            </a:rPr>
                            <m:t>𝐸</m:t>
                          </m:r>
                        </m:e>
                      </m:acc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𝜕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acc>
                                <m:accPr>
                                  <m:chr m:val="⃗"/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𝐵</m:t>
                                  </m:r>
                                </m:e>
                              </m:acc>
                            </m:e>
                          </m:d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𝜕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𝑑𝑖𝑣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𝜀</m:t>
                          </m:r>
                          <m:acc>
                            <m:accPr>
                              <m:chr m:val="⃗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acc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𝐸</m:t>
                              </m:r>
                            </m:e>
                          </m:acc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𝜌</m:t>
                      </m:r>
                    </m:oMath>
                  </m:oMathPara>
                </a14:m>
                <a:endParaRPr lang="cs-CZ" dirty="0" smtClean="0"/>
              </a:p>
              <a:p>
                <a:endParaRPr lang="cs-CZ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𝑑𝑖𝑣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𝐵</m:t>
                              </m:r>
                            </m:e>
                          </m:acc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6096" y="2348880"/>
                <a:ext cx="2808312" cy="221855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66313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/>
          <a:srcRect l="14938" t="29263" r="1930" b="18022"/>
          <a:stretch/>
        </p:blipFill>
        <p:spPr>
          <a:xfrm>
            <a:off x="179512" y="527194"/>
            <a:ext cx="8784976" cy="313347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5535" y="188640"/>
            <a:ext cx="74168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rgbClr val="00B0F0"/>
                </a:solidFill>
              </a:rPr>
              <a:t>První Maxwellova rovnice (zákon celkového proudu, zobecněný Ampérův zákon )</a:t>
            </a:r>
            <a:endParaRPr lang="cs-CZ" sz="1600" b="1" dirty="0">
              <a:solidFill>
                <a:srgbClr val="00B0F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/>
          <a:srcRect l="15600" t="52205" r="54116" b="15167"/>
          <a:stretch/>
        </p:blipFill>
        <p:spPr>
          <a:xfrm>
            <a:off x="467544" y="4077072"/>
            <a:ext cx="4277275" cy="2592288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323528" y="3501008"/>
            <a:ext cx="7992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Vektory magnetické intenzity se točí kolem míst, kde teče elektrický proud nebo kde se v čase mění </a:t>
            </a:r>
            <a:r>
              <a:rPr lang="cs-CZ" dirty="0"/>
              <a:t>elektrická intenzita.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494389" y="4265712"/>
                <a:ext cx="2808312" cy="22185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𝑟𝑜𝑡</m:t>
                      </m:r>
                      <m:acc>
                        <m:accPr>
                          <m:chr m:val="⃗"/>
                          <m:ctrlP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𝐻</m:t>
                          </m:r>
                        </m:e>
                      </m:acc>
                      <m:r>
                        <a:rPr lang="cs-CZ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𝑗</m:t>
                      </m:r>
                      <m:r>
                        <a:rPr lang="cs-CZ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𝜕</m:t>
                          </m:r>
                          <m:d>
                            <m:dPr>
                              <m:ctrlPr>
                                <a:rPr lang="cs-CZ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/>
                                </a:rPr>
                                <m:t>𝜀</m:t>
                              </m:r>
                              <m:acc>
                                <m:accPr>
                                  <m:chr m:val="⃗"/>
                                  <m:ctrlPr>
                                    <a:rPr lang="cs-CZ" b="0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cs-CZ" b="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𝐸</m:t>
                                  </m:r>
                                </m:e>
                              </m:acc>
                            </m:e>
                          </m:d>
                        </m:num>
                        <m:den>
                          <m: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𝜕</m:t>
                          </m:r>
                          <m: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𝑟𝑜𝑡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latin typeface="Cambria Math"/>
                            </a:rPr>
                            <m:t>𝐸</m:t>
                          </m:r>
                        </m:e>
                      </m:acc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𝜕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acc>
                                <m:accPr>
                                  <m:chr m:val="⃗"/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𝐵</m:t>
                                  </m:r>
                                </m:e>
                              </m:acc>
                            </m:e>
                          </m:d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𝜕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𝑑𝑖𝑣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𝜀</m:t>
                          </m:r>
                          <m:acc>
                            <m:accPr>
                              <m:chr m:val="⃗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acc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𝐸</m:t>
                              </m:r>
                            </m:e>
                          </m:acc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𝜌</m:t>
                      </m:r>
                    </m:oMath>
                  </m:oMathPara>
                </a14:m>
                <a:endParaRPr lang="cs-CZ" dirty="0" smtClean="0"/>
              </a:p>
              <a:p>
                <a:endParaRPr lang="cs-CZ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𝑑𝑖𝑣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𝐵</m:t>
                              </m:r>
                            </m:e>
                          </m:acc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4389" y="4265712"/>
                <a:ext cx="2808312" cy="221855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192364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/>
          <a:srcRect l="14768" t="39688" r="2667" b="20931"/>
          <a:stretch/>
        </p:blipFill>
        <p:spPr>
          <a:xfrm>
            <a:off x="107502" y="653377"/>
            <a:ext cx="8856984" cy="2376265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230042"/>
            <a:ext cx="79208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rgbClr val="00B0F0"/>
                </a:solidFill>
              </a:rPr>
              <a:t>Druhá Maxwellova rovnice (zákon elektromagnetické indukce, Faradayův indukční zákon)</a:t>
            </a:r>
            <a:endParaRPr lang="cs-CZ" sz="1600" dirty="0">
              <a:solidFill>
                <a:srgbClr val="00B0F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/>
          <a:srcRect l="15600" t="52205" r="54116" b="15167"/>
          <a:stretch/>
        </p:blipFill>
        <p:spPr>
          <a:xfrm>
            <a:off x="395536" y="3933056"/>
            <a:ext cx="4277275" cy="2592288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251520" y="2996952"/>
            <a:ext cx="84969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Vektory elektrické intenzity se točí kolem míst, kde se mění magnetická indukce. Tuto rovnici známe jako zákon elektromagnetické indukce, napětí je přímo úměrné časové změně magnetického indukčního toku.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652120" y="4064299"/>
                <a:ext cx="2808312" cy="22185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𝑟𝑜𝑡</m:t>
                      </m:r>
                      <m:acc>
                        <m:accPr>
                          <m:chr m:val="⃗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latin typeface="Cambria Math"/>
                            </a:rPr>
                            <m:t>𝐻</m:t>
                          </m:r>
                        </m:e>
                      </m:acc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𝑗</m:t>
                      </m:r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𝜕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𝜀</m:t>
                              </m:r>
                              <m:acc>
                                <m:accPr>
                                  <m:chr m:val="⃗"/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𝐸</m:t>
                                  </m:r>
                                </m:e>
                              </m:acc>
                            </m:e>
                          </m:d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𝜕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𝑟𝑜𝑡</m:t>
                      </m:r>
                      <m:r>
                        <a:rPr lang="cs-CZ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𝐸</m:t>
                          </m:r>
                        </m:e>
                      </m:acc>
                      <m:r>
                        <a:rPr lang="cs-CZ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𝜕</m:t>
                          </m:r>
                          <m:d>
                            <m:dPr>
                              <m:ctrlPr>
                                <a:rPr lang="cs-CZ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acc>
                                <m:accPr>
                                  <m:chr m:val="⃗"/>
                                  <m:ctrlPr>
                                    <a:rPr lang="cs-CZ" b="0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cs-CZ" b="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𝐵</m:t>
                                  </m:r>
                                </m:e>
                              </m:acc>
                            </m:e>
                          </m:d>
                        </m:num>
                        <m:den>
                          <m: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𝜕</m:t>
                          </m:r>
                          <m: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𝑑𝑖𝑣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𝜀</m:t>
                          </m:r>
                          <m:acc>
                            <m:accPr>
                              <m:chr m:val="⃗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acc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𝐸</m:t>
                              </m:r>
                            </m:e>
                          </m:acc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𝜌</m:t>
                      </m:r>
                    </m:oMath>
                  </m:oMathPara>
                </a14:m>
                <a:endParaRPr lang="cs-CZ" dirty="0" smtClean="0"/>
              </a:p>
              <a:p>
                <a:endParaRPr lang="cs-CZ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𝑑𝑖𝑣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𝐵</m:t>
                              </m:r>
                            </m:e>
                          </m:acc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2120" y="4064299"/>
                <a:ext cx="2808312" cy="221855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343379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/>
          <a:srcRect l="15111" t="35818" r="2858" b="25804"/>
          <a:stretch/>
        </p:blipFill>
        <p:spPr>
          <a:xfrm>
            <a:off x="193914" y="895772"/>
            <a:ext cx="8482542" cy="2232248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3914" y="407285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Třetí Maxwellova rovnice (Gaussův zákon elektrostatiky) </a:t>
            </a:r>
            <a:endParaRPr lang="cs-CZ" dirty="0">
              <a:solidFill>
                <a:srgbClr val="00B0F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/>
          <a:srcRect l="15600" t="52205" r="54116" b="15167"/>
          <a:stretch/>
        </p:blipFill>
        <p:spPr>
          <a:xfrm>
            <a:off x="395536" y="3933056"/>
            <a:ext cx="4277275" cy="2592288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294725" y="3140968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Vektory elektrické intenzity tryskají z míst, kde je elektrický náboj. Rovnice popisuje tvar elektrického pole v okolí bodového </a:t>
            </a:r>
            <a:r>
              <a:rPr lang="cs-CZ" dirty="0" smtClean="0"/>
              <a:t>náboje.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897023" y="4078934"/>
                <a:ext cx="2808312" cy="22185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𝑟𝑜𝑡</m:t>
                      </m:r>
                      <m:acc>
                        <m:accPr>
                          <m:chr m:val="⃗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latin typeface="Cambria Math"/>
                            </a:rPr>
                            <m:t>𝐻</m:t>
                          </m:r>
                        </m:e>
                      </m:acc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𝑗</m:t>
                      </m:r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𝜕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𝜀</m:t>
                              </m:r>
                              <m:acc>
                                <m:accPr>
                                  <m:chr m:val="⃗"/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𝐸</m:t>
                                  </m:r>
                                </m:e>
                              </m:acc>
                            </m:e>
                          </m:d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𝜕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𝑟𝑜𝑡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latin typeface="Cambria Math"/>
                            </a:rPr>
                            <m:t>𝐸</m:t>
                          </m:r>
                        </m:e>
                      </m:acc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𝜕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acc>
                                <m:accPr>
                                  <m:chr m:val="⃗"/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𝐵</m:t>
                                  </m:r>
                                </m:e>
                              </m:acc>
                            </m:e>
                          </m:d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𝜕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𝑑𝑖𝑣</m:t>
                      </m:r>
                      <m:d>
                        <m:dPr>
                          <m:ctrlP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𝜀</m:t>
                          </m:r>
                          <m:acc>
                            <m:accPr>
                              <m:chr m:val="⃗"/>
                              <m:ctrlPr>
                                <a:rPr lang="cs-CZ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accPr>
                            <m:e>
                              <m:r>
                                <a:rPr lang="cs-CZ" b="0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/>
                                </a:rPr>
                                <m:t>𝐸</m:t>
                              </m:r>
                            </m:e>
                          </m:acc>
                        </m:e>
                      </m:d>
                      <m:r>
                        <a:rPr lang="cs-CZ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𝜌</m:t>
                      </m:r>
                    </m:oMath>
                  </m:oMathPara>
                </a14:m>
                <a:endParaRPr lang="cs-CZ" dirty="0" smtClean="0">
                  <a:solidFill>
                    <a:srgbClr val="FF0000"/>
                  </a:solidFill>
                </a:endParaRPr>
              </a:p>
              <a:p>
                <a:endParaRPr lang="cs-CZ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𝑑𝑖𝑣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𝐵</m:t>
                              </m:r>
                            </m:e>
                          </m:acc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7023" y="4078934"/>
                <a:ext cx="2808312" cy="221855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207111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/>
          <a:srcRect l="14587" t="16052" r="38480" b="56782"/>
          <a:stretch/>
        </p:blipFill>
        <p:spPr>
          <a:xfrm>
            <a:off x="338956" y="692696"/>
            <a:ext cx="7962029" cy="2592288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331540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Čtvrtá Maxwellova rovnice (zákon spojitosti toku)</a:t>
            </a:r>
            <a:endParaRPr lang="cs-CZ" dirty="0">
              <a:solidFill>
                <a:srgbClr val="00B0F0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/>
          <a:srcRect l="15600" t="52205" r="54116" b="15167"/>
          <a:stretch/>
        </p:blipFill>
        <p:spPr>
          <a:xfrm>
            <a:off x="611560" y="4005064"/>
            <a:ext cx="4277275" cy="2592288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539552" y="3356992"/>
            <a:ext cx="77614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Vektory magnetické indukce nikde netryskají. Siločáry magnetického pole jsou vždy uzavřené. Neexistuje tzv. magnetický monopól.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5724128" y="4265712"/>
                <a:ext cx="2808312" cy="22185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𝑟𝑜𝑡</m:t>
                      </m:r>
                      <m:acc>
                        <m:accPr>
                          <m:chr m:val="⃗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latin typeface="Cambria Math"/>
                            </a:rPr>
                            <m:t>𝐻</m:t>
                          </m:r>
                        </m:e>
                      </m:acc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𝑗</m:t>
                      </m:r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𝜕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𝜀</m:t>
                              </m:r>
                              <m:acc>
                                <m:accPr>
                                  <m:chr m:val="⃗"/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𝐸</m:t>
                                  </m:r>
                                </m:e>
                              </m:acc>
                            </m:e>
                          </m:d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𝜕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𝑟𝑜𝑡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latin typeface="Cambria Math"/>
                            </a:rPr>
                            <m:t>𝐸</m:t>
                          </m:r>
                        </m:e>
                      </m:acc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𝜕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acc>
                                <m:accPr>
                                  <m:chr m:val="⃗"/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𝐵</m:t>
                                  </m:r>
                                </m:e>
                              </m:acc>
                            </m:e>
                          </m:d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𝜕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𝑑𝑖𝑣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𝜀</m:t>
                          </m:r>
                          <m:acc>
                            <m:accPr>
                              <m:chr m:val="⃗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acc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𝐸</m:t>
                              </m:r>
                            </m:e>
                          </m:acc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𝜌</m:t>
                      </m:r>
                    </m:oMath>
                  </m:oMathPara>
                </a14:m>
                <a:endParaRPr lang="cs-CZ" dirty="0" smtClean="0"/>
              </a:p>
              <a:p>
                <a:endParaRPr lang="cs-CZ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𝑑𝑖𝑣</m:t>
                      </m:r>
                      <m:d>
                        <m:dPr>
                          <m:ctrlP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cs-CZ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b="0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𝐵</m:t>
                              </m:r>
                            </m:e>
                          </m:acc>
                        </m:e>
                      </m:d>
                      <m:r>
                        <a:rPr lang="cs-CZ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4128" y="4265712"/>
                <a:ext cx="2808312" cy="221855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854624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05578" y="1203124"/>
            <a:ext cx="78488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Zajímavé jsou první dvě rovnice ve vakuu (bez přítomnosti proudu a látky).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1619670" y="1718799"/>
                <a:ext cx="2003177" cy="6840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𝑟𝑜𝑡</m:t>
                      </m:r>
                      <m:acc>
                        <m:accPr>
                          <m:chr m:val="⃗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latin typeface="Cambria Math"/>
                            </a:rPr>
                            <m:t>𝐵</m:t>
                          </m:r>
                        </m:e>
                      </m:acc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𝜀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0</m:t>
                          </m:r>
                        </m:sub>
                      </m:sSub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𝜇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0</m:t>
                          </m:r>
                        </m:sub>
                      </m:sSub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𝜕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acc>
                                <m:accPr>
                                  <m:chr m:val="⃗"/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𝐸</m:t>
                                  </m:r>
                                </m:e>
                              </m:acc>
                            </m:e>
                          </m:d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𝜕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9670" y="1718799"/>
                <a:ext cx="2003177" cy="684098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bdélník 3"/>
          <p:cNvSpPr/>
          <p:nvPr/>
        </p:nvSpPr>
        <p:spPr>
          <a:xfrm>
            <a:off x="706341" y="476672"/>
            <a:ext cx="76820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Maxwellovy rovnice jsou jedním z příkladů fyzikální krásy: v málu je schováno strašně moc, rovnice jsou symetrické, elegantní.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5076056" y="1718799"/>
                <a:ext cx="1572930" cy="6840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𝑟𝑜𝑡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latin typeface="Cambria Math"/>
                            </a:rPr>
                            <m:t>𝐸</m:t>
                          </m:r>
                        </m:e>
                      </m:acc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𝜕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acc>
                                <m:accPr>
                                  <m:chr m:val="⃗"/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𝐵</m:t>
                                  </m:r>
                                </m:e>
                              </m:acc>
                            </m:e>
                          </m:d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𝜕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6056" y="1718799"/>
                <a:ext cx="1572930" cy="684098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bdélník 5"/>
          <p:cNvSpPr/>
          <p:nvPr/>
        </p:nvSpPr>
        <p:spPr>
          <a:xfrm>
            <a:off x="706341" y="4437112"/>
            <a:ext cx="768208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Kolem místa, kde se změní E se začnou točit vektory B a zároveň, jakmile se změní vektory B, začnou se kolem nich točit vektory E a tak pořád dokola ⇒ oba vektory jsou spolu svázané, jakmile se jeden objeví, zrodí se i druhý, vznik druhého zapříčiní vznik prvního a tak pořád dokola:</a:t>
            </a:r>
          </a:p>
          <a:p>
            <a:r>
              <a:rPr lang="cs-CZ" b="1" dirty="0" smtClean="0"/>
              <a:t>změna elektromagnetického pole může existovat a šířit se v prostoru, kde není ani látka, ani proud ani náboje (říkáme, že prostorem se šíří elektromagnetická vlna).</a:t>
            </a:r>
            <a:endParaRPr lang="cs-CZ" b="1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8" t="10446" r="44023" b="50000"/>
          <a:stretch/>
        </p:blipFill>
        <p:spPr>
          <a:xfrm>
            <a:off x="2820655" y="2421084"/>
            <a:ext cx="3453454" cy="195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8267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27884" y="2348880"/>
            <a:ext cx="20882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Konec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289083460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696</Words>
  <Application>Microsoft Office PowerPoint</Application>
  <PresentationFormat>Předvádění na obrazovce (4:3)</PresentationFormat>
  <Paragraphs>99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Arial</vt:lpstr>
      <vt:lpstr>Calibri</vt:lpstr>
      <vt:lpstr>Cambria Math</vt:lpstr>
      <vt:lpstr>Motiv systému Office</vt:lpstr>
      <vt:lpstr>Maxwellovy rovnice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Maxwellovy rovnice</dc:title>
  <dc:creator>Karel Sixl</dc:creator>
  <cp:lastModifiedBy>KAREL SIXL</cp:lastModifiedBy>
  <cp:revision>22</cp:revision>
  <dcterms:created xsi:type="dcterms:W3CDTF">2020-12-06T16:23:21Z</dcterms:created>
  <dcterms:modified xsi:type="dcterms:W3CDTF">2026-01-28T08:30:47Z</dcterms:modified>
</cp:coreProperties>
</file>