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81" r:id="rId3"/>
    <p:sldId id="260" r:id="rId4"/>
    <p:sldId id="267" r:id="rId5"/>
    <p:sldId id="258" r:id="rId6"/>
    <p:sldId id="259" r:id="rId7"/>
    <p:sldId id="272" r:id="rId8"/>
    <p:sldId id="274" r:id="rId9"/>
    <p:sldId id="275" r:id="rId10"/>
    <p:sldId id="280" r:id="rId11"/>
    <p:sldId id="277" r:id="rId12"/>
    <p:sldId id="270" r:id="rId13"/>
    <p:sldId id="271" r:id="rId14"/>
    <p:sldId id="282" r:id="rId15"/>
    <p:sldId id="283" r:id="rId16"/>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0" d="100"/>
          <a:sy n="120" d="100"/>
        </p:scale>
        <p:origin x="1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3CB408-8295-4A5F-90E3-847CAE07F72E}" type="datetimeFigureOut">
              <a:rPr lang="cs-CZ" smtClean="0"/>
              <a:t>03.10.2026</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3950D3-984B-4DAB-8DD1-F4301D01168E}" type="slidenum">
              <a:rPr lang="cs-CZ" smtClean="0"/>
              <a:t>‹#›</a:t>
            </a:fld>
            <a:endParaRPr lang="cs-CZ"/>
          </a:p>
        </p:txBody>
      </p:sp>
    </p:spTree>
    <p:extLst>
      <p:ext uri="{BB962C8B-B14F-4D97-AF65-F5344CB8AC3E}">
        <p14:creationId xmlns:p14="http://schemas.microsoft.com/office/powerpoint/2010/main" val="13574814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6C5A9FEA-7C1E-41CE-B395-545120AB3B17}" type="slidenum">
              <a:rPr lang="cs-CZ" smtClean="0"/>
              <a:t>12</a:t>
            </a:fld>
            <a:endParaRPr lang="cs-CZ"/>
          </a:p>
        </p:txBody>
      </p:sp>
    </p:spTree>
    <p:extLst>
      <p:ext uri="{BB962C8B-B14F-4D97-AF65-F5344CB8AC3E}">
        <p14:creationId xmlns:p14="http://schemas.microsoft.com/office/powerpoint/2010/main" val="4085877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48177E-B774-C7D1-917C-6F3671753D5C}"/>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1C63058A-4C7B-08D7-A4CF-5E07DBFC6E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1146451F-B395-9EFF-5264-5C0FB6D23A80}"/>
              </a:ext>
            </a:extLst>
          </p:cNvPr>
          <p:cNvSpPr>
            <a:spLocks noGrp="1"/>
          </p:cNvSpPr>
          <p:nvPr>
            <p:ph type="dt" sz="half" idx="10"/>
          </p:nvPr>
        </p:nvSpPr>
        <p:spPr/>
        <p:txBody>
          <a:bodyPr/>
          <a:lstStyle/>
          <a:p>
            <a:fld id="{1C518D05-00D1-4E70-A59F-6D7485B04C20}" type="datetimeFigureOut">
              <a:rPr lang="cs-CZ" smtClean="0"/>
              <a:t>03.10.2026</a:t>
            </a:fld>
            <a:endParaRPr lang="cs-CZ"/>
          </a:p>
        </p:txBody>
      </p:sp>
      <p:sp>
        <p:nvSpPr>
          <p:cNvPr id="5" name="Zástupný symbol pro zápatí 4">
            <a:extLst>
              <a:ext uri="{FF2B5EF4-FFF2-40B4-BE49-F238E27FC236}">
                <a16:creationId xmlns:a16="http://schemas.microsoft.com/office/drawing/2014/main" id="{580994AD-3E06-0746-C136-8F6765B9D8E4}"/>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22F4DFF-B069-5667-5BB2-9455D22A6814}"/>
              </a:ext>
            </a:extLst>
          </p:cNvPr>
          <p:cNvSpPr>
            <a:spLocks noGrp="1"/>
          </p:cNvSpPr>
          <p:nvPr>
            <p:ph type="sldNum" sz="quarter" idx="12"/>
          </p:nvPr>
        </p:nvSpPr>
        <p:spPr/>
        <p:txBody>
          <a:bodyPr/>
          <a:lstStyle/>
          <a:p>
            <a:fld id="{4C0D2595-8FE0-463E-A5CB-E8AFE504BB4F}" type="slidenum">
              <a:rPr lang="cs-CZ" smtClean="0"/>
              <a:t>‹#›</a:t>
            </a:fld>
            <a:endParaRPr lang="cs-CZ"/>
          </a:p>
        </p:txBody>
      </p:sp>
    </p:spTree>
    <p:extLst>
      <p:ext uri="{BB962C8B-B14F-4D97-AF65-F5344CB8AC3E}">
        <p14:creationId xmlns:p14="http://schemas.microsoft.com/office/powerpoint/2010/main" val="1394477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DE57BDE-9FF0-96C2-21D3-F75D2C6E8939}"/>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1CD6AD87-DA68-9695-C2FC-02F9E9ED2FBF}"/>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A2A0140-99C9-8863-9B2A-B6FA7535C88F}"/>
              </a:ext>
            </a:extLst>
          </p:cNvPr>
          <p:cNvSpPr>
            <a:spLocks noGrp="1"/>
          </p:cNvSpPr>
          <p:nvPr>
            <p:ph type="dt" sz="half" idx="10"/>
          </p:nvPr>
        </p:nvSpPr>
        <p:spPr/>
        <p:txBody>
          <a:bodyPr/>
          <a:lstStyle/>
          <a:p>
            <a:fld id="{1C518D05-00D1-4E70-A59F-6D7485B04C20}" type="datetimeFigureOut">
              <a:rPr lang="cs-CZ" smtClean="0"/>
              <a:t>03.10.2026</a:t>
            </a:fld>
            <a:endParaRPr lang="cs-CZ"/>
          </a:p>
        </p:txBody>
      </p:sp>
      <p:sp>
        <p:nvSpPr>
          <p:cNvPr id="5" name="Zástupný symbol pro zápatí 4">
            <a:extLst>
              <a:ext uri="{FF2B5EF4-FFF2-40B4-BE49-F238E27FC236}">
                <a16:creationId xmlns:a16="http://schemas.microsoft.com/office/drawing/2014/main" id="{FA2929E4-0128-E07B-240C-099FD73432C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52BF3E87-C97B-C98C-A747-558DBFFE648A}"/>
              </a:ext>
            </a:extLst>
          </p:cNvPr>
          <p:cNvSpPr>
            <a:spLocks noGrp="1"/>
          </p:cNvSpPr>
          <p:nvPr>
            <p:ph type="sldNum" sz="quarter" idx="12"/>
          </p:nvPr>
        </p:nvSpPr>
        <p:spPr/>
        <p:txBody>
          <a:bodyPr/>
          <a:lstStyle/>
          <a:p>
            <a:fld id="{4C0D2595-8FE0-463E-A5CB-E8AFE504BB4F}" type="slidenum">
              <a:rPr lang="cs-CZ" smtClean="0"/>
              <a:t>‹#›</a:t>
            </a:fld>
            <a:endParaRPr lang="cs-CZ"/>
          </a:p>
        </p:txBody>
      </p:sp>
    </p:spTree>
    <p:extLst>
      <p:ext uri="{BB962C8B-B14F-4D97-AF65-F5344CB8AC3E}">
        <p14:creationId xmlns:p14="http://schemas.microsoft.com/office/powerpoint/2010/main" val="1899419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DE3310D-707B-96DE-1978-04A8457668E6}"/>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964C6568-A674-350F-00A1-4266CC7F0DE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B759FDEA-9A0B-08B6-B55B-128E061F2740}"/>
              </a:ext>
            </a:extLst>
          </p:cNvPr>
          <p:cNvSpPr>
            <a:spLocks noGrp="1"/>
          </p:cNvSpPr>
          <p:nvPr>
            <p:ph type="dt" sz="half" idx="10"/>
          </p:nvPr>
        </p:nvSpPr>
        <p:spPr/>
        <p:txBody>
          <a:bodyPr/>
          <a:lstStyle/>
          <a:p>
            <a:fld id="{1C518D05-00D1-4E70-A59F-6D7485B04C20}" type="datetimeFigureOut">
              <a:rPr lang="cs-CZ" smtClean="0"/>
              <a:t>03.10.2026</a:t>
            </a:fld>
            <a:endParaRPr lang="cs-CZ"/>
          </a:p>
        </p:txBody>
      </p:sp>
      <p:sp>
        <p:nvSpPr>
          <p:cNvPr id="5" name="Zástupný symbol pro zápatí 4">
            <a:extLst>
              <a:ext uri="{FF2B5EF4-FFF2-40B4-BE49-F238E27FC236}">
                <a16:creationId xmlns:a16="http://schemas.microsoft.com/office/drawing/2014/main" id="{D92816D4-0D32-9F08-D93D-7F39DEFD5CE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518E92F8-2208-F64D-D688-F6885C6F4D49}"/>
              </a:ext>
            </a:extLst>
          </p:cNvPr>
          <p:cNvSpPr>
            <a:spLocks noGrp="1"/>
          </p:cNvSpPr>
          <p:nvPr>
            <p:ph type="sldNum" sz="quarter" idx="12"/>
          </p:nvPr>
        </p:nvSpPr>
        <p:spPr/>
        <p:txBody>
          <a:bodyPr/>
          <a:lstStyle/>
          <a:p>
            <a:fld id="{4C0D2595-8FE0-463E-A5CB-E8AFE504BB4F}" type="slidenum">
              <a:rPr lang="cs-CZ" smtClean="0"/>
              <a:t>‹#›</a:t>
            </a:fld>
            <a:endParaRPr lang="cs-CZ"/>
          </a:p>
        </p:txBody>
      </p:sp>
    </p:spTree>
    <p:extLst>
      <p:ext uri="{BB962C8B-B14F-4D97-AF65-F5344CB8AC3E}">
        <p14:creationId xmlns:p14="http://schemas.microsoft.com/office/powerpoint/2010/main" val="3333737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8092C8-A756-BA16-55DE-0BF1E9C00FF6}"/>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D1D6D950-3626-39C4-856C-9D1D1F0AD121}"/>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BAC609E3-52F3-82CF-CA82-30E8F42EDFD0}"/>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6C9C4DD7-CD39-2DC0-2588-C5A3A28A60B7}"/>
              </a:ext>
            </a:extLst>
          </p:cNvPr>
          <p:cNvSpPr>
            <a:spLocks noGrp="1"/>
          </p:cNvSpPr>
          <p:nvPr>
            <p:ph type="dt" sz="half" idx="10"/>
          </p:nvPr>
        </p:nvSpPr>
        <p:spPr/>
        <p:txBody>
          <a:bodyPr/>
          <a:lstStyle/>
          <a:p>
            <a:fld id="{1C518D05-00D1-4E70-A59F-6D7485B04C20}" type="datetimeFigureOut">
              <a:rPr lang="cs-CZ" smtClean="0"/>
              <a:t>03.10.2026</a:t>
            </a:fld>
            <a:endParaRPr lang="cs-CZ"/>
          </a:p>
        </p:txBody>
      </p:sp>
      <p:sp>
        <p:nvSpPr>
          <p:cNvPr id="6" name="Zástupný symbol pro zápatí 5">
            <a:extLst>
              <a:ext uri="{FF2B5EF4-FFF2-40B4-BE49-F238E27FC236}">
                <a16:creationId xmlns:a16="http://schemas.microsoft.com/office/drawing/2014/main" id="{CB18A31E-AA40-49D6-F6DB-FF71C22210A8}"/>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8CB72A07-E493-3BD5-BC9C-DDC6D03E8516}"/>
              </a:ext>
            </a:extLst>
          </p:cNvPr>
          <p:cNvSpPr>
            <a:spLocks noGrp="1"/>
          </p:cNvSpPr>
          <p:nvPr>
            <p:ph type="sldNum" sz="quarter" idx="12"/>
          </p:nvPr>
        </p:nvSpPr>
        <p:spPr/>
        <p:txBody>
          <a:bodyPr/>
          <a:lstStyle/>
          <a:p>
            <a:fld id="{4C0D2595-8FE0-463E-A5CB-E8AFE504BB4F}" type="slidenum">
              <a:rPr lang="cs-CZ" smtClean="0"/>
              <a:t>‹#›</a:t>
            </a:fld>
            <a:endParaRPr lang="cs-CZ"/>
          </a:p>
        </p:txBody>
      </p:sp>
    </p:spTree>
    <p:extLst>
      <p:ext uri="{BB962C8B-B14F-4D97-AF65-F5344CB8AC3E}">
        <p14:creationId xmlns:p14="http://schemas.microsoft.com/office/powerpoint/2010/main" val="638611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C433DEE-53EC-18B2-85C5-AE13DB876993}"/>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5BDF653A-3FD0-D2CB-EDA4-C33B0742863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FEE8B07F-3CBE-5F1E-939C-A8A96EB4036F}"/>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9D889866-8A20-06EE-35D7-C36B5622F4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D24519C5-A8FB-9B95-E15C-EA044AD7E2D7}"/>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42E646A6-9701-02A3-C995-0B7E21C03A60}"/>
              </a:ext>
            </a:extLst>
          </p:cNvPr>
          <p:cNvSpPr>
            <a:spLocks noGrp="1"/>
          </p:cNvSpPr>
          <p:nvPr>
            <p:ph type="dt" sz="half" idx="10"/>
          </p:nvPr>
        </p:nvSpPr>
        <p:spPr/>
        <p:txBody>
          <a:bodyPr/>
          <a:lstStyle/>
          <a:p>
            <a:fld id="{1C518D05-00D1-4E70-A59F-6D7485B04C20}" type="datetimeFigureOut">
              <a:rPr lang="cs-CZ" smtClean="0"/>
              <a:t>03.10.2026</a:t>
            </a:fld>
            <a:endParaRPr lang="cs-CZ"/>
          </a:p>
        </p:txBody>
      </p:sp>
      <p:sp>
        <p:nvSpPr>
          <p:cNvPr id="8" name="Zástupný symbol pro zápatí 7">
            <a:extLst>
              <a:ext uri="{FF2B5EF4-FFF2-40B4-BE49-F238E27FC236}">
                <a16:creationId xmlns:a16="http://schemas.microsoft.com/office/drawing/2014/main" id="{25BB01C1-776F-2B0A-7AEB-E138AE9F527D}"/>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148F18B9-346A-03AE-516A-555FC867B5F4}"/>
              </a:ext>
            </a:extLst>
          </p:cNvPr>
          <p:cNvSpPr>
            <a:spLocks noGrp="1"/>
          </p:cNvSpPr>
          <p:nvPr>
            <p:ph type="sldNum" sz="quarter" idx="12"/>
          </p:nvPr>
        </p:nvSpPr>
        <p:spPr/>
        <p:txBody>
          <a:bodyPr/>
          <a:lstStyle/>
          <a:p>
            <a:fld id="{4C0D2595-8FE0-463E-A5CB-E8AFE504BB4F}" type="slidenum">
              <a:rPr lang="cs-CZ" smtClean="0"/>
              <a:t>‹#›</a:t>
            </a:fld>
            <a:endParaRPr lang="cs-CZ"/>
          </a:p>
        </p:txBody>
      </p:sp>
    </p:spTree>
    <p:extLst>
      <p:ext uri="{BB962C8B-B14F-4D97-AF65-F5344CB8AC3E}">
        <p14:creationId xmlns:p14="http://schemas.microsoft.com/office/powerpoint/2010/main" val="887008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1AFF21-5C69-B5AB-92DC-72D8171B6647}"/>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7F801C2D-46AD-674E-4558-8B55D316641F}"/>
              </a:ext>
            </a:extLst>
          </p:cNvPr>
          <p:cNvSpPr>
            <a:spLocks noGrp="1"/>
          </p:cNvSpPr>
          <p:nvPr>
            <p:ph type="dt" sz="half" idx="10"/>
          </p:nvPr>
        </p:nvSpPr>
        <p:spPr/>
        <p:txBody>
          <a:bodyPr/>
          <a:lstStyle/>
          <a:p>
            <a:fld id="{1C518D05-00D1-4E70-A59F-6D7485B04C20}" type="datetimeFigureOut">
              <a:rPr lang="cs-CZ" smtClean="0"/>
              <a:t>03.10.2026</a:t>
            </a:fld>
            <a:endParaRPr lang="cs-CZ"/>
          </a:p>
        </p:txBody>
      </p:sp>
      <p:sp>
        <p:nvSpPr>
          <p:cNvPr id="4" name="Zástupný symbol pro zápatí 3">
            <a:extLst>
              <a:ext uri="{FF2B5EF4-FFF2-40B4-BE49-F238E27FC236}">
                <a16:creationId xmlns:a16="http://schemas.microsoft.com/office/drawing/2014/main" id="{B8B377EC-FF7E-1BBB-EC3F-FA0181FE5F60}"/>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541549AC-B33B-CFF8-2E85-092E684E83B4}"/>
              </a:ext>
            </a:extLst>
          </p:cNvPr>
          <p:cNvSpPr>
            <a:spLocks noGrp="1"/>
          </p:cNvSpPr>
          <p:nvPr>
            <p:ph type="sldNum" sz="quarter" idx="12"/>
          </p:nvPr>
        </p:nvSpPr>
        <p:spPr/>
        <p:txBody>
          <a:bodyPr/>
          <a:lstStyle/>
          <a:p>
            <a:fld id="{4C0D2595-8FE0-463E-A5CB-E8AFE504BB4F}" type="slidenum">
              <a:rPr lang="cs-CZ" smtClean="0"/>
              <a:t>‹#›</a:t>
            </a:fld>
            <a:endParaRPr lang="cs-CZ"/>
          </a:p>
        </p:txBody>
      </p:sp>
    </p:spTree>
    <p:extLst>
      <p:ext uri="{BB962C8B-B14F-4D97-AF65-F5344CB8AC3E}">
        <p14:creationId xmlns:p14="http://schemas.microsoft.com/office/powerpoint/2010/main" val="3734379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77AFB670-FF89-23A1-7F0E-FF38822E4F7E}"/>
              </a:ext>
            </a:extLst>
          </p:cNvPr>
          <p:cNvSpPr>
            <a:spLocks noGrp="1"/>
          </p:cNvSpPr>
          <p:nvPr>
            <p:ph type="dt" sz="half" idx="10"/>
          </p:nvPr>
        </p:nvSpPr>
        <p:spPr/>
        <p:txBody>
          <a:bodyPr/>
          <a:lstStyle/>
          <a:p>
            <a:fld id="{1C518D05-00D1-4E70-A59F-6D7485B04C20}" type="datetimeFigureOut">
              <a:rPr lang="cs-CZ" smtClean="0"/>
              <a:t>03.10.2026</a:t>
            </a:fld>
            <a:endParaRPr lang="cs-CZ"/>
          </a:p>
        </p:txBody>
      </p:sp>
      <p:sp>
        <p:nvSpPr>
          <p:cNvPr id="3" name="Zástupný symbol pro zápatí 2">
            <a:extLst>
              <a:ext uri="{FF2B5EF4-FFF2-40B4-BE49-F238E27FC236}">
                <a16:creationId xmlns:a16="http://schemas.microsoft.com/office/drawing/2014/main" id="{26D90D75-9291-4810-BA35-2C8E96360DA9}"/>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8EF74742-D76E-CBE0-A49B-7999400BF2BD}"/>
              </a:ext>
            </a:extLst>
          </p:cNvPr>
          <p:cNvSpPr>
            <a:spLocks noGrp="1"/>
          </p:cNvSpPr>
          <p:nvPr>
            <p:ph type="sldNum" sz="quarter" idx="12"/>
          </p:nvPr>
        </p:nvSpPr>
        <p:spPr/>
        <p:txBody>
          <a:bodyPr/>
          <a:lstStyle/>
          <a:p>
            <a:fld id="{4C0D2595-8FE0-463E-A5CB-E8AFE504BB4F}" type="slidenum">
              <a:rPr lang="cs-CZ" smtClean="0"/>
              <a:t>‹#›</a:t>
            </a:fld>
            <a:endParaRPr lang="cs-CZ"/>
          </a:p>
        </p:txBody>
      </p:sp>
    </p:spTree>
    <p:extLst>
      <p:ext uri="{BB962C8B-B14F-4D97-AF65-F5344CB8AC3E}">
        <p14:creationId xmlns:p14="http://schemas.microsoft.com/office/powerpoint/2010/main" val="1144736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1BA1EF4-2AE7-210F-1D02-7A18990EFEC4}"/>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2152094F-21B4-176F-F51D-7440BA23E9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4C3BFCBC-C8B6-914C-B72D-E8BA8D2AF5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8C9DBD19-5447-C574-B7B1-25BD04F71AB4}"/>
              </a:ext>
            </a:extLst>
          </p:cNvPr>
          <p:cNvSpPr>
            <a:spLocks noGrp="1"/>
          </p:cNvSpPr>
          <p:nvPr>
            <p:ph type="dt" sz="half" idx="10"/>
          </p:nvPr>
        </p:nvSpPr>
        <p:spPr/>
        <p:txBody>
          <a:bodyPr/>
          <a:lstStyle/>
          <a:p>
            <a:fld id="{1C518D05-00D1-4E70-A59F-6D7485B04C20}" type="datetimeFigureOut">
              <a:rPr lang="cs-CZ" smtClean="0"/>
              <a:t>03.10.2026</a:t>
            </a:fld>
            <a:endParaRPr lang="cs-CZ"/>
          </a:p>
        </p:txBody>
      </p:sp>
      <p:sp>
        <p:nvSpPr>
          <p:cNvPr id="6" name="Zástupný symbol pro zápatí 5">
            <a:extLst>
              <a:ext uri="{FF2B5EF4-FFF2-40B4-BE49-F238E27FC236}">
                <a16:creationId xmlns:a16="http://schemas.microsoft.com/office/drawing/2014/main" id="{577E82E6-826F-73A4-47D9-E55AC52F9AA4}"/>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285D47EF-F3CF-FAEF-D5AA-556DF0365CBB}"/>
              </a:ext>
            </a:extLst>
          </p:cNvPr>
          <p:cNvSpPr>
            <a:spLocks noGrp="1"/>
          </p:cNvSpPr>
          <p:nvPr>
            <p:ph type="sldNum" sz="quarter" idx="12"/>
          </p:nvPr>
        </p:nvSpPr>
        <p:spPr/>
        <p:txBody>
          <a:bodyPr/>
          <a:lstStyle/>
          <a:p>
            <a:fld id="{4C0D2595-8FE0-463E-A5CB-E8AFE504BB4F}" type="slidenum">
              <a:rPr lang="cs-CZ" smtClean="0"/>
              <a:t>‹#›</a:t>
            </a:fld>
            <a:endParaRPr lang="cs-CZ"/>
          </a:p>
        </p:txBody>
      </p:sp>
    </p:spTree>
    <p:extLst>
      <p:ext uri="{BB962C8B-B14F-4D97-AF65-F5344CB8AC3E}">
        <p14:creationId xmlns:p14="http://schemas.microsoft.com/office/powerpoint/2010/main" val="2708322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4E296E4-DD9D-77F7-F994-AF3577A1CECA}"/>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A74D8547-B3CE-18E1-C7B1-64D942333A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22B91255-6070-3319-B7A6-E0B1E334C2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652D831F-2B3B-418E-6226-4D28C847F380}"/>
              </a:ext>
            </a:extLst>
          </p:cNvPr>
          <p:cNvSpPr>
            <a:spLocks noGrp="1"/>
          </p:cNvSpPr>
          <p:nvPr>
            <p:ph type="dt" sz="half" idx="10"/>
          </p:nvPr>
        </p:nvSpPr>
        <p:spPr/>
        <p:txBody>
          <a:bodyPr/>
          <a:lstStyle/>
          <a:p>
            <a:fld id="{1C518D05-00D1-4E70-A59F-6D7485B04C20}" type="datetimeFigureOut">
              <a:rPr lang="cs-CZ" smtClean="0"/>
              <a:t>03.10.2026</a:t>
            </a:fld>
            <a:endParaRPr lang="cs-CZ"/>
          </a:p>
        </p:txBody>
      </p:sp>
      <p:sp>
        <p:nvSpPr>
          <p:cNvPr id="6" name="Zástupný symbol pro zápatí 5">
            <a:extLst>
              <a:ext uri="{FF2B5EF4-FFF2-40B4-BE49-F238E27FC236}">
                <a16:creationId xmlns:a16="http://schemas.microsoft.com/office/drawing/2014/main" id="{E35D772A-0EB0-55EE-3635-132C508E1C1D}"/>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083F46DA-6152-A8EB-2254-423BFFEFD151}"/>
              </a:ext>
            </a:extLst>
          </p:cNvPr>
          <p:cNvSpPr>
            <a:spLocks noGrp="1"/>
          </p:cNvSpPr>
          <p:nvPr>
            <p:ph type="sldNum" sz="quarter" idx="12"/>
          </p:nvPr>
        </p:nvSpPr>
        <p:spPr/>
        <p:txBody>
          <a:bodyPr/>
          <a:lstStyle/>
          <a:p>
            <a:fld id="{4C0D2595-8FE0-463E-A5CB-E8AFE504BB4F}" type="slidenum">
              <a:rPr lang="cs-CZ" smtClean="0"/>
              <a:t>‹#›</a:t>
            </a:fld>
            <a:endParaRPr lang="cs-CZ"/>
          </a:p>
        </p:txBody>
      </p:sp>
    </p:spTree>
    <p:extLst>
      <p:ext uri="{BB962C8B-B14F-4D97-AF65-F5344CB8AC3E}">
        <p14:creationId xmlns:p14="http://schemas.microsoft.com/office/powerpoint/2010/main" val="2102924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A871293-66C3-BF15-8128-D4E49810F2C8}"/>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023761B9-4673-255C-1423-F77308BA56C6}"/>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C17BF0FD-8030-B7ED-ECD5-D82F9AA9F1A3}"/>
              </a:ext>
            </a:extLst>
          </p:cNvPr>
          <p:cNvSpPr>
            <a:spLocks noGrp="1"/>
          </p:cNvSpPr>
          <p:nvPr>
            <p:ph type="dt" sz="half" idx="10"/>
          </p:nvPr>
        </p:nvSpPr>
        <p:spPr/>
        <p:txBody>
          <a:bodyPr/>
          <a:lstStyle/>
          <a:p>
            <a:fld id="{1C518D05-00D1-4E70-A59F-6D7485B04C20}" type="datetimeFigureOut">
              <a:rPr lang="cs-CZ" smtClean="0"/>
              <a:t>03.10.2026</a:t>
            </a:fld>
            <a:endParaRPr lang="cs-CZ"/>
          </a:p>
        </p:txBody>
      </p:sp>
      <p:sp>
        <p:nvSpPr>
          <p:cNvPr id="5" name="Zástupný symbol pro zápatí 4">
            <a:extLst>
              <a:ext uri="{FF2B5EF4-FFF2-40B4-BE49-F238E27FC236}">
                <a16:creationId xmlns:a16="http://schemas.microsoft.com/office/drawing/2014/main" id="{F6F846AB-E345-F8E6-182D-4858157561F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94F9B966-0DDB-5E09-9714-61443F93B3D4}"/>
              </a:ext>
            </a:extLst>
          </p:cNvPr>
          <p:cNvSpPr>
            <a:spLocks noGrp="1"/>
          </p:cNvSpPr>
          <p:nvPr>
            <p:ph type="sldNum" sz="quarter" idx="12"/>
          </p:nvPr>
        </p:nvSpPr>
        <p:spPr/>
        <p:txBody>
          <a:bodyPr/>
          <a:lstStyle/>
          <a:p>
            <a:fld id="{4C0D2595-8FE0-463E-A5CB-E8AFE504BB4F}" type="slidenum">
              <a:rPr lang="cs-CZ" smtClean="0"/>
              <a:t>‹#›</a:t>
            </a:fld>
            <a:endParaRPr lang="cs-CZ"/>
          </a:p>
        </p:txBody>
      </p:sp>
    </p:spTree>
    <p:extLst>
      <p:ext uri="{BB962C8B-B14F-4D97-AF65-F5344CB8AC3E}">
        <p14:creationId xmlns:p14="http://schemas.microsoft.com/office/powerpoint/2010/main" val="865876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EE932E7C-90F4-53C7-39D5-3913023308AC}"/>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6F8D511A-18FE-1324-E126-1E8DA88F31DE}"/>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887B064D-BAA0-6AEC-45F6-4C6439B793C6}"/>
              </a:ext>
            </a:extLst>
          </p:cNvPr>
          <p:cNvSpPr>
            <a:spLocks noGrp="1"/>
          </p:cNvSpPr>
          <p:nvPr>
            <p:ph type="dt" sz="half" idx="10"/>
          </p:nvPr>
        </p:nvSpPr>
        <p:spPr/>
        <p:txBody>
          <a:bodyPr/>
          <a:lstStyle/>
          <a:p>
            <a:fld id="{1C518D05-00D1-4E70-A59F-6D7485B04C20}" type="datetimeFigureOut">
              <a:rPr lang="cs-CZ" smtClean="0"/>
              <a:t>03.10.2026</a:t>
            </a:fld>
            <a:endParaRPr lang="cs-CZ"/>
          </a:p>
        </p:txBody>
      </p:sp>
      <p:sp>
        <p:nvSpPr>
          <p:cNvPr id="5" name="Zástupný symbol pro zápatí 4">
            <a:extLst>
              <a:ext uri="{FF2B5EF4-FFF2-40B4-BE49-F238E27FC236}">
                <a16:creationId xmlns:a16="http://schemas.microsoft.com/office/drawing/2014/main" id="{C279FEEB-636A-7028-E63E-DBD1BBA7E76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4E3AD73F-FD1A-6274-F7D3-A433622B6B3A}"/>
              </a:ext>
            </a:extLst>
          </p:cNvPr>
          <p:cNvSpPr>
            <a:spLocks noGrp="1"/>
          </p:cNvSpPr>
          <p:nvPr>
            <p:ph type="sldNum" sz="quarter" idx="12"/>
          </p:nvPr>
        </p:nvSpPr>
        <p:spPr/>
        <p:txBody>
          <a:bodyPr/>
          <a:lstStyle/>
          <a:p>
            <a:fld id="{4C0D2595-8FE0-463E-A5CB-E8AFE504BB4F}" type="slidenum">
              <a:rPr lang="cs-CZ" smtClean="0"/>
              <a:t>‹#›</a:t>
            </a:fld>
            <a:endParaRPr lang="cs-CZ"/>
          </a:p>
        </p:txBody>
      </p:sp>
    </p:spTree>
    <p:extLst>
      <p:ext uri="{BB962C8B-B14F-4D97-AF65-F5344CB8AC3E}">
        <p14:creationId xmlns:p14="http://schemas.microsoft.com/office/powerpoint/2010/main" val="925605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3EE80D3E-6A3D-4E33-50C9-579C6CACE9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7D999F53-26C4-259E-EDD3-15DDA8B5F0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68EF2BE3-881D-5310-316D-DEB42C4399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518D05-00D1-4E70-A59F-6D7485B04C20}" type="datetimeFigureOut">
              <a:rPr lang="cs-CZ" smtClean="0"/>
              <a:t>03.10.2026</a:t>
            </a:fld>
            <a:endParaRPr lang="cs-CZ"/>
          </a:p>
        </p:txBody>
      </p:sp>
      <p:sp>
        <p:nvSpPr>
          <p:cNvPr id="5" name="Zástupný symbol pro zápatí 4">
            <a:extLst>
              <a:ext uri="{FF2B5EF4-FFF2-40B4-BE49-F238E27FC236}">
                <a16:creationId xmlns:a16="http://schemas.microsoft.com/office/drawing/2014/main" id="{62A76E42-71F1-630E-F78A-254501027E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5F0D353F-4140-A5F1-CB19-A8588851DD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0D2595-8FE0-463E-A5CB-E8AFE504BB4F}" type="slidenum">
              <a:rPr lang="cs-CZ" smtClean="0"/>
              <a:t>‹#›</a:t>
            </a:fld>
            <a:endParaRPr lang="cs-CZ"/>
          </a:p>
        </p:txBody>
      </p:sp>
    </p:spTree>
    <p:extLst>
      <p:ext uri="{BB962C8B-B14F-4D97-AF65-F5344CB8AC3E}">
        <p14:creationId xmlns:p14="http://schemas.microsoft.com/office/powerpoint/2010/main" val="36168003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image" Target="../media/image70.png"/><Relationship Id="rId1" Type="http://schemas.openxmlformats.org/officeDocument/2006/relationships/slideLayout" Target="../slideLayouts/slideLayout7.xml"/><Relationship Id="rId6" Type="http://schemas.openxmlformats.org/officeDocument/2006/relationships/slide" Target="slide12.xml"/><Relationship Id="rId5" Type="http://schemas.openxmlformats.org/officeDocument/2006/relationships/image" Target="../media/image8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0.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slide" Target="slide14.xml"/><Relationship Id="rId4" Type="http://schemas.openxmlformats.org/officeDocument/2006/relationships/image" Target="../media/image15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0.png"/><Relationship Id="rId7"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10.png"/><Relationship Id="rId5" Type="http://schemas.openxmlformats.org/officeDocument/2006/relationships/image" Target="../media/image200.png"/><Relationship Id="rId4" Type="http://schemas.openxmlformats.org/officeDocument/2006/relationships/image" Target="../media/image190.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slide" Target="slide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slide" Target="slide8.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D26C3B5-C918-C743-0AB2-16C8BB3E78D4}"/>
              </a:ext>
            </a:extLst>
          </p:cNvPr>
          <p:cNvSpPr>
            <a:spLocks noGrp="1"/>
          </p:cNvSpPr>
          <p:nvPr>
            <p:ph type="ctrTitle"/>
          </p:nvPr>
        </p:nvSpPr>
        <p:spPr>
          <a:xfrm>
            <a:off x="1524000" y="1932166"/>
            <a:ext cx="9144000" cy="1227939"/>
          </a:xfrm>
        </p:spPr>
        <p:txBody>
          <a:bodyPr>
            <a:normAutofit fontScale="90000"/>
          </a:bodyPr>
          <a:lstStyle/>
          <a:p>
            <a:r>
              <a:rPr lang="cs-CZ" sz="4000" dirty="0"/>
              <a:t>Kódování informací a dat</a:t>
            </a:r>
            <a:br>
              <a:rPr lang="cs-CZ" sz="4000" dirty="0"/>
            </a:br>
            <a:r>
              <a:rPr lang="cs-CZ" sz="4000" dirty="0"/>
              <a:t>INV 210</a:t>
            </a:r>
            <a:br>
              <a:rPr lang="cs-CZ" sz="4000" dirty="0"/>
            </a:br>
            <a:r>
              <a:rPr lang="cs-CZ" sz="1800" dirty="0"/>
              <a:t>2. ročník</a:t>
            </a:r>
            <a:endParaRPr lang="cs-CZ" sz="4000" dirty="0"/>
          </a:p>
        </p:txBody>
      </p:sp>
      <p:sp>
        <p:nvSpPr>
          <p:cNvPr id="3" name="Podnadpis 2">
            <a:extLst>
              <a:ext uri="{FF2B5EF4-FFF2-40B4-BE49-F238E27FC236}">
                <a16:creationId xmlns:a16="http://schemas.microsoft.com/office/drawing/2014/main" id="{1F9C6FA7-96FE-2CEE-A646-C65E15788574}"/>
              </a:ext>
            </a:extLst>
          </p:cNvPr>
          <p:cNvSpPr>
            <a:spLocks noGrp="1"/>
          </p:cNvSpPr>
          <p:nvPr>
            <p:ph type="subTitle" idx="1"/>
          </p:nvPr>
        </p:nvSpPr>
        <p:spPr/>
        <p:txBody>
          <a:bodyPr/>
          <a:lstStyle/>
          <a:p>
            <a:r>
              <a:rPr lang="cs-CZ" dirty="0"/>
              <a:t>Dvojková soustava</a:t>
            </a:r>
          </a:p>
          <a:p>
            <a:r>
              <a:rPr lang="cs-CZ" dirty="0"/>
              <a:t>Bit a Bajt</a:t>
            </a:r>
          </a:p>
          <a:p>
            <a:r>
              <a:rPr lang="cs-CZ" dirty="0"/>
              <a:t>Hexadecimální (šestnáctková) soustava</a:t>
            </a:r>
          </a:p>
        </p:txBody>
      </p:sp>
      <p:sp>
        <p:nvSpPr>
          <p:cNvPr id="8" name="TextovéPole 7">
            <a:extLst>
              <a:ext uri="{FF2B5EF4-FFF2-40B4-BE49-F238E27FC236}">
                <a16:creationId xmlns:a16="http://schemas.microsoft.com/office/drawing/2014/main" id="{0E675090-6C5E-7BEF-18AE-0E608DA6D8A8}"/>
              </a:ext>
            </a:extLst>
          </p:cNvPr>
          <p:cNvSpPr txBox="1"/>
          <p:nvPr/>
        </p:nvSpPr>
        <p:spPr>
          <a:xfrm>
            <a:off x="675861" y="5891917"/>
            <a:ext cx="1248355" cy="369332"/>
          </a:xfrm>
          <a:prstGeom prst="rect">
            <a:avLst/>
          </a:prstGeom>
          <a:noFill/>
        </p:spPr>
        <p:txBody>
          <a:bodyPr wrap="square" rtlCol="0">
            <a:spAutoFit/>
          </a:bodyPr>
          <a:lstStyle/>
          <a:p>
            <a:r>
              <a:rPr lang="cs-CZ" dirty="0"/>
              <a:t>29. 9. 2026</a:t>
            </a:r>
          </a:p>
        </p:txBody>
      </p:sp>
      <p:pic>
        <p:nvPicPr>
          <p:cNvPr id="6" name="Obrázek 5">
            <a:extLst>
              <a:ext uri="{FF2B5EF4-FFF2-40B4-BE49-F238E27FC236}">
                <a16:creationId xmlns:a16="http://schemas.microsoft.com/office/drawing/2014/main" id="{64E2DD4B-8325-DBF8-AC48-AFEE91F737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6591" y="400691"/>
            <a:ext cx="4078818" cy="1349446"/>
          </a:xfrm>
          <a:prstGeom prst="rect">
            <a:avLst/>
          </a:prstGeom>
        </p:spPr>
      </p:pic>
    </p:spTree>
    <p:extLst>
      <p:ext uri="{BB962C8B-B14F-4D97-AF65-F5344CB8AC3E}">
        <p14:creationId xmlns:p14="http://schemas.microsoft.com/office/powerpoint/2010/main" val="1893132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FC8F959-0D15-2883-864C-3F1051B5BE71}"/>
              </a:ext>
            </a:extLst>
          </p:cNvPr>
          <p:cNvSpPr txBox="1"/>
          <p:nvPr/>
        </p:nvSpPr>
        <p:spPr>
          <a:xfrm>
            <a:off x="341906" y="357809"/>
            <a:ext cx="3896139" cy="369332"/>
          </a:xfrm>
          <a:prstGeom prst="rect">
            <a:avLst/>
          </a:prstGeom>
          <a:noFill/>
        </p:spPr>
        <p:txBody>
          <a:bodyPr wrap="square" rtlCol="0">
            <a:spAutoFit/>
          </a:bodyPr>
          <a:lstStyle/>
          <a:p>
            <a:r>
              <a:rPr lang="cs-CZ" b="1" dirty="0"/>
              <a:t>Kódování informací a dat</a:t>
            </a:r>
          </a:p>
        </p:txBody>
      </p:sp>
      <p:sp>
        <p:nvSpPr>
          <p:cNvPr id="4" name="TextovéPole 3">
            <a:extLst>
              <a:ext uri="{FF2B5EF4-FFF2-40B4-BE49-F238E27FC236}">
                <a16:creationId xmlns:a16="http://schemas.microsoft.com/office/drawing/2014/main" id="{10012456-6859-FE50-6719-DC15E5C0223E}"/>
              </a:ext>
            </a:extLst>
          </p:cNvPr>
          <p:cNvSpPr txBox="1"/>
          <p:nvPr/>
        </p:nvSpPr>
        <p:spPr>
          <a:xfrm>
            <a:off x="341906" y="817198"/>
            <a:ext cx="3896139" cy="369332"/>
          </a:xfrm>
          <a:prstGeom prst="rect">
            <a:avLst/>
          </a:prstGeom>
          <a:noFill/>
        </p:spPr>
        <p:txBody>
          <a:bodyPr wrap="square">
            <a:spAutoFit/>
          </a:bodyPr>
          <a:lstStyle/>
          <a:p>
            <a:r>
              <a:rPr lang="pl-PL" b="1" dirty="0"/>
              <a:t>Jak počítač zapisuje čísla, text a barvy?</a:t>
            </a:r>
            <a:endParaRPr lang="cs-CZ" b="1" dirty="0"/>
          </a:p>
        </p:txBody>
      </p:sp>
      <p:sp>
        <p:nvSpPr>
          <p:cNvPr id="6" name="TextovéPole 5">
            <a:extLst>
              <a:ext uri="{FF2B5EF4-FFF2-40B4-BE49-F238E27FC236}">
                <a16:creationId xmlns:a16="http://schemas.microsoft.com/office/drawing/2014/main" id="{EDC14440-0BE1-38F7-4A80-D9C341C19415}"/>
              </a:ext>
            </a:extLst>
          </p:cNvPr>
          <p:cNvSpPr txBox="1"/>
          <p:nvPr/>
        </p:nvSpPr>
        <p:spPr>
          <a:xfrm>
            <a:off x="341905" y="1343281"/>
            <a:ext cx="11505537" cy="646331"/>
          </a:xfrm>
          <a:prstGeom prst="rect">
            <a:avLst/>
          </a:prstGeom>
          <a:noFill/>
        </p:spPr>
        <p:txBody>
          <a:bodyPr wrap="square">
            <a:spAutoFit/>
          </a:bodyPr>
          <a:lstStyle/>
          <a:p>
            <a:r>
              <a:rPr lang="cs-CZ" dirty="0"/>
              <a:t>Kódování znamená </a:t>
            </a:r>
            <a:r>
              <a:rPr lang="cs-CZ" b="1" dirty="0"/>
              <a:t>zápis údajů pomocí dohodnutých znaků a pravidel</a:t>
            </a:r>
            <a:r>
              <a:rPr lang="cs-CZ" dirty="0"/>
              <a:t>. Počítač uchovává a zpracovává údaje jako posloupnosti </a:t>
            </a:r>
            <a:r>
              <a:rPr lang="cs-CZ" b="1" dirty="0"/>
              <a:t>nul a jedniček – bitů</a:t>
            </a:r>
            <a:r>
              <a:rPr lang="cs-CZ" dirty="0"/>
              <a:t>.</a:t>
            </a:r>
          </a:p>
        </p:txBody>
      </p:sp>
      <p:pic>
        <p:nvPicPr>
          <p:cNvPr id="10" name="Obrázek 9">
            <a:extLst>
              <a:ext uri="{FF2B5EF4-FFF2-40B4-BE49-F238E27FC236}">
                <a16:creationId xmlns:a16="http://schemas.microsoft.com/office/drawing/2014/main" id="{9C1ACFD6-AEAC-99C0-0647-2F1D640E92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8848" y="2146363"/>
            <a:ext cx="11051649" cy="3683883"/>
          </a:xfrm>
          <a:prstGeom prst="rect">
            <a:avLst/>
          </a:prstGeom>
        </p:spPr>
      </p:pic>
    </p:spTree>
    <p:extLst>
      <p:ext uri="{BB962C8B-B14F-4D97-AF65-F5344CB8AC3E}">
        <p14:creationId xmlns:p14="http://schemas.microsoft.com/office/powerpoint/2010/main" val="40897728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a:extLst>
              <a:ext uri="{FF2B5EF4-FFF2-40B4-BE49-F238E27FC236}">
                <a16:creationId xmlns:a16="http://schemas.microsoft.com/office/drawing/2014/main" id="{3A84EE4B-A496-BAAB-BCD8-4F67A2E08080}"/>
              </a:ext>
            </a:extLst>
          </p:cNvPr>
          <p:cNvSpPr txBox="1"/>
          <p:nvPr/>
        </p:nvSpPr>
        <p:spPr>
          <a:xfrm>
            <a:off x="399554" y="204947"/>
            <a:ext cx="4172446" cy="369332"/>
          </a:xfrm>
          <a:prstGeom prst="rect">
            <a:avLst/>
          </a:prstGeom>
          <a:noFill/>
        </p:spPr>
        <p:txBody>
          <a:bodyPr wrap="square">
            <a:spAutoFit/>
          </a:bodyPr>
          <a:lstStyle/>
          <a:p>
            <a:r>
              <a:rPr lang="cs-CZ" b="1" dirty="0"/>
              <a:t>Proč počítač používá dvojkovou soustavu?</a:t>
            </a:r>
          </a:p>
        </p:txBody>
      </p:sp>
      <p:sp>
        <p:nvSpPr>
          <p:cNvPr id="7" name="TextovéPole 6">
            <a:extLst>
              <a:ext uri="{FF2B5EF4-FFF2-40B4-BE49-F238E27FC236}">
                <a16:creationId xmlns:a16="http://schemas.microsoft.com/office/drawing/2014/main" id="{58A67F7A-66C8-13F4-4DAD-CF06F58CA919}"/>
              </a:ext>
            </a:extLst>
          </p:cNvPr>
          <p:cNvSpPr txBox="1"/>
          <p:nvPr/>
        </p:nvSpPr>
        <p:spPr>
          <a:xfrm>
            <a:off x="399553" y="574279"/>
            <a:ext cx="11471743" cy="369332"/>
          </a:xfrm>
          <a:prstGeom prst="rect">
            <a:avLst/>
          </a:prstGeom>
          <a:noFill/>
        </p:spPr>
        <p:txBody>
          <a:bodyPr wrap="square">
            <a:spAutoFit/>
          </a:bodyPr>
          <a:lstStyle/>
          <a:p>
            <a:r>
              <a:rPr lang="cs-CZ" dirty="0"/>
              <a:t>V elektronických obvodech lze snadno vytvořit a rozlišit dva stavy. Tyto stavy označujeme číslicemi 0 a 1.</a:t>
            </a:r>
          </a:p>
        </p:txBody>
      </p:sp>
      <p:pic>
        <p:nvPicPr>
          <p:cNvPr id="11" name="Obrázek 10">
            <a:extLst>
              <a:ext uri="{FF2B5EF4-FFF2-40B4-BE49-F238E27FC236}">
                <a16:creationId xmlns:a16="http://schemas.microsoft.com/office/drawing/2014/main" id="{0C40E8BF-D709-EF5C-ADA5-2D6C4793BA2D}"/>
              </a:ext>
            </a:extLst>
          </p:cNvPr>
          <p:cNvPicPr>
            <a:picLocks noChangeAspect="1"/>
          </p:cNvPicPr>
          <p:nvPr/>
        </p:nvPicPr>
        <p:blipFill>
          <a:blip r:embed="rId2">
            <a:extLst>
              <a:ext uri="{28A0092B-C50C-407E-A947-70E740481C1C}">
                <a14:useLocalDpi xmlns:a14="http://schemas.microsoft.com/office/drawing/2010/main" val="0"/>
              </a:ext>
            </a:extLst>
          </a:blip>
          <a:srcRect l="3277" t="19145" r="2630" b="13043"/>
          <a:stretch>
            <a:fillRect/>
          </a:stretch>
        </p:blipFill>
        <p:spPr>
          <a:xfrm>
            <a:off x="399553" y="1107418"/>
            <a:ext cx="6231836" cy="2526327"/>
          </a:xfrm>
          <a:prstGeom prst="rect">
            <a:avLst/>
          </a:prstGeom>
        </p:spPr>
      </p:pic>
      <p:sp>
        <p:nvSpPr>
          <p:cNvPr id="13" name="TextovéPole 12">
            <a:extLst>
              <a:ext uri="{FF2B5EF4-FFF2-40B4-BE49-F238E27FC236}">
                <a16:creationId xmlns:a16="http://schemas.microsoft.com/office/drawing/2014/main" id="{E90CDDCE-8A2A-7854-D692-0FDF26699509}"/>
              </a:ext>
            </a:extLst>
          </p:cNvPr>
          <p:cNvSpPr txBox="1"/>
          <p:nvPr/>
        </p:nvSpPr>
        <p:spPr>
          <a:xfrm>
            <a:off x="399553" y="3712770"/>
            <a:ext cx="6176176" cy="923330"/>
          </a:xfrm>
          <a:prstGeom prst="rect">
            <a:avLst/>
          </a:prstGeom>
          <a:noFill/>
        </p:spPr>
        <p:txBody>
          <a:bodyPr wrap="square">
            <a:spAutoFit/>
          </a:bodyPr>
          <a:lstStyle/>
          <a:p>
            <a:r>
              <a:rPr lang="cs-CZ" b="1" dirty="0"/>
              <a:t>Tranzistor je základní stavební prvek mikroprocesoru.</a:t>
            </a:r>
            <a:r>
              <a:rPr lang="cs-CZ" dirty="0"/>
              <a:t> Z velkého počtu tranzistorů jsou sestaveny obvody, které zpracovávají data a provádějí instrukce.</a:t>
            </a:r>
          </a:p>
        </p:txBody>
      </p:sp>
      <p:sp>
        <p:nvSpPr>
          <p:cNvPr id="15" name="TextovéPole 14">
            <a:extLst>
              <a:ext uri="{FF2B5EF4-FFF2-40B4-BE49-F238E27FC236}">
                <a16:creationId xmlns:a16="http://schemas.microsoft.com/office/drawing/2014/main" id="{0108F44F-E908-0542-FA94-7877E427BF67}"/>
              </a:ext>
            </a:extLst>
          </p:cNvPr>
          <p:cNvSpPr txBox="1"/>
          <p:nvPr/>
        </p:nvSpPr>
        <p:spPr>
          <a:xfrm>
            <a:off x="6704938" y="1045552"/>
            <a:ext cx="4898901" cy="923330"/>
          </a:xfrm>
          <a:prstGeom prst="rect">
            <a:avLst/>
          </a:prstGeom>
          <a:noFill/>
        </p:spPr>
        <p:txBody>
          <a:bodyPr wrap="square">
            <a:spAutoFit/>
          </a:bodyPr>
          <a:lstStyle/>
          <a:p>
            <a:r>
              <a:rPr lang="cs-CZ" dirty="0"/>
              <a:t>Tranzistory v elektronických obvodech umožňují rozlišovat a zpracovávat dva logické stavy, označované 0 a 1.</a:t>
            </a:r>
          </a:p>
        </p:txBody>
      </p:sp>
      <p:pic>
        <p:nvPicPr>
          <p:cNvPr id="17" name="Obrázek 16">
            <a:extLst>
              <a:ext uri="{FF2B5EF4-FFF2-40B4-BE49-F238E27FC236}">
                <a16:creationId xmlns:a16="http://schemas.microsoft.com/office/drawing/2014/main" id="{DFDDDCBF-B078-F43D-44DD-949CEBC68330}"/>
              </a:ext>
            </a:extLst>
          </p:cNvPr>
          <p:cNvPicPr>
            <a:picLocks noChangeAspect="1"/>
          </p:cNvPicPr>
          <p:nvPr/>
        </p:nvPicPr>
        <p:blipFill>
          <a:blip r:embed="rId3">
            <a:extLst>
              <a:ext uri="{28A0092B-C50C-407E-A947-70E740481C1C}">
                <a14:useLocalDpi xmlns:a14="http://schemas.microsoft.com/office/drawing/2010/main" val="0"/>
              </a:ext>
            </a:extLst>
          </a:blip>
          <a:srcRect t="7421" b="13623"/>
          <a:stretch>
            <a:fillRect/>
          </a:stretch>
        </p:blipFill>
        <p:spPr>
          <a:xfrm>
            <a:off x="472366" y="4622848"/>
            <a:ext cx="4568761" cy="2030205"/>
          </a:xfrm>
          <a:prstGeom prst="rect">
            <a:avLst/>
          </a:prstGeom>
        </p:spPr>
      </p:pic>
      <p:sp>
        <p:nvSpPr>
          <p:cNvPr id="20" name="TextovéPole 19">
            <a:extLst>
              <a:ext uri="{FF2B5EF4-FFF2-40B4-BE49-F238E27FC236}">
                <a16:creationId xmlns:a16="http://schemas.microsoft.com/office/drawing/2014/main" id="{2FE4D5BA-7BF9-0D75-ECB3-89C091241D58}"/>
              </a:ext>
            </a:extLst>
          </p:cNvPr>
          <p:cNvSpPr txBox="1"/>
          <p:nvPr/>
        </p:nvSpPr>
        <p:spPr>
          <a:xfrm>
            <a:off x="6738186" y="1968882"/>
            <a:ext cx="4832404" cy="2031325"/>
          </a:xfrm>
          <a:prstGeom prst="rect">
            <a:avLst/>
          </a:prstGeom>
          <a:noFill/>
        </p:spPr>
        <p:txBody>
          <a:bodyPr wrap="square">
            <a:spAutoFit/>
          </a:bodyPr>
          <a:lstStyle/>
          <a:p>
            <a:r>
              <a:rPr lang="cs-CZ" b="1" dirty="0"/>
              <a:t>Princip dvou rozlišitelných stavů se při záznamu a zpracování dat používá od počátků výpočetní techniky.</a:t>
            </a:r>
            <a:r>
              <a:rPr lang="cs-CZ" dirty="0"/>
              <a:t> U děrných štítků a pásek mohl záznam představovat otvor, nebo jeho nepřítomnost. Později se data ukládala také na magnetické pásky a diskety nejdříve osmi palcové později pětipalcové.</a:t>
            </a:r>
          </a:p>
        </p:txBody>
      </p:sp>
      <p:pic>
        <p:nvPicPr>
          <p:cNvPr id="22" name="Obrázek 21">
            <a:extLst>
              <a:ext uri="{FF2B5EF4-FFF2-40B4-BE49-F238E27FC236}">
                <a16:creationId xmlns:a16="http://schemas.microsoft.com/office/drawing/2014/main" id="{C59255C5-EBF8-5C4A-ADFD-FFD74855CD1B}"/>
              </a:ext>
            </a:extLst>
          </p:cNvPr>
          <p:cNvPicPr>
            <a:picLocks noChangeAspect="1"/>
          </p:cNvPicPr>
          <p:nvPr/>
        </p:nvPicPr>
        <p:blipFill>
          <a:blip r:embed="rId4">
            <a:extLst>
              <a:ext uri="{28A0092B-C50C-407E-A947-70E740481C1C}">
                <a14:useLocalDpi xmlns:a14="http://schemas.microsoft.com/office/drawing/2010/main" val="0"/>
              </a:ext>
            </a:extLst>
          </a:blip>
          <a:srcRect t="7421" b="5043"/>
          <a:stretch>
            <a:fillRect/>
          </a:stretch>
        </p:blipFill>
        <p:spPr>
          <a:xfrm>
            <a:off x="7959255" y="4001768"/>
            <a:ext cx="3028785" cy="2651285"/>
          </a:xfrm>
          <a:prstGeom prst="rect">
            <a:avLst/>
          </a:prstGeom>
        </p:spPr>
      </p:pic>
      <p:sp>
        <p:nvSpPr>
          <p:cNvPr id="24" name="TextovéPole 23">
            <a:extLst>
              <a:ext uri="{FF2B5EF4-FFF2-40B4-BE49-F238E27FC236}">
                <a16:creationId xmlns:a16="http://schemas.microsoft.com/office/drawing/2014/main" id="{F5186B56-35E1-C4CE-6120-3F69C89BF503}"/>
              </a:ext>
            </a:extLst>
          </p:cNvPr>
          <p:cNvSpPr txBox="1"/>
          <p:nvPr/>
        </p:nvSpPr>
        <p:spPr>
          <a:xfrm>
            <a:off x="4755932" y="4543823"/>
            <a:ext cx="1901025" cy="954107"/>
          </a:xfrm>
          <a:prstGeom prst="rect">
            <a:avLst/>
          </a:prstGeom>
          <a:noFill/>
        </p:spPr>
        <p:txBody>
          <a:bodyPr wrap="square">
            <a:spAutoFit/>
          </a:bodyPr>
          <a:lstStyle/>
          <a:p>
            <a:r>
              <a:rPr lang="cs-CZ" sz="1400" dirty="0"/>
              <a:t>Moderní mikroprocesor obsahuje miliardy až desítky miliard tranzistorů.</a:t>
            </a:r>
          </a:p>
        </p:txBody>
      </p:sp>
    </p:spTree>
    <p:extLst>
      <p:ext uri="{BB962C8B-B14F-4D97-AF65-F5344CB8AC3E}">
        <p14:creationId xmlns:p14="http://schemas.microsoft.com/office/powerpoint/2010/main" val="2244053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ovéPole 5">
            <a:extLst>
              <a:ext uri="{FF2B5EF4-FFF2-40B4-BE49-F238E27FC236}">
                <a16:creationId xmlns:a16="http://schemas.microsoft.com/office/drawing/2014/main" id="{CE2712AD-1C91-CD2E-D62C-F09FA3B9C361}"/>
              </a:ext>
            </a:extLst>
          </p:cNvPr>
          <p:cNvSpPr txBox="1"/>
          <p:nvPr/>
        </p:nvSpPr>
        <p:spPr>
          <a:xfrm>
            <a:off x="262394" y="159026"/>
            <a:ext cx="4508390" cy="369332"/>
          </a:xfrm>
          <a:prstGeom prst="rect">
            <a:avLst/>
          </a:prstGeom>
          <a:noFill/>
        </p:spPr>
        <p:txBody>
          <a:bodyPr wrap="square" rtlCol="0">
            <a:spAutoFit/>
          </a:bodyPr>
          <a:lstStyle/>
          <a:p>
            <a:r>
              <a:rPr lang="cs-CZ" b="1" dirty="0"/>
              <a:t>Dvoustavová logika a binární kódování</a:t>
            </a:r>
          </a:p>
        </p:txBody>
      </p:sp>
      <p:pic>
        <p:nvPicPr>
          <p:cNvPr id="8" name="Obrázek 7">
            <a:extLst>
              <a:ext uri="{FF2B5EF4-FFF2-40B4-BE49-F238E27FC236}">
                <a16:creationId xmlns:a16="http://schemas.microsoft.com/office/drawing/2014/main" id="{C818296E-59E6-F5BF-E99D-330D06DD8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1" y="1778661"/>
            <a:ext cx="3600000" cy="2400000"/>
          </a:xfrm>
          <a:prstGeom prst="rect">
            <a:avLst/>
          </a:prstGeom>
        </p:spPr>
      </p:pic>
      <p:pic>
        <p:nvPicPr>
          <p:cNvPr id="10" name="Obrázek 9">
            <a:extLst>
              <a:ext uri="{FF2B5EF4-FFF2-40B4-BE49-F238E27FC236}">
                <a16:creationId xmlns:a16="http://schemas.microsoft.com/office/drawing/2014/main" id="{00E9239F-52D1-5146-D9D6-ECA2B8EC63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1" y="4063336"/>
            <a:ext cx="3600000" cy="2400000"/>
          </a:xfrm>
          <a:prstGeom prst="rect">
            <a:avLst/>
          </a:prstGeom>
        </p:spPr>
      </p:pic>
      <p:sp>
        <p:nvSpPr>
          <p:cNvPr id="11" name="TextovéPole 10">
            <a:extLst>
              <a:ext uri="{FF2B5EF4-FFF2-40B4-BE49-F238E27FC236}">
                <a16:creationId xmlns:a16="http://schemas.microsoft.com/office/drawing/2014/main" id="{2118B349-4D39-E906-D1A2-CCB3CBD6F4A3}"/>
              </a:ext>
            </a:extLst>
          </p:cNvPr>
          <p:cNvSpPr txBox="1"/>
          <p:nvPr/>
        </p:nvSpPr>
        <p:spPr>
          <a:xfrm>
            <a:off x="262394" y="659958"/>
            <a:ext cx="11640709" cy="1200329"/>
          </a:xfrm>
          <a:prstGeom prst="rect">
            <a:avLst/>
          </a:prstGeom>
          <a:noFill/>
        </p:spPr>
        <p:txBody>
          <a:bodyPr wrap="square" rtlCol="0">
            <a:spAutoFit/>
          </a:bodyPr>
          <a:lstStyle/>
          <a:p>
            <a:r>
              <a:rPr lang="cs-CZ" dirty="0"/>
              <a:t>Dva kamarádi A </a:t>
            </a:r>
            <a:r>
              <a:rPr lang="cs-CZ" dirty="0" err="1"/>
              <a:t>a</a:t>
            </a:r>
            <a:r>
              <a:rPr lang="cs-CZ" dirty="0"/>
              <a:t> B si pořídili jednoduché zařízení pro dorozumívání. U kamaráda A je spínač, kterým mohl rozsvítit či zhasnout žárovku u kamaráda B. Pokud se předem domluvili na otázce, mohli si pomoci tohoto zařízení sdělit zda odpověď na předem připravenou otázku je kladná (Ano), nebo záporná (Ne). Jinou možnost odpovědi toto jednoduché zařízení neumožňuje.</a:t>
            </a:r>
          </a:p>
        </p:txBody>
      </p:sp>
      <p:sp>
        <p:nvSpPr>
          <p:cNvPr id="12" name="TextovéPole 11">
            <a:extLst>
              <a:ext uri="{FF2B5EF4-FFF2-40B4-BE49-F238E27FC236}">
                <a16:creationId xmlns:a16="http://schemas.microsoft.com/office/drawing/2014/main" id="{341DDDD9-2E40-3164-1DBC-99EB06394CE5}"/>
              </a:ext>
            </a:extLst>
          </p:cNvPr>
          <p:cNvSpPr txBox="1"/>
          <p:nvPr/>
        </p:nvSpPr>
        <p:spPr>
          <a:xfrm>
            <a:off x="5077385" y="1677721"/>
            <a:ext cx="6027089" cy="1508105"/>
          </a:xfrm>
          <a:prstGeom prst="rect">
            <a:avLst/>
          </a:prstGeom>
          <a:noFill/>
        </p:spPr>
        <p:txBody>
          <a:bodyPr wrap="square" rtlCol="0">
            <a:spAutoFit/>
          </a:bodyPr>
          <a:lstStyle/>
          <a:p>
            <a:r>
              <a:rPr lang="cs-CZ" dirty="0"/>
              <a:t>Příklad:</a:t>
            </a:r>
          </a:p>
          <a:p>
            <a:endParaRPr lang="cs-CZ" sz="600" dirty="0"/>
          </a:p>
          <a:p>
            <a:r>
              <a:rPr lang="cs-CZ" dirty="0"/>
              <a:t>Předem dohodnutá otázka je „půjdeš dnes ve tři hodiny ven?“.</a:t>
            </a:r>
          </a:p>
          <a:p>
            <a:endParaRPr lang="cs-CZ" sz="600" dirty="0"/>
          </a:p>
          <a:p>
            <a:r>
              <a:rPr lang="cs-CZ" dirty="0"/>
              <a:t>Pak svítící žárovka, podle dohody, znamená ANO.</a:t>
            </a:r>
          </a:p>
          <a:p>
            <a:endParaRPr lang="cs-CZ" sz="600" dirty="0"/>
          </a:p>
          <a:p>
            <a:r>
              <a:rPr lang="cs-CZ" dirty="0"/>
              <a:t>Nesvítící žárovka, opět podle dohody znamená NE.</a:t>
            </a:r>
          </a:p>
        </p:txBody>
      </p:sp>
      <p:sp>
        <p:nvSpPr>
          <p:cNvPr id="13" name="TextovéPole 12">
            <a:extLst>
              <a:ext uri="{FF2B5EF4-FFF2-40B4-BE49-F238E27FC236}">
                <a16:creationId xmlns:a16="http://schemas.microsoft.com/office/drawing/2014/main" id="{A7B66C5D-8221-096C-2D59-010F863FAFD6}"/>
              </a:ext>
            </a:extLst>
          </p:cNvPr>
          <p:cNvSpPr txBox="1"/>
          <p:nvPr/>
        </p:nvSpPr>
        <p:spPr>
          <a:xfrm>
            <a:off x="1937694" y="2978661"/>
            <a:ext cx="456134" cy="369332"/>
          </a:xfrm>
          <a:prstGeom prst="rect">
            <a:avLst/>
          </a:prstGeom>
          <a:noFill/>
        </p:spPr>
        <p:txBody>
          <a:bodyPr wrap="square" rtlCol="0">
            <a:spAutoFit/>
          </a:bodyPr>
          <a:lstStyle/>
          <a:p>
            <a:r>
              <a:rPr lang="cs-CZ" dirty="0"/>
              <a:t>NE</a:t>
            </a:r>
          </a:p>
        </p:txBody>
      </p:sp>
      <p:sp>
        <p:nvSpPr>
          <p:cNvPr id="14" name="TextovéPole 13">
            <a:extLst>
              <a:ext uri="{FF2B5EF4-FFF2-40B4-BE49-F238E27FC236}">
                <a16:creationId xmlns:a16="http://schemas.microsoft.com/office/drawing/2014/main" id="{529B7229-B9C0-1879-7947-B016D6423699}"/>
              </a:ext>
            </a:extLst>
          </p:cNvPr>
          <p:cNvSpPr txBox="1"/>
          <p:nvPr/>
        </p:nvSpPr>
        <p:spPr>
          <a:xfrm>
            <a:off x="1851684" y="5247434"/>
            <a:ext cx="628153" cy="369332"/>
          </a:xfrm>
          <a:prstGeom prst="rect">
            <a:avLst/>
          </a:prstGeom>
          <a:noFill/>
        </p:spPr>
        <p:txBody>
          <a:bodyPr wrap="square" rtlCol="0">
            <a:spAutoFit/>
          </a:bodyPr>
          <a:lstStyle/>
          <a:p>
            <a:r>
              <a:rPr lang="cs-CZ" dirty="0"/>
              <a:t>ANO</a:t>
            </a:r>
          </a:p>
        </p:txBody>
      </p:sp>
      <p:sp>
        <p:nvSpPr>
          <p:cNvPr id="15" name="TextovéPole 14">
            <a:extLst>
              <a:ext uri="{FF2B5EF4-FFF2-40B4-BE49-F238E27FC236}">
                <a16:creationId xmlns:a16="http://schemas.microsoft.com/office/drawing/2014/main" id="{5E0AB610-EEEF-E6AB-68D6-7FFBAA157860}"/>
              </a:ext>
            </a:extLst>
          </p:cNvPr>
          <p:cNvSpPr txBox="1"/>
          <p:nvPr/>
        </p:nvSpPr>
        <p:spPr>
          <a:xfrm>
            <a:off x="524786" y="2059388"/>
            <a:ext cx="310101" cy="369332"/>
          </a:xfrm>
          <a:prstGeom prst="rect">
            <a:avLst/>
          </a:prstGeom>
          <a:noFill/>
        </p:spPr>
        <p:txBody>
          <a:bodyPr wrap="square" rtlCol="0">
            <a:spAutoFit/>
          </a:bodyPr>
          <a:lstStyle/>
          <a:p>
            <a:r>
              <a:rPr lang="cs-CZ" dirty="0"/>
              <a:t>A</a:t>
            </a:r>
          </a:p>
        </p:txBody>
      </p:sp>
      <p:sp>
        <p:nvSpPr>
          <p:cNvPr id="16" name="TextovéPole 15">
            <a:extLst>
              <a:ext uri="{FF2B5EF4-FFF2-40B4-BE49-F238E27FC236}">
                <a16:creationId xmlns:a16="http://schemas.microsoft.com/office/drawing/2014/main" id="{E381AA6A-4B2C-24F3-3EBD-63D6987BB090}"/>
              </a:ext>
            </a:extLst>
          </p:cNvPr>
          <p:cNvSpPr txBox="1"/>
          <p:nvPr/>
        </p:nvSpPr>
        <p:spPr>
          <a:xfrm>
            <a:off x="3518444" y="2059388"/>
            <a:ext cx="310101" cy="369332"/>
          </a:xfrm>
          <a:prstGeom prst="rect">
            <a:avLst/>
          </a:prstGeom>
          <a:noFill/>
        </p:spPr>
        <p:txBody>
          <a:bodyPr wrap="square" rtlCol="0">
            <a:spAutoFit/>
          </a:bodyPr>
          <a:lstStyle/>
          <a:p>
            <a:r>
              <a:rPr lang="cs-CZ" dirty="0"/>
              <a:t>B</a:t>
            </a:r>
          </a:p>
        </p:txBody>
      </p:sp>
      <p:sp>
        <p:nvSpPr>
          <p:cNvPr id="18" name="TextovéPole 17">
            <a:extLst>
              <a:ext uri="{FF2B5EF4-FFF2-40B4-BE49-F238E27FC236}">
                <a16:creationId xmlns:a16="http://schemas.microsoft.com/office/drawing/2014/main" id="{C9D01E59-C948-3809-AE0D-A0BB0033E8D3}"/>
              </a:ext>
            </a:extLst>
          </p:cNvPr>
          <p:cNvSpPr txBox="1"/>
          <p:nvPr/>
        </p:nvSpPr>
        <p:spPr>
          <a:xfrm>
            <a:off x="5077385" y="3185826"/>
            <a:ext cx="6094674" cy="1200329"/>
          </a:xfrm>
          <a:prstGeom prst="rect">
            <a:avLst/>
          </a:prstGeom>
          <a:noFill/>
        </p:spPr>
        <p:txBody>
          <a:bodyPr wrap="square">
            <a:spAutoFit/>
          </a:bodyPr>
          <a:lstStyle/>
          <a:p>
            <a:pPr>
              <a:buNone/>
            </a:pPr>
            <a:r>
              <a:rPr lang="cs-CZ" dirty="0"/>
              <a:t>Pro přímé propojení s binární (dvojkovou) číselnou soustavou stavy označíme:</a:t>
            </a:r>
          </a:p>
          <a:p>
            <a:pPr marL="285750" indent="-285750">
              <a:buFont typeface="Arial" panose="020B0604020202020204" pitchFamily="34" charset="0"/>
              <a:buChar char="•"/>
            </a:pPr>
            <a:r>
              <a:rPr lang="cs-CZ" b="1" dirty="0"/>
              <a:t>0 = vypnuto = nesvítí = NE</a:t>
            </a:r>
            <a:r>
              <a:rPr lang="cs-CZ" dirty="0"/>
              <a:t> </a:t>
            </a:r>
          </a:p>
          <a:p>
            <a:pPr marL="285750" indent="-285750">
              <a:buFont typeface="Arial" panose="020B0604020202020204" pitchFamily="34" charset="0"/>
              <a:buChar char="•"/>
            </a:pPr>
            <a:r>
              <a:rPr lang="cs-CZ" b="1" dirty="0"/>
              <a:t>1 = zapnuto = svítí = ANO</a:t>
            </a:r>
            <a:endParaRPr lang="cs-CZ" dirty="0"/>
          </a:p>
        </p:txBody>
      </p:sp>
      <p:sp>
        <p:nvSpPr>
          <p:cNvPr id="19" name="TextovéPole 18">
            <a:extLst>
              <a:ext uri="{FF2B5EF4-FFF2-40B4-BE49-F238E27FC236}">
                <a16:creationId xmlns:a16="http://schemas.microsoft.com/office/drawing/2014/main" id="{2F96DA01-1C70-F7CF-5762-47D63F5F12BE}"/>
              </a:ext>
            </a:extLst>
          </p:cNvPr>
          <p:cNvSpPr txBox="1"/>
          <p:nvPr/>
        </p:nvSpPr>
        <p:spPr>
          <a:xfrm>
            <a:off x="5077385" y="4435042"/>
            <a:ext cx="6626935" cy="1600438"/>
          </a:xfrm>
          <a:prstGeom prst="rect">
            <a:avLst/>
          </a:prstGeom>
          <a:noFill/>
        </p:spPr>
        <p:txBody>
          <a:bodyPr wrap="square" rtlCol="0">
            <a:spAutoFit/>
          </a:bodyPr>
          <a:lstStyle/>
          <a:p>
            <a:r>
              <a:rPr lang="cs-CZ" dirty="0"/>
              <a:t>Zařízení je tedy schopno předat nejmenší množství informace vyjádřené stavy 0 nebo 1. Jednotkou množství informace je jeden </a:t>
            </a:r>
            <a:r>
              <a:rPr lang="cs-CZ" b="1" dirty="0"/>
              <a:t>bit.</a:t>
            </a:r>
          </a:p>
          <a:p>
            <a:endParaRPr lang="cs-CZ" sz="800" b="1" dirty="0"/>
          </a:p>
          <a:p>
            <a:r>
              <a:rPr lang="cs-CZ" dirty="0"/>
              <a:t>Jeden bit tedy umožňuje vyjádřit </a:t>
            </a:r>
            <a:r>
              <a:rPr lang="cs-CZ" b="1" dirty="0"/>
              <a:t>jednu ze dvou možných možností</a:t>
            </a:r>
            <a:r>
              <a:rPr lang="cs-CZ" dirty="0"/>
              <a:t>. Název pochází z anglického spojení </a:t>
            </a:r>
            <a:r>
              <a:rPr lang="cs-CZ" b="1" dirty="0" err="1"/>
              <a:t>binary</a:t>
            </a:r>
            <a:r>
              <a:rPr lang="cs-CZ" b="1" dirty="0"/>
              <a:t> </a:t>
            </a:r>
            <a:r>
              <a:rPr lang="cs-CZ" b="1" dirty="0" err="1"/>
              <a:t>digit</a:t>
            </a:r>
            <a:r>
              <a:rPr lang="cs-CZ" dirty="0"/>
              <a:t>, tedy „dvojková číslice“. Značka bitu je malé </a:t>
            </a:r>
            <a:r>
              <a:rPr lang="cs-CZ" b="1" dirty="0"/>
              <a:t>b</a:t>
            </a:r>
            <a:r>
              <a:rPr lang="cs-CZ" dirty="0"/>
              <a:t>.</a:t>
            </a:r>
          </a:p>
        </p:txBody>
      </p:sp>
    </p:spTree>
    <p:extLst>
      <p:ext uri="{BB962C8B-B14F-4D97-AF65-F5344CB8AC3E}">
        <p14:creationId xmlns:p14="http://schemas.microsoft.com/office/powerpoint/2010/main" val="39158823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a:extLst>
              <a:ext uri="{FF2B5EF4-FFF2-40B4-BE49-F238E27FC236}">
                <a16:creationId xmlns:a16="http://schemas.microsoft.com/office/drawing/2014/main" id="{ABF94841-727E-42BF-2D9B-9044457A1ABA}"/>
              </a:ext>
            </a:extLst>
          </p:cNvPr>
          <p:cNvSpPr txBox="1"/>
          <p:nvPr/>
        </p:nvSpPr>
        <p:spPr>
          <a:xfrm>
            <a:off x="286247" y="238540"/>
            <a:ext cx="2846567" cy="369332"/>
          </a:xfrm>
          <a:prstGeom prst="rect">
            <a:avLst/>
          </a:prstGeom>
          <a:noFill/>
        </p:spPr>
        <p:txBody>
          <a:bodyPr wrap="square" rtlCol="0">
            <a:spAutoFit/>
          </a:bodyPr>
          <a:lstStyle/>
          <a:p>
            <a:r>
              <a:rPr lang="cs-CZ" b="1" dirty="0"/>
              <a:t>Příklad použití dvou bitů</a:t>
            </a:r>
          </a:p>
        </p:txBody>
      </p:sp>
      <p:sp>
        <p:nvSpPr>
          <p:cNvPr id="5" name="TextovéPole 4">
            <a:extLst>
              <a:ext uri="{FF2B5EF4-FFF2-40B4-BE49-F238E27FC236}">
                <a16:creationId xmlns:a16="http://schemas.microsoft.com/office/drawing/2014/main" id="{F045F239-7490-FDBE-496A-4494D3F77FD6}"/>
              </a:ext>
            </a:extLst>
          </p:cNvPr>
          <p:cNvSpPr txBox="1"/>
          <p:nvPr/>
        </p:nvSpPr>
        <p:spPr>
          <a:xfrm>
            <a:off x="286247" y="679194"/>
            <a:ext cx="2615979" cy="369332"/>
          </a:xfrm>
          <a:prstGeom prst="rect">
            <a:avLst/>
          </a:prstGeom>
          <a:noFill/>
        </p:spPr>
        <p:txBody>
          <a:bodyPr wrap="square" rtlCol="0">
            <a:spAutoFit/>
          </a:bodyPr>
          <a:lstStyle/>
          <a:p>
            <a:r>
              <a:rPr lang="cs-CZ" dirty="0"/>
              <a:t>Sledování stavu pacienta:</a:t>
            </a:r>
          </a:p>
        </p:txBody>
      </p:sp>
      <p:graphicFrame>
        <p:nvGraphicFramePr>
          <p:cNvPr id="6" name="Tabulka 5">
            <a:extLst>
              <a:ext uri="{FF2B5EF4-FFF2-40B4-BE49-F238E27FC236}">
                <a16:creationId xmlns:a16="http://schemas.microsoft.com/office/drawing/2014/main" id="{CA22AA7D-EE6C-1205-1774-905D3DEFD4D7}"/>
              </a:ext>
            </a:extLst>
          </p:cNvPr>
          <p:cNvGraphicFramePr>
            <a:graphicFrameLocks noGrp="1"/>
          </p:cNvGraphicFramePr>
          <p:nvPr/>
        </p:nvGraphicFramePr>
        <p:xfrm>
          <a:off x="356049" y="2526159"/>
          <a:ext cx="5926859" cy="2926080"/>
        </p:xfrm>
        <a:graphic>
          <a:graphicData uri="http://schemas.openxmlformats.org/drawingml/2006/table">
            <a:tbl>
              <a:tblPr/>
              <a:tblGrid>
                <a:gridCol w="1218309">
                  <a:extLst>
                    <a:ext uri="{9D8B030D-6E8A-4147-A177-3AD203B41FA5}">
                      <a16:colId xmlns:a16="http://schemas.microsoft.com/office/drawing/2014/main" val="3101727908"/>
                    </a:ext>
                  </a:extLst>
                </a:gridCol>
                <a:gridCol w="1216550">
                  <a:extLst>
                    <a:ext uri="{9D8B030D-6E8A-4147-A177-3AD203B41FA5}">
                      <a16:colId xmlns:a16="http://schemas.microsoft.com/office/drawing/2014/main" val="1026114781"/>
                    </a:ext>
                  </a:extLst>
                </a:gridCol>
                <a:gridCol w="3492000">
                  <a:extLst>
                    <a:ext uri="{9D8B030D-6E8A-4147-A177-3AD203B41FA5}">
                      <a16:colId xmlns:a16="http://schemas.microsoft.com/office/drawing/2014/main" val="1728013651"/>
                    </a:ext>
                  </a:extLst>
                </a:gridCol>
              </a:tblGrid>
              <a:tr h="0">
                <a:tc>
                  <a:txBody>
                    <a:bodyPr/>
                    <a:lstStyle/>
                    <a:p>
                      <a:pPr>
                        <a:buNone/>
                      </a:pPr>
                      <a:r>
                        <a:rPr lang="cs-CZ" dirty="0"/>
                        <a:t>Bit 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a:t>Bit 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Vyhodnocení stavu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5372401"/>
                  </a:ext>
                </a:extLst>
              </a:tr>
              <a:tr h="0">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pt-BR" dirty="0"/>
                        <a:t>Teplota i tep jsou v normě</a:t>
                      </a:r>
                      <a:endParaRPr lang="cs-CZ" dirty="0"/>
                    </a:p>
                    <a:p>
                      <a:pPr>
                        <a:buNone/>
                      </a:pPr>
                      <a:endParaRPr lang="pt-B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39150206"/>
                  </a:ext>
                </a:extLst>
              </a:tr>
              <a:tr h="0">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Zrychlený tep, teplota je normální</a:t>
                      </a:r>
                    </a:p>
                    <a:p>
                      <a:pPr>
                        <a:buNone/>
                      </a:pPr>
                      <a:endParaRPr lang="cs-CZ"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16088833"/>
                  </a:ext>
                </a:extLst>
              </a:tr>
              <a:tr h="0">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Zvýšená teplota, tep je normální</a:t>
                      </a:r>
                    </a:p>
                    <a:p>
                      <a:pPr>
                        <a:buNone/>
                      </a:pPr>
                      <a:endParaRPr lang="cs-CZ"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37165894"/>
                  </a:ext>
                </a:extLst>
              </a:tr>
              <a:tr h="0">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Zvýšená teplota i zrychlený tep</a:t>
                      </a:r>
                    </a:p>
                    <a:p>
                      <a:pPr>
                        <a:buNone/>
                      </a:pPr>
                      <a:r>
                        <a:rPr lang="cs-CZ" dirty="0"/>
                        <a:t> – upozornění personálu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43262251"/>
                  </a:ext>
                </a:extLst>
              </a:tr>
            </a:tbl>
          </a:graphicData>
        </a:graphic>
      </p:graphicFrame>
      <p:sp>
        <p:nvSpPr>
          <p:cNvPr id="7" name="Rectangle 1">
            <a:extLst>
              <a:ext uri="{FF2B5EF4-FFF2-40B4-BE49-F238E27FC236}">
                <a16:creationId xmlns:a16="http://schemas.microsoft.com/office/drawing/2014/main" id="{B59AAA80-CF5E-A26D-6132-2222FDFC1532}"/>
              </a:ext>
            </a:extLst>
          </p:cNvPr>
          <p:cNvSpPr>
            <a:spLocks noChangeArrowheads="1"/>
          </p:cNvSpPr>
          <p:nvPr/>
        </p:nvSpPr>
        <p:spPr bwMode="auto">
          <a:xfrm>
            <a:off x="286247" y="1152321"/>
            <a:ext cx="230763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cs-CZ" altLang="cs-CZ" sz="1400" b="1" i="0" u="none" strike="noStrike" cap="none" normalizeH="0" baseline="0" dirty="0">
                <a:ln>
                  <a:noFill/>
                </a:ln>
                <a:solidFill>
                  <a:schemeClr val="tx1"/>
                </a:solidFill>
                <a:effectLst/>
                <a:latin typeface="Arial" panose="020B0604020202020204" pitchFamily="34" charset="0"/>
              </a:rPr>
              <a:t>Bit A – zvýšená teplota:</a:t>
            </a:r>
            <a:br>
              <a:rPr kumimoji="0" lang="cs-CZ" altLang="cs-CZ" sz="1400" b="0" i="0" u="none" strike="noStrike" cap="none" normalizeH="0" baseline="0" dirty="0">
                <a:ln>
                  <a:noFill/>
                </a:ln>
                <a:solidFill>
                  <a:schemeClr val="tx1"/>
                </a:solidFill>
                <a:effectLst/>
                <a:latin typeface="Arial" panose="020B0604020202020204" pitchFamily="34" charset="0"/>
              </a:rPr>
            </a:br>
            <a:r>
              <a:rPr kumimoji="0" lang="cs-CZ" altLang="cs-CZ" sz="1400" b="0" i="0" u="none" strike="noStrike" cap="none" normalizeH="0" baseline="0" dirty="0">
                <a:ln>
                  <a:noFill/>
                </a:ln>
                <a:solidFill>
                  <a:schemeClr val="tx1"/>
                </a:solidFill>
                <a:effectLst/>
                <a:latin typeface="Arial Unicode MS"/>
              </a:rPr>
              <a:t>0</a:t>
            </a:r>
            <a:r>
              <a:rPr kumimoji="0" lang="cs-CZ" altLang="cs-CZ" sz="1400" b="0" i="0" u="none" strike="noStrike" cap="none" normalizeH="0" baseline="0" dirty="0">
                <a:ln>
                  <a:noFill/>
                </a:ln>
                <a:solidFill>
                  <a:schemeClr val="tx1"/>
                </a:solidFill>
                <a:effectLst/>
              </a:rPr>
              <a:t> = ne, </a:t>
            </a:r>
            <a:r>
              <a:rPr kumimoji="0" lang="cs-CZ" altLang="cs-CZ" sz="1400" b="0" i="0" u="none" strike="noStrike" cap="none" normalizeH="0" baseline="0" dirty="0">
                <a:ln>
                  <a:noFill/>
                </a:ln>
                <a:solidFill>
                  <a:schemeClr val="tx1"/>
                </a:solidFill>
                <a:effectLst/>
                <a:latin typeface="Arial Unicode MS"/>
              </a:rPr>
              <a:t>1</a:t>
            </a:r>
            <a:r>
              <a:rPr kumimoji="0" lang="cs-CZ" altLang="cs-CZ" sz="1400" b="0" i="0" u="none" strike="noStrike" cap="none" normalizeH="0" baseline="0" dirty="0">
                <a:ln>
                  <a:noFill/>
                </a:ln>
                <a:solidFill>
                  <a:schemeClr val="tx1"/>
                </a:solidFill>
                <a:effectLst/>
              </a:rPr>
              <a:t> = ano</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cs-CZ" altLang="cs-CZ" sz="1400" b="1" i="0" u="none" strike="noStrike" cap="none" normalizeH="0" baseline="0" dirty="0">
                <a:ln>
                  <a:noFill/>
                </a:ln>
                <a:solidFill>
                  <a:schemeClr val="tx1"/>
                </a:solidFill>
                <a:effectLst/>
                <a:latin typeface="Arial" panose="020B0604020202020204" pitchFamily="34" charset="0"/>
              </a:rPr>
              <a:t>Bit B – zrychlený tep:</a:t>
            </a:r>
            <a:br>
              <a:rPr kumimoji="0" lang="cs-CZ" altLang="cs-CZ" sz="1400" b="0" i="0" u="none" strike="noStrike" cap="none" normalizeH="0" baseline="0" dirty="0">
                <a:ln>
                  <a:noFill/>
                </a:ln>
                <a:solidFill>
                  <a:schemeClr val="tx1"/>
                </a:solidFill>
                <a:effectLst/>
                <a:latin typeface="Arial" panose="020B0604020202020204" pitchFamily="34" charset="0"/>
              </a:rPr>
            </a:br>
            <a:r>
              <a:rPr kumimoji="0" lang="cs-CZ" altLang="cs-CZ" sz="1400" b="0" i="0" u="none" strike="noStrike" cap="none" normalizeH="0" baseline="0" dirty="0">
                <a:ln>
                  <a:noFill/>
                </a:ln>
                <a:solidFill>
                  <a:schemeClr val="tx1"/>
                </a:solidFill>
                <a:effectLst/>
                <a:latin typeface="Arial Unicode MS"/>
              </a:rPr>
              <a:t>0</a:t>
            </a:r>
            <a:r>
              <a:rPr kumimoji="0" lang="cs-CZ" altLang="cs-CZ" sz="1400" b="0" i="0" u="none" strike="noStrike" cap="none" normalizeH="0" baseline="0" dirty="0">
                <a:ln>
                  <a:noFill/>
                </a:ln>
                <a:solidFill>
                  <a:schemeClr val="tx1"/>
                </a:solidFill>
                <a:effectLst/>
              </a:rPr>
              <a:t> = ne, </a:t>
            </a:r>
            <a:r>
              <a:rPr kumimoji="0" lang="cs-CZ" altLang="cs-CZ" sz="1400" b="0" i="0" u="none" strike="noStrike" cap="none" normalizeH="0" baseline="0" dirty="0">
                <a:ln>
                  <a:noFill/>
                </a:ln>
                <a:solidFill>
                  <a:schemeClr val="tx1"/>
                </a:solidFill>
                <a:effectLst/>
                <a:latin typeface="Arial Unicode MS"/>
              </a:rPr>
              <a:t>1</a:t>
            </a:r>
            <a:r>
              <a:rPr kumimoji="0" lang="cs-CZ" altLang="cs-CZ" sz="1400" b="0" i="0" u="none" strike="noStrike" cap="none" normalizeH="0" baseline="0" dirty="0">
                <a:ln>
                  <a:noFill/>
                </a:ln>
                <a:solidFill>
                  <a:schemeClr val="tx1"/>
                </a:solidFill>
                <a:effectLst/>
              </a:rPr>
              <a:t> = ano </a:t>
            </a:r>
          </a:p>
          <a:p>
            <a:pPr marL="0" marR="0" lvl="0" indent="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p:txBody>
      </p:sp>
      <p:pic>
        <p:nvPicPr>
          <p:cNvPr id="13" name="Obrázek 12">
            <a:extLst>
              <a:ext uri="{FF2B5EF4-FFF2-40B4-BE49-F238E27FC236}">
                <a16:creationId xmlns:a16="http://schemas.microsoft.com/office/drawing/2014/main" id="{329AE450-7DCC-93EF-7BB9-B16E69F848C4}"/>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1018204" y="2942546"/>
            <a:ext cx="288000" cy="508913"/>
          </a:xfrm>
          <a:prstGeom prst="rect">
            <a:avLst/>
          </a:prstGeom>
        </p:spPr>
      </p:pic>
      <p:pic>
        <p:nvPicPr>
          <p:cNvPr id="15" name="Obrázek 14">
            <a:extLst>
              <a:ext uri="{FF2B5EF4-FFF2-40B4-BE49-F238E27FC236}">
                <a16:creationId xmlns:a16="http://schemas.microsoft.com/office/drawing/2014/main" id="{1B827BD2-2F66-EADB-C23D-21B7B1660051}"/>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1018204" y="4231570"/>
            <a:ext cx="288000" cy="490685"/>
          </a:xfrm>
          <a:prstGeom prst="rect">
            <a:avLst/>
          </a:prstGeom>
        </p:spPr>
      </p:pic>
      <p:pic>
        <p:nvPicPr>
          <p:cNvPr id="16" name="Obrázek 15">
            <a:extLst>
              <a:ext uri="{FF2B5EF4-FFF2-40B4-BE49-F238E27FC236}">
                <a16:creationId xmlns:a16="http://schemas.microsoft.com/office/drawing/2014/main" id="{B5B81BBF-20DB-882C-07C4-A232DF5C175D}"/>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1018204" y="4875626"/>
            <a:ext cx="288000" cy="490685"/>
          </a:xfrm>
          <a:prstGeom prst="rect">
            <a:avLst/>
          </a:prstGeom>
        </p:spPr>
      </p:pic>
      <p:pic>
        <p:nvPicPr>
          <p:cNvPr id="17" name="Obrázek 16">
            <a:extLst>
              <a:ext uri="{FF2B5EF4-FFF2-40B4-BE49-F238E27FC236}">
                <a16:creationId xmlns:a16="http://schemas.microsoft.com/office/drawing/2014/main" id="{13102A55-4C34-7B8E-C3F1-5D40A2FC9CEC}"/>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1018204" y="3574729"/>
            <a:ext cx="288000" cy="508913"/>
          </a:xfrm>
          <a:prstGeom prst="rect">
            <a:avLst/>
          </a:prstGeom>
        </p:spPr>
      </p:pic>
      <p:pic>
        <p:nvPicPr>
          <p:cNvPr id="18" name="Obrázek 17">
            <a:extLst>
              <a:ext uri="{FF2B5EF4-FFF2-40B4-BE49-F238E27FC236}">
                <a16:creationId xmlns:a16="http://schemas.microsoft.com/office/drawing/2014/main" id="{91ED3C1D-2AA4-2B5B-2C3C-12FECBB91AC8}"/>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2218853" y="2930782"/>
            <a:ext cx="288000" cy="508913"/>
          </a:xfrm>
          <a:prstGeom prst="rect">
            <a:avLst/>
          </a:prstGeom>
        </p:spPr>
      </p:pic>
      <p:pic>
        <p:nvPicPr>
          <p:cNvPr id="19" name="Obrázek 18">
            <a:extLst>
              <a:ext uri="{FF2B5EF4-FFF2-40B4-BE49-F238E27FC236}">
                <a16:creationId xmlns:a16="http://schemas.microsoft.com/office/drawing/2014/main" id="{AAAE93DF-E10D-D3AB-6630-7FAD4364960F}"/>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2218853" y="4231570"/>
            <a:ext cx="288000" cy="508913"/>
          </a:xfrm>
          <a:prstGeom prst="rect">
            <a:avLst/>
          </a:prstGeom>
        </p:spPr>
      </p:pic>
      <p:pic>
        <p:nvPicPr>
          <p:cNvPr id="20" name="Obrázek 19">
            <a:extLst>
              <a:ext uri="{FF2B5EF4-FFF2-40B4-BE49-F238E27FC236}">
                <a16:creationId xmlns:a16="http://schemas.microsoft.com/office/drawing/2014/main" id="{0CAC02C5-36A0-7BA4-868E-B8AFD17A9907}"/>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2218853" y="3612456"/>
            <a:ext cx="288000" cy="490685"/>
          </a:xfrm>
          <a:prstGeom prst="rect">
            <a:avLst/>
          </a:prstGeom>
        </p:spPr>
      </p:pic>
      <p:pic>
        <p:nvPicPr>
          <p:cNvPr id="21" name="Obrázek 20">
            <a:extLst>
              <a:ext uri="{FF2B5EF4-FFF2-40B4-BE49-F238E27FC236}">
                <a16:creationId xmlns:a16="http://schemas.microsoft.com/office/drawing/2014/main" id="{B055AC1D-1F2C-DD82-6DF9-1E3E1260F8AF}"/>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2218853" y="4844278"/>
            <a:ext cx="288000" cy="490685"/>
          </a:xfrm>
          <a:prstGeom prst="rect">
            <a:avLst/>
          </a:prstGeom>
        </p:spPr>
      </p:pic>
      <mc:AlternateContent xmlns:mc="http://schemas.openxmlformats.org/markup-compatibility/2006" xmlns:a14="http://schemas.microsoft.com/office/drawing/2010/main">
        <mc:Choice Requires="a14">
          <p:sp>
            <p:nvSpPr>
              <p:cNvPr id="25" name="TextovéPole 24">
                <a:extLst>
                  <a:ext uri="{FF2B5EF4-FFF2-40B4-BE49-F238E27FC236}">
                    <a16:creationId xmlns:a16="http://schemas.microsoft.com/office/drawing/2014/main" id="{830226D1-626F-40FC-C2FF-49175EB3783F}"/>
                  </a:ext>
                </a:extLst>
              </p:cNvPr>
              <p:cNvSpPr txBox="1"/>
              <p:nvPr/>
            </p:nvSpPr>
            <p:spPr>
              <a:xfrm>
                <a:off x="6444749" y="543447"/>
                <a:ext cx="5553043" cy="5638531"/>
              </a:xfrm>
              <a:prstGeom prst="rect">
                <a:avLst/>
              </a:prstGeom>
              <a:noFill/>
            </p:spPr>
            <p:txBody>
              <a:bodyPr wrap="square">
                <a:spAutoFit/>
              </a:bodyPr>
              <a:lstStyle/>
              <a:p>
                <a:pPr>
                  <a:buNone/>
                </a:pPr>
                <a:r>
                  <a:rPr lang="cs-CZ" dirty="0"/>
                  <a:t>Každý bit může nabývat pouze dvou hodnot: </a:t>
                </a:r>
                <a:r>
                  <a:rPr lang="cs-CZ" b="1" dirty="0"/>
                  <a:t>0 nebo 1</a:t>
                </a:r>
                <a:r>
                  <a:rPr lang="cs-CZ" dirty="0"/>
                  <a:t>. Dva bity proto umožňují zaznamenat celkem čtyři různé kombinace:</a:t>
                </a:r>
              </a:p>
              <a:p>
                <a:pPr>
                  <a:buNone/>
                </a:pPr>
                <a:endParaRPr lang="cs-CZ" dirty="0"/>
              </a:p>
              <a:p>
                <a:pPr>
                  <a:buNone/>
                </a:pPr>
                <a14:m>
                  <m:oMathPara xmlns:m="http://schemas.openxmlformats.org/officeDocument/2006/math">
                    <m:oMathParaPr>
                      <m:jc m:val="centerGroup"/>
                    </m:oMathParaPr>
                    <m:oMath xmlns:m="http://schemas.openxmlformats.org/officeDocument/2006/math">
                      <m:sSup>
                        <m:sSupPr>
                          <m:ctrlPr>
                            <a:rPr lang="cs-CZ" b="1" i="1" smtClean="0">
                              <a:latin typeface="Cambria Math" panose="02040503050406030204" pitchFamily="18" charset="0"/>
                            </a:rPr>
                          </m:ctrlPr>
                        </m:sSupPr>
                        <m:e>
                          <m:r>
                            <a:rPr lang="cs-CZ" b="1" i="1" smtClean="0">
                              <a:latin typeface="Cambria Math" panose="02040503050406030204" pitchFamily="18" charset="0"/>
                            </a:rPr>
                            <m:t>𝟐</m:t>
                          </m:r>
                        </m:e>
                        <m:sup>
                          <m:r>
                            <a:rPr lang="cs-CZ" b="1" i="1" smtClean="0">
                              <a:latin typeface="Cambria Math" panose="02040503050406030204" pitchFamily="18" charset="0"/>
                            </a:rPr>
                            <m:t>𝟐</m:t>
                          </m:r>
                        </m:sup>
                      </m:sSup>
                      <m:r>
                        <a:rPr lang="cs-CZ" b="1" i="1" smtClean="0">
                          <a:latin typeface="Cambria Math" panose="02040503050406030204" pitchFamily="18" charset="0"/>
                        </a:rPr>
                        <m:t>=</m:t>
                      </m:r>
                      <m:r>
                        <a:rPr lang="cs-CZ" b="1" i="1" smtClean="0">
                          <a:latin typeface="Cambria Math" panose="02040503050406030204" pitchFamily="18" charset="0"/>
                        </a:rPr>
                        <m:t>𝟒</m:t>
                      </m:r>
                    </m:oMath>
                  </m:oMathPara>
                </a14:m>
                <a:endParaRPr lang="cs-CZ" b="1" dirty="0"/>
              </a:p>
              <a:p>
                <a:pPr>
                  <a:buNone/>
                </a:pPr>
                <a:endParaRPr lang="cs-CZ" b="1" dirty="0"/>
              </a:p>
              <a:p>
                <a:pPr>
                  <a:buNone/>
                </a:pPr>
                <a:r>
                  <a:rPr lang="cs-CZ" b="1" dirty="0"/>
                  <a:t>Mocněnec 2</a:t>
                </a:r>
                <a:r>
                  <a:rPr lang="cs-CZ" dirty="0"/>
                  <a:t> vyjadřuje počet možných stavů jednoho bitu (například žárovka nesvítí, nebo svítí) a </a:t>
                </a:r>
                <a:r>
                  <a:rPr lang="cs-CZ" b="1" dirty="0"/>
                  <a:t>mocnitel</a:t>
                </a:r>
                <a:r>
                  <a:rPr lang="cs-CZ" dirty="0"/>
                  <a:t> udává počet použitých bitů neboli žárovek.</a:t>
                </a:r>
              </a:p>
              <a:p>
                <a:pPr>
                  <a:buNone/>
                </a:pPr>
                <a:endParaRPr lang="cs-CZ" dirty="0"/>
              </a:p>
              <a:p>
                <a:pPr>
                  <a:buNone/>
                </a:pPr>
                <a:r>
                  <a:rPr lang="cs-CZ" dirty="0"/>
                  <a:t>Pomocí </a:t>
                </a:r>
                <a:r>
                  <a:rPr lang="cs-CZ" b="1" i="1" dirty="0"/>
                  <a:t>n</a:t>
                </a:r>
                <a:r>
                  <a:rPr lang="cs-CZ" dirty="0"/>
                  <a:t> žárovek bychom tedy mohli vytvořit:</a:t>
                </a:r>
              </a:p>
              <a:p>
                <a:pPr>
                  <a:buNone/>
                </a:pPr>
                <a:endParaRPr lang="cs-CZ" dirty="0"/>
              </a:p>
              <a:p>
                <a:pPr algn="ctr">
                  <a:buNone/>
                </a:pPr>
                <a14:m>
                  <m:oMath xmlns:m="http://schemas.openxmlformats.org/officeDocument/2006/math">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𝑛</m:t>
                        </m:r>
                      </m:sup>
                    </m:sSup>
                  </m:oMath>
                </a14:m>
                <a:r>
                  <a:rPr lang="cs-CZ" dirty="0"/>
                  <a:t>  různých kombinací.</a:t>
                </a:r>
              </a:p>
              <a:p>
                <a:pPr algn="ctr">
                  <a:buNone/>
                </a:pPr>
                <a:endParaRPr lang="cs-CZ" dirty="0"/>
              </a:p>
              <a:p>
                <a:pPr>
                  <a:buNone/>
                </a:pPr>
                <a:r>
                  <a:rPr lang="cs-CZ" dirty="0"/>
                  <a:t>Tento příklad ukazuje, jak může jednoduchý zdravotnický přístroj pomocí dvou bitů zaznamenat a vyhodnotit základní stav pacienta. Jde pouze o výukové zjednodušení. Skutečné zdravotnické posouzení využívá přesné naměřené hodnoty a další údaje, například </a:t>
                </a:r>
                <a:r>
                  <a:rPr lang="cs-CZ" b="1" dirty="0"/>
                  <a:t>krevní tlak nebo saturaci krve kyslíkem (</a:t>
                </a:r>
                <a:r>
                  <a:rPr lang="cs-CZ" b="1" dirty="0" err="1"/>
                  <a:t>SpO</a:t>
                </a:r>
                <a:r>
                  <a:rPr lang="cs-CZ" b="1" dirty="0"/>
                  <a:t>₂)</a:t>
                </a:r>
                <a:r>
                  <a:rPr lang="cs-CZ" dirty="0"/>
                  <a:t>.</a:t>
                </a:r>
              </a:p>
            </p:txBody>
          </p:sp>
        </mc:Choice>
        <mc:Fallback xmlns="">
          <p:sp>
            <p:nvSpPr>
              <p:cNvPr id="25" name="TextovéPole 24">
                <a:extLst>
                  <a:ext uri="{FF2B5EF4-FFF2-40B4-BE49-F238E27FC236}">
                    <a16:creationId xmlns:a16="http://schemas.microsoft.com/office/drawing/2014/main" id="{830226D1-626F-40FC-C2FF-49175EB3783F}"/>
                  </a:ext>
                </a:extLst>
              </p:cNvPr>
              <p:cNvSpPr txBox="1">
                <a:spLocks noRot="1" noChangeAspect="1" noMove="1" noResize="1" noEditPoints="1" noAdjustHandles="1" noChangeArrowheads="1" noChangeShapeType="1" noTextEdit="1"/>
              </p:cNvSpPr>
              <p:nvPr/>
            </p:nvSpPr>
            <p:spPr>
              <a:xfrm>
                <a:off x="6444749" y="543447"/>
                <a:ext cx="5553043" cy="5638531"/>
              </a:xfrm>
              <a:prstGeom prst="rect">
                <a:avLst/>
              </a:prstGeom>
              <a:blipFill>
                <a:blip r:embed="rId4"/>
                <a:stretch>
                  <a:fillRect l="-878" t="-541" r="-878" b="-757"/>
                </a:stretch>
              </a:blipFill>
            </p:spPr>
            <p:txBody>
              <a:bodyPr/>
              <a:lstStyle/>
              <a:p>
                <a:r>
                  <a:rPr lang="cs-CZ">
                    <a:noFill/>
                  </a:rPr>
                  <a:t> </a:t>
                </a:r>
              </a:p>
            </p:txBody>
          </p:sp>
        </mc:Fallback>
      </mc:AlternateContent>
    </p:spTree>
    <p:extLst>
      <p:ext uri="{BB962C8B-B14F-4D97-AF65-F5344CB8AC3E}">
        <p14:creationId xmlns:p14="http://schemas.microsoft.com/office/powerpoint/2010/main" val="3294520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D389DDF4-C3BA-FAC9-2FB0-D7CE76F7D37F}"/>
              </a:ext>
            </a:extLst>
          </p:cNvPr>
          <p:cNvSpPr txBox="1"/>
          <p:nvPr/>
        </p:nvSpPr>
        <p:spPr>
          <a:xfrm>
            <a:off x="267037" y="242761"/>
            <a:ext cx="3091158" cy="369332"/>
          </a:xfrm>
          <a:prstGeom prst="rect">
            <a:avLst/>
          </a:prstGeom>
          <a:noFill/>
        </p:spPr>
        <p:txBody>
          <a:bodyPr wrap="square" rtlCol="0">
            <a:spAutoFit/>
          </a:bodyPr>
          <a:lstStyle/>
          <a:p>
            <a:r>
              <a:rPr lang="cs-CZ" b="1" dirty="0"/>
              <a:t>Zobecnění dvoustavové logiky</a:t>
            </a:r>
          </a:p>
        </p:txBody>
      </p:sp>
      <p:graphicFrame>
        <p:nvGraphicFramePr>
          <p:cNvPr id="3" name="Tabulka 2">
            <a:extLst>
              <a:ext uri="{FF2B5EF4-FFF2-40B4-BE49-F238E27FC236}">
                <a16:creationId xmlns:a16="http://schemas.microsoft.com/office/drawing/2014/main" id="{1FACEEA5-803A-75B6-7BC6-AF0011510904}"/>
              </a:ext>
            </a:extLst>
          </p:cNvPr>
          <p:cNvGraphicFramePr>
            <a:graphicFrameLocks noGrp="1"/>
          </p:cNvGraphicFramePr>
          <p:nvPr/>
        </p:nvGraphicFramePr>
        <p:xfrm>
          <a:off x="1278537" y="1596246"/>
          <a:ext cx="3638172" cy="4649661"/>
        </p:xfrm>
        <a:graphic>
          <a:graphicData uri="http://schemas.openxmlformats.org/drawingml/2006/table">
            <a:tbl>
              <a:tblPr firstRow="1" bandRow="1">
                <a:tableStyleId>{5940675A-B579-460E-94D1-54222C63F5DA}</a:tableStyleId>
              </a:tblPr>
              <a:tblGrid>
                <a:gridCol w="756724">
                  <a:extLst>
                    <a:ext uri="{9D8B030D-6E8A-4147-A177-3AD203B41FA5}">
                      <a16:colId xmlns:a16="http://schemas.microsoft.com/office/drawing/2014/main" val="290362538"/>
                    </a:ext>
                  </a:extLst>
                </a:gridCol>
                <a:gridCol w="756724">
                  <a:extLst>
                    <a:ext uri="{9D8B030D-6E8A-4147-A177-3AD203B41FA5}">
                      <a16:colId xmlns:a16="http://schemas.microsoft.com/office/drawing/2014/main" val="2280639841"/>
                    </a:ext>
                  </a:extLst>
                </a:gridCol>
                <a:gridCol w="756724">
                  <a:extLst>
                    <a:ext uri="{9D8B030D-6E8A-4147-A177-3AD203B41FA5}">
                      <a16:colId xmlns:a16="http://schemas.microsoft.com/office/drawing/2014/main" val="2809701016"/>
                    </a:ext>
                  </a:extLst>
                </a:gridCol>
                <a:gridCol w="1368000">
                  <a:extLst>
                    <a:ext uri="{9D8B030D-6E8A-4147-A177-3AD203B41FA5}">
                      <a16:colId xmlns:a16="http://schemas.microsoft.com/office/drawing/2014/main" val="2091683205"/>
                    </a:ext>
                  </a:extLst>
                </a:gridCol>
              </a:tblGrid>
              <a:tr h="516629">
                <a:tc>
                  <a:txBody>
                    <a:bodyPr/>
                    <a:lstStyle/>
                    <a:p>
                      <a:pPr algn="ctr"/>
                      <a:r>
                        <a:rPr lang="cs-CZ" dirty="0"/>
                        <a:t>Bit A</a:t>
                      </a:r>
                    </a:p>
                  </a:txBody>
                  <a:tcPr anchor="ctr"/>
                </a:tc>
                <a:tc>
                  <a:txBody>
                    <a:bodyPr/>
                    <a:lstStyle/>
                    <a:p>
                      <a:pPr algn="ctr"/>
                      <a:r>
                        <a:rPr lang="cs-CZ" dirty="0"/>
                        <a:t>Bit B</a:t>
                      </a:r>
                    </a:p>
                  </a:txBody>
                  <a:tcPr anchor="ctr"/>
                </a:tc>
                <a:tc>
                  <a:txBody>
                    <a:bodyPr/>
                    <a:lstStyle/>
                    <a:p>
                      <a:pPr algn="ctr"/>
                      <a:r>
                        <a:rPr lang="cs-CZ" dirty="0"/>
                        <a:t>Bit C</a:t>
                      </a:r>
                    </a:p>
                  </a:txBody>
                  <a:tcPr anchor="ctr"/>
                </a:tc>
                <a:tc>
                  <a:txBody>
                    <a:bodyPr/>
                    <a:lstStyle/>
                    <a:p>
                      <a:pPr algn="ctr"/>
                      <a:r>
                        <a:rPr lang="cs-CZ" dirty="0"/>
                        <a:t>Binární zápis</a:t>
                      </a:r>
                    </a:p>
                  </a:txBody>
                  <a:tcPr anchor="ctr"/>
                </a:tc>
                <a:extLst>
                  <a:ext uri="{0D108BD9-81ED-4DB2-BD59-A6C34878D82A}">
                    <a16:rowId xmlns:a16="http://schemas.microsoft.com/office/drawing/2014/main" val="942715780"/>
                  </a:ext>
                </a:extLst>
              </a:tr>
              <a:tr h="516629">
                <a:tc>
                  <a:txBody>
                    <a:bodyPr/>
                    <a:lstStyle/>
                    <a:p>
                      <a:r>
                        <a:rPr lang="cs-CZ" dirty="0"/>
                        <a:t>0</a:t>
                      </a:r>
                    </a:p>
                  </a:txBody>
                  <a:tcPr/>
                </a:tc>
                <a:tc>
                  <a:txBody>
                    <a:bodyPr/>
                    <a:lstStyle/>
                    <a:p>
                      <a:r>
                        <a:rPr lang="cs-CZ" dirty="0"/>
                        <a:t>0</a:t>
                      </a:r>
                    </a:p>
                  </a:txBody>
                  <a:tcPr/>
                </a:tc>
                <a:tc>
                  <a:txBody>
                    <a:bodyPr/>
                    <a:lstStyle/>
                    <a:p>
                      <a:r>
                        <a:rPr lang="cs-CZ" dirty="0"/>
                        <a:t>0</a:t>
                      </a:r>
                    </a:p>
                  </a:txBody>
                  <a:tcPr/>
                </a:tc>
                <a:tc>
                  <a:txBody>
                    <a:bodyPr/>
                    <a:lstStyle/>
                    <a:p>
                      <a:pPr algn="ctr"/>
                      <a:r>
                        <a:rPr lang="cs-CZ" dirty="0"/>
                        <a:t>000</a:t>
                      </a:r>
                    </a:p>
                  </a:txBody>
                  <a:tcPr anchor="ctr"/>
                </a:tc>
                <a:extLst>
                  <a:ext uri="{0D108BD9-81ED-4DB2-BD59-A6C34878D82A}">
                    <a16:rowId xmlns:a16="http://schemas.microsoft.com/office/drawing/2014/main" val="2707857050"/>
                  </a:ext>
                </a:extLst>
              </a:tr>
              <a:tr h="516629">
                <a:tc>
                  <a:txBody>
                    <a:bodyPr/>
                    <a:lstStyle/>
                    <a:p>
                      <a:r>
                        <a:rPr lang="cs-CZ" dirty="0"/>
                        <a:t>0</a:t>
                      </a:r>
                    </a:p>
                  </a:txBody>
                  <a:tcPr/>
                </a:tc>
                <a:tc>
                  <a:txBody>
                    <a:bodyPr/>
                    <a:lstStyle/>
                    <a:p>
                      <a:r>
                        <a:rPr lang="cs-CZ" dirty="0"/>
                        <a:t>0</a:t>
                      </a:r>
                    </a:p>
                  </a:txBody>
                  <a:tcPr/>
                </a:tc>
                <a:tc>
                  <a:txBody>
                    <a:bodyPr/>
                    <a:lstStyle/>
                    <a:p>
                      <a:r>
                        <a:rPr lang="cs-CZ" dirty="0"/>
                        <a:t>1</a:t>
                      </a:r>
                    </a:p>
                  </a:txBody>
                  <a:tcPr/>
                </a:tc>
                <a:tc>
                  <a:txBody>
                    <a:bodyPr/>
                    <a:lstStyle/>
                    <a:p>
                      <a:pPr algn="ctr"/>
                      <a:r>
                        <a:rPr lang="cs-CZ" dirty="0"/>
                        <a:t>001</a:t>
                      </a:r>
                    </a:p>
                  </a:txBody>
                  <a:tcPr anchor="ctr"/>
                </a:tc>
                <a:extLst>
                  <a:ext uri="{0D108BD9-81ED-4DB2-BD59-A6C34878D82A}">
                    <a16:rowId xmlns:a16="http://schemas.microsoft.com/office/drawing/2014/main" val="47077883"/>
                  </a:ext>
                </a:extLst>
              </a:tr>
              <a:tr h="516629">
                <a:tc>
                  <a:txBody>
                    <a:bodyPr/>
                    <a:lstStyle/>
                    <a:p>
                      <a:r>
                        <a:rPr lang="cs-CZ" dirty="0"/>
                        <a:t>0</a:t>
                      </a:r>
                    </a:p>
                  </a:txBody>
                  <a:tcPr/>
                </a:tc>
                <a:tc>
                  <a:txBody>
                    <a:bodyPr/>
                    <a:lstStyle/>
                    <a:p>
                      <a:r>
                        <a:rPr lang="cs-CZ" dirty="0"/>
                        <a:t>1</a:t>
                      </a:r>
                    </a:p>
                  </a:txBody>
                  <a:tcPr/>
                </a:tc>
                <a:tc>
                  <a:txBody>
                    <a:bodyPr/>
                    <a:lstStyle/>
                    <a:p>
                      <a:r>
                        <a:rPr lang="cs-CZ" dirty="0"/>
                        <a:t>0</a:t>
                      </a:r>
                    </a:p>
                  </a:txBody>
                  <a:tcPr/>
                </a:tc>
                <a:tc>
                  <a:txBody>
                    <a:bodyPr/>
                    <a:lstStyle/>
                    <a:p>
                      <a:pPr algn="ctr"/>
                      <a:r>
                        <a:rPr lang="cs-CZ" dirty="0"/>
                        <a:t>010</a:t>
                      </a:r>
                    </a:p>
                  </a:txBody>
                  <a:tcPr anchor="ctr"/>
                </a:tc>
                <a:extLst>
                  <a:ext uri="{0D108BD9-81ED-4DB2-BD59-A6C34878D82A}">
                    <a16:rowId xmlns:a16="http://schemas.microsoft.com/office/drawing/2014/main" val="1129675595"/>
                  </a:ext>
                </a:extLst>
              </a:tr>
              <a:tr h="516629">
                <a:tc>
                  <a:txBody>
                    <a:bodyPr/>
                    <a:lstStyle/>
                    <a:p>
                      <a:r>
                        <a:rPr lang="cs-CZ" dirty="0"/>
                        <a:t>0</a:t>
                      </a:r>
                    </a:p>
                  </a:txBody>
                  <a:tcPr/>
                </a:tc>
                <a:tc>
                  <a:txBody>
                    <a:bodyPr/>
                    <a:lstStyle/>
                    <a:p>
                      <a:r>
                        <a:rPr lang="cs-CZ" dirty="0"/>
                        <a:t>1</a:t>
                      </a:r>
                    </a:p>
                  </a:txBody>
                  <a:tcPr/>
                </a:tc>
                <a:tc>
                  <a:txBody>
                    <a:bodyPr/>
                    <a:lstStyle/>
                    <a:p>
                      <a:r>
                        <a:rPr lang="cs-CZ" dirty="0"/>
                        <a:t>1</a:t>
                      </a:r>
                    </a:p>
                  </a:txBody>
                  <a:tcPr/>
                </a:tc>
                <a:tc>
                  <a:txBody>
                    <a:bodyPr/>
                    <a:lstStyle/>
                    <a:p>
                      <a:pPr algn="ctr"/>
                      <a:r>
                        <a:rPr lang="cs-CZ" dirty="0"/>
                        <a:t>011</a:t>
                      </a:r>
                    </a:p>
                  </a:txBody>
                  <a:tcPr anchor="ctr"/>
                </a:tc>
                <a:extLst>
                  <a:ext uri="{0D108BD9-81ED-4DB2-BD59-A6C34878D82A}">
                    <a16:rowId xmlns:a16="http://schemas.microsoft.com/office/drawing/2014/main" val="53703798"/>
                  </a:ext>
                </a:extLst>
              </a:tr>
              <a:tr h="516629">
                <a:tc>
                  <a:txBody>
                    <a:bodyPr/>
                    <a:lstStyle/>
                    <a:p>
                      <a:r>
                        <a:rPr lang="cs-CZ" dirty="0"/>
                        <a:t>1</a:t>
                      </a:r>
                    </a:p>
                  </a:txBody>
                  <a:tcPr/>
                </a:tc>
                <a:tc>
                  <a:txBody>
                    <a:bodyPr/>
                    <a:lstStyle/>
                    <a:p>
                      <a:r>
                        <a:rPr lang="cs-CZ" dirty="0"/>
                        <a:t>0</a:t>
                      </a:r>
                    </a:p>
                  </a:txBody>
                  <a:tcPr/>
                </a:tc>
                <a:tc>
                  <a:txBody>
                    <a:bodyPr/>
                    <a:lstStyle/>
                    <a:p>
                      <a:r>
                        <a:rPr lang="cs-CZ" dirty="0"/>
                        <a:t>0</a:t>
                      </a:r>
                    </a:p>
                  </a:txBody>
                  <a:tcPr/>
                </a:tc>
                <a:tc>
                  <a:txBody>
                    <a:bodyPr/>
                    <a:lstStyle/>
                    <a:p>
                      <a:pPr algn="ctr"/>
                      <a:r>
                        <a:rPr lang="cs-CZ" dirty="0"/>
                        <a:t>100</a:t>
                      </a:r>
                    </a:p>
                  </a:txBody>
                  <a:tcPr anchor="ctr"/>
                </a:tc>
                <a:extLst>
                  <a:ext uri="{0D108BD9-81ED-4DB2-BD59-A6C34878D82A}">
                    <a16:rowId xmlns:a16="http://schemas.microsoft.com/office/drawing/2014/main" val="3943145534"/>
                  </a:ext>
                </a:extLst>
              </a:tr>
              <a:tr h="516629">
                <a:tc>
                  <a:txBody>
                    <a:bodyPr/>
                    <a:lstStyle/>
                    <a:p>
                      <a:r>
                        <a:rPr lang="cs-CZ" dirty="0"/>
                        <a:t>1</a:t>
                      </a:r>
                    </a:p>
                  </a:txBody>
                  <a:tcPr/>
                </a:tc>
                <a:tc>
                  <a:txBody>
                    <a:bodyPr/>
                    <a:lstStyle/>
                    <a:p>
                      <a:r>
                        <a:rPr lang="cs-CZ" dirty="0"/>
                        <a:t>0</a:t>
                      </a:r>
                    </a:p>
                  </a:txBody>
                  <a:tcPr/>
                </a:tc>
                <a:tc>
                  <a:txBody>
                    <a:bodyPr/>
                    <a:lstStyle/>
                    <a:p>
                      <a:r>
                        <a:rPr lang="cs-CZ" dirty="0"/>
                        <a:t>1</a:t>
                      </a:r>
                    </a:p>
                  </a:txBody>
                  <a:tcPr/>
                </a:tc>
                <a:tc>
                  <a:txBody>
                    <a:bodyPr/>
                    <a:lstStyle/>
                    <a:p>
                      <a:pPr algn="ctr"/>
                      <a:r>
                        <a:rPr lang="cs-CZ" dirty="0"/>
                        <a:t>101</a:t>
                      </a:r>
                    </a:p>
                  </a:txBody>
                  <a:tcPr anchor="ctr"/>
                </a:tc>
                <a:extLst>
                  <a:ext uri="{0D108BD9-81ED-4DB2-BD59-A6C34878D82A}">
                    <a16:rowId xmlns:a16="http://schemas.microsoft.com/office/drawing/2014/main" val="3236326722"/>
                  </a:ext>
                </a:extLst>
              </a:tr>
              <a:tr h="516629">
                <a:tc>
                  <a:txBody>
                    <a:bodyPr/>
                    <a:lstStyle/>
                    <a:p>
                      <a:r>
                        <a:rPr lang="cs-CZ" dirty="0"/>
                        <a:t>1</a:t>
                      </a:r>
                    </a:p>
                  </a:txBody>
                  <a:tcPr/>
                </a:tc>
                <a:tc>
                  <a:txBody>
                    <a:bodyPr/>
                    <a:lstStyle/>
                    <a:p>
                      <a:r>
                        <a:rPr lang="cs-CZ" dirty="0"/>
                        <a:t>1</a:t>
                      </a:r>
                    </a:p>
                  </a:txBody>
                  <a:tcPr/>
                </a:tc>
                <a:tc>
                  <a:txBody>
                    <a:bodyPr/>
                    <a:lstStyle/>
                    <a:p>
                      <a:r>
                        <a:rPr lang="cs-CZ" dirty="0"/>
                        <a:t>0</a:t>
                      </a:r>
                    </a:p>
                  </a:txBody>
                  <a:tcPr/>
                </a:tc>
                <a:tc>
                  <a:txBody>
                    <a:bodyPr/>
                    <a:lstStyle/>
                    <a:p>
                      <a:pPr algn="ctr"/>
                      <a:r>
                        <a:rPr lang="cs-CZ" dirty="0"/>
                        <a:t>110</a:t>
                      </a:r>
                    </a:p>
                  </a:txBody>
                  <a:tcPr anchor="ctr"/>
                </a:tc>
                <a:extLst>
                  <a:ext uri="{0D108BD9-81ED-4DB2-BD59-A6C34878D82A}">
                    <a16:rowId xmlns:a16="http://schemas.microsoft.com/office/drawing/2014/main" val="3431832100"/>
                  </a:ext>
                </a:extLst>
              </a:tr>
              <a:tr h="516629">
                <a:tc>
                  <a:txBody>
                    <a:bodyPr/>
                    <a:lstStyle/>
                    <a:p>
                      <a:r>
                        <a:rPr lang="cs-CZ" dirty="0"/>
                        <a:t>1</a:t>
                      </a:r>
                    </a:p>
                  </a:txBody>
                  <a:tcPr/>
                </a:tc>
                <a:tc>
                  <a:txBody>
                    <a:bodyPr/>
                    <a:lstStyle/>
                    <a:p>
                      <a:r>
                        <a:rPr lang="cs-CZ" dirty="0"/>
                        <a:t>1</a:t>
                      </a:r>
                    </a:p>
                  </a:txBody>
                  <a:tcPr/>
                </a:tc>
                <a:tc>
                  <a:txBody>
                    <a:bodyPr/>
                    <a:lstStyle/>
                    <a:p>
                      <a:r>
                        <a:rPr lang="cs-CZ" dirty="0"/>
                        <a:t>1</a:t>
                      </a:r>
                    </a:p>
                  </a:txBody>
                  <a:tcPr/>
                </a:tc>
                <a:tc>
                  <a:txBody>
                    <a:bodyPr/>
                    <a:lstStyle/>
                    <a:p>
                      <a:pPr algn="ctr"/>
                      <a:r>
                        <a:rPr lang="cs-CZ" dirty="0"/>
                        <a:t>111</a:t>
                      </a:r>
                    </a:p>
                  </a:txBody>
                  <a:tcPr anchor="ctr"/>
                </a:tc>
                <a:extLst>
                  <a:ext uri="{0D108BD9-81ED-4DB2-BD59-A6C34878D82A}">
                    <a16:rowId xmlns:a16="http://schemas.microsoft.com/office/drawing/2014/main" val="2628422747"/>
                  </a:ext>
                </a:extLst>
              </a:tr>
            </a:tbl>
          </a:graphicData>
        </a:graphic>
      </p:graphicFrame>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ACD25E14-7FC0-AA3A-BAC6-2FBEF2F5EAE8}"/>
                  </a:ext>
                </a:extLst>
              </p:cNvPr>
              <p:cNvSpPr txBox="1"/>
              <p:nvPr/>
            </p:nvSpPr>
            <p:spPr>
              <a:xfrm>
                <a:off x="267037" y="612093"/>
                <a:ext cx="3091158" cy="861774"/>
              </a:xfrm>
              <a:prstGeom prst="rect">
                <a:avLst/>
              </a:prstGeom>
              <a:noFill/>
            </p:spPr>
            <p:txBody>
              <a:bodyPr wrap="square" rtlCol="0">
                <a:spAutoFit/>
              </a:bodyPr>
              <a:lstStyle/>
              <a:p>
                <a:r>
                  <a:rPr lang="cs-CZ" sz="1400" dirty="0"/>
                  <a:t>Pomoci tří bitů (žárovek) bychom mohli vytvořit osm kombinací  (0 až 7):</a:t>
                </a:r>
              </a:p>
              <a:p>
                <a:endParaRPr lang="cs-CZ" sz="800" dirty="0"/>
              </a:p>
              <a:p>
                <a:pPr/>
                <a14:m>
                  <m:oMathPara xmlns:m="http://schemas.openxmlformats.org/officeDocument/2006/math">
                    <m:oMathParaPr>
                      <m:jc m:val="centerGroup"/>
                    </m:oMathParaPr>
                    <m:oMath xmlns:m="http://schemas.openxmlformats.org/officeDocument/2006/math">
                      <m:sSup>
                        <m:sSupPr>
                          <m:ctrlPr>
                            <a:rPr lang="cs-CZ" sz="1400" b="0" i="1" smtClean="0">
                              <a:latin typeface="Cambria Math" panose="02040503050406030204" pitchFamily="18" charset="0"/>
                            </a:rPr>
                          </m:ctrlPr>
                        </m:sSupPr>
                        <m:e>
                          <m:r>
                            <a:rPr lang="cs-CZ" sz="1400" b="0" i="1" smtClean="0">
                              <a:latin typeface="Cambria Math" panose="02040503050406030204" pitchFamily="18" charset="0"/>
                            </a:rPr>
                            <m:t>2</m:t>
                          </m:r>
                        </m:e>
                        <m:sup>
                          <m:r>
                            <a:rPr lang="cs-CZ" sz="1400" b="0" i="1" smtClean="0">
                              <a:latin typeface="Cambria Math" panose="02040503050406030204" pitchFamily="18" charset="0"/>
                            </a:rPr>
                            <m:t>3</m:t>
                          </m:r>
                        </m:sup>
                      </m:sSup>
                      <m:r>
                        <a:rPr lang="cs-CZ" sz="1400" b="0" i="1" smtClean="0">
                          <a:latin typeface="Cambria Math" panose="02040503050406030204" pitchFamily="18" charset="0"/>
                        </a:rPr>
                        <m:t>=8</m:t>
                      </m:r>
                    </m:oMath>
                  </m:oMathPara>
                </a14:m>
                <a:endParaRPr lang="cs-CZ" sz="1400" dirty="0"/>
              </a:p>
            </p:txBody>
          </p:sp>
        </mc:Choice>
        <mc:Fallback xmlns="">
          <p:sp>
            <p:nvSpPr>
              <p:cNvPr id="4" name="TextovéPole 3">
                <a:extLst>
                  <a:ext uri="{FF2B5EF4-FFF2-40B4-BE49-F238E27FC236}">
                    <a16:creationId xmlns:a16="http://schemas.microsoft.com/office/drawing/2014/main" id="{ACD25E14-7FC0-AA3A-BAC6-2FBEF2F5EAE8}"/>
                  </a:ext>
                </a:extLst>
              </p:cNvPr>
              <p:cNvSpPr txBox="1">
                <a:spLocks noRot="1" noChangeAspect="1" noMove="1" noResize="1" noEditPoints="1" noAdjustHandles="1" noChangeArrowheads="1" noChangeShapeType="1" noTextEdit="1"/>
              </p:cNvSpPr>
              <p:nvPr/>
            </p:nvSpPr>
            <p:spPr>
              <a:xfrm>
                <a:off x="267037" y="612093"/>
                <a:ext cx="3091158" cy="861774"/>
              </a:xfrm>
              <a:prstGeom prst="rect">
                <a:avLst/>
              </a:prstGeom>
              <a:blipFill>
                <a:blip r:embed="rId2"/>
                <a:stretch>
                  <a:fillRect l="-592" t="-704"/>
                </a:stretch>
              </a:blipFill>
            </p:spPr>
            <p:txBody>
              <a:bodyPr/>
              <a:lstStyle/>
              <a:p>
                <a:r>
                  <a:rPr lang="cs-CZ">
                    <a:noFill/>
                  </a:rPr>
                  <a:t> </a:t>
                </a:r>
              </a:p>
            </p:txBody>
          </p:sp>
        </mc:Fallback>
      </mc:AlternateContent>
      <p:pic>
        <p:nvPicPr>
          <p:cNvPr id="7" name="Obrázek 6">
            <a:extLst>
              <a:ext uri="{FF2B5EF4-FFF2-40B4-BE49-F238E27FC236}">
                <a16:creationId xmlns:a16="http://schemas.microsoft.com/office/drawing/2014/main" id="{02135739-C656-D1C1-B35B-A8039E5DFCC0}"/>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2168110"/>
            <a:ext cx="216000" cy="381685"/>
          </a:xfrm>
          <a:prstGeom prst="rect">
            <a:avLst/>
          </a:prstGeom>
        </p:spPr>
      </p:pic>
      <p:pic>
        <p:nvPicPr>
          <p:cNvPr id="8" name="Obrázek 7">
            <a:extLst>
              <a:ext uri="{FF2B5EF4-FFF2-40B4-BE49-F238E27FC236}">
                <a16:creationId xmlns:a16="http://schemas.microsoft.com/office/drawing/2014/main" id="{52779A59-89C1-BAAC-F3DE-F22720DD307D}"/>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2176202"/>
            <a:ext cx="216000" cy="381685"/>
          </a:xfrm>
          <a:prstGeom prst="rect">
            <a:avLst/>
          </a:prstGeom>
        </p:spPr>
      </p:pic>
      <p:pic>
        <p:nvPicPr>
          <p:cNvPr id="9" name="Obrázek 8">
            <a:extLst>
              <a:ext uri="{FF2B5EF4-FFF2-40B4-BE49-F238E27FC236}">
                <a16:creationId xmlns:a16="http://schemas.microsoft.com/office/drawing/2014/main" id="{3752740C-99EF-B754-CB1C-3687AF67B70F}"/>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6952" y="2180810"/>
            <a:ext cx="216000" cy="381685"/>
          </a:xfrm>
          <a:prstGeom prst="rect">
            <a:avLst/>
          </a:prstGeom>
        </p:spPr>
      </p:pic>
      <p:pic>
        <p:nvPicPr>
          <p:cNvPr id="10" name="Obrázek 9">
            <a:extLst>
              <a:ext uri="{FF2B5EF4-FFF2-40B4-BE49-F238E27FC236}">
                <a16:creationId xmlns:a16="http://schemas.microsoft.com/office/drawing/2014/main" id="{12006AD3-2D34-2589-14DD-CF2A58D12AB7}"/>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2696255"/>
            <a:ext cx="216000" cy="381685"/>
          </a:xfrm>
          <a:prstGeom prst="rect">
            <a:avLst/>
          </a:prstGeom>
        </p:spPr>
      </p:pic>
      <p:pic>
        <p:nvPicPr>
          <p:cNvPr id="11" name="Obrázek 10">
            <a:extLst>
              <a:ext uri="{FF2B5EF4-FFF2-40B4-BE49-F238E27FC236}">
                <a16:creationId xmlns:a16="http://schemas.microsoft.com/office/drawing/2014/main" id="{A988C1CD-0C02-8A09-F8B7-972727BCE3A2}"/>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2691422"/>
            <a:ext cx="216000" cy="381685"/>
          </a:xfrm>
          <a:prstGeom prst="rect">
            <a:avLst/>
          </a:prstGeom>
        </p:spPr>
      </p:pic>
      <p:pic>
        <p:nvPicPr>
          <p:cNvPr id="12" name="Obrázek 11">
            <a:extLst>
              <a:ext uri="{FF2B5EF4-FFF2-40B4-BE49-F238E27FC236}">
                <a16:creationId xmlns:a16="http://schemas.microsoft.com/office/drawing/2014/main" id="{78455333-8675-902F-74D5-AE10CE9F0454}"/>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3224400"/>
            <a:ext cx="216000" cy="381685"/>
          </a:xfrm>
          <a:prstGeom prst="rect">
            <a:avLst/>
          </a:prstGeom>
        </p:spPr>
      </p:pic>
      <p:pic>
        <p:nvPicPr>
          <p:cNvPr id="13" name="Obrázek 12">
            <a:extLst>
              <a:ext uri="{FF2B5EF4-FFF2-40B4-BE49-F238E27FC236}">
                <a16:creationId xmlns:a16="http://schemas.microsoft.com/office/drawing/2014/main" id="{0AD454D9-A228-22E1-3A44-5BEE5B01B99A}"/>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5261" y="3160999"/>
            <a:ext cx="252000" cy="445299"/>
          </a:xfrm>
          <a:prstGeom prst="rect">
            <a:avLst/>
          </a:prstGeom>
        </p:spPr>
      </p:pic>
      <p:pic>
        <p:nvPicPr>
          <p:cNvPr id="14" name="Obrázek 13">
            <a:extLst>
              <a:ext uri="{FF2B5EF4-FFF2-40B4-BE49-F238E27FC236}">
                <a16:creationId xmlns:a16="http://schemas.microsoft.com/office/drawing/2014/main" id="{9807FB75-9A16-3A2F-6E6B-09ED22133AD5}"/>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3744453"/>
            <a:ext cx="216000" cy="381685"/>
          </a:xfrm>
          <a:prstGeom prst="rect">
            <a:avLst/>
          </a:prstGeom>
        </p:spPr>
      </p:pic>
      <p:pic>
        <p:nvPicPr>
          <p:cNvPr id="15" name="Obrázek 14">
            <a:extLst>
              <a:ext uri="{FF2B5EF4-FFF2-40B4-BE49-F238E27FC236}">
                <a16:creationId xmlns:a16="http://schemas.microsoft.com/office/drawing/2014/main" id="{81D155E3-4A4E-5007-6484-65467C781AE8}"/>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4246575"/>
            <a:ext cx="216000" cy="381685"/>
          </a:xfrm>
          <a:prstGeom prst="rect">
            <a:avLst/>
          </a:prstGeom>
        </p:spPr>
      </p:pic>
      <p:pic>
        <p:nvPicPr>
          <p:cNvPr id="16" name="Obrázek 15">
            <a:extLst>
              <a:ext uri="{FF2B5EF4-FFF2-40B4-BE49-F238E27FC236}">
                <a16:creationId xmlns:a16="http://schemas.microsoft.com/office/drawing/2014/main" id="{C0A98B68-676A-3891-CF26-736975B572B1}"/>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4756373"/>
            <a:ext cx="216000" cy="381685"/>
          </a:xfrm>
          <a:prstGeom prst="rect">
            <a:avLst/>
          </a:prstGeom>
        </p:spPr>
      </p:pic>
      <p:pic>
        <p:nvPicPr>
          <p:cNvPr id="17" name="Obrázek 16">
            <a:extLst>
              <a:ext uri="{FF2B5EF4-FFF2-40B4-BE49-F238E27FC236}">
                <a16:creationId xmlns:a16="http://schemas.microsoft.com/office/drawing/2014/main" id="{9A657506-37CA-1694-A127-07747AF922E3}"/>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5261" y="4246575"/>
            <a:ext cx="216000" cy="381685"/>
          </a:xfrm>
          <a:prstGeom prst="rect">
            <a:avLst/>
          </a:prstGeom>
        </p:spPr>
      </p:pic>
      <p:pic>
        <p:nvPicPr>
          <p:cNvPr id="18" name="Obrázek 17">
            <a:extLst>
              <a:ext uri="{FF2B5EF4-FFF2-40B4-BE49-F238E27FC236}">
                <a16:creationId xmlns:a16="http://schemas.microsoft.com/office/drawing/2014/main" id="{A7C999C4-48AE-A960-B411-E3AFF0076116}"/>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5261" y="5265286"/>
            <a:ext cx="216000" cy="381685"/>
          </a:xfrm>
          <a:prstGeom prst="rect">
            <a:avLst/>
          </a:prstGeom>
        </p:spPr>
      </p:pic>
      <p:pic>
        <p:nvPicPr>
          <p:cNvPr id="19" name="Obrázek 18">
            <a:extLst>
              <a:ext uri="{FF2B5EF4-FFF2-40B4-BE49-F238E27FC236}">
                <a16:creationId xmlns:a16="http://schemas.microsoft.com/office/drawing/2014/main" id="{F31DD9BD-2288-2CC3-9DA6-17F5422CC1D8}"/>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5261" y="2700535"/>
            <a:ext cx="216000" cy="368013"/>
          </a:xfrm>
          <a:prstGeom prst="rect">
            <a:avLst/>
          </a:prstGeom>
        </p:spPr>
      </p:pic>
      <p:pic>
        <p:nvPicPr>
          <p:cNvPr id="20" name="Obrázek 19">
            <a:extLst>
              <a:ext uri="{FF2B5EF4-FFF2-40B4-BE49-F238E27FC236}">
                <a16:creationId xmlns:a16="http://schemas.microsoft.com/office/drawing/2014/main" id="{B4FFFA57-6E83-096C-A5DE-01503053B913}"/>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85771" y="3227779"/>
            <a:ext cx="216000" cy="368013"/>
          </a:xfrm>
          <a:prstGeom prst="rect">
            <a:avLst/>
          </a:prstGeom>
        </p:spPr>
      </p:pic>
      <p:pic>
        <p:nvPicPr>
          <p:cNvPr id="21" name="Obrázek 20">
            <a:extLst>
              <a:ext uri="{FF2B5EF4-FFF2-40B4-BE49-F238E27FC236}">
                <a16:creationId xmlns:a16="http://schemas.microsoft.com/office/drawing/2014/main" id="{F109005C-1423-663C-7514-A07C240590F4}"/>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77782" y="3731355"/>
            <a:ext cx="216000" cy="368013"/>
          </a:xfrm>
          <a:prstGeom prst="rect">
            <a:avLst/>
          </a:prstGeom>
        </p:spPr>
      </p:pic>
      <p:pic>
        <p:nvPicPr>
          <p:cNvPr id="22" name="Obrázek 21">
            <a:extLst>
              <a:ext uri="{FF2B5EF4-FFF2-40B4-BE49-F238E27FC236}">
                <a16:creationId xmlns:a16="http://schemas.microsoft.com/office/drawing/2014/main" id="{B900BE6B-96D1-EEF1-B1F1-D40CBE85E71C}"/>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5261" y="3731757"/>
            <a:ext cx="216000" cy="368013"/>
          </a:xfrm>
          <a:prstGeom prst="rect">
            <a:avLst/>
          </a:prstGeom>
        </p:spPr>
      </p:pic>
      <p:pic>
        <p:nvPicPr>
          <p:cNvPr id="23" name="Obrázek 22">
            <a:extLst>
              <a:ext uri="{FF2B5EF4-FFF2-40B4-BE49-F238E27FC236}">
                <a16:creationId xmlns:a16="http://schemas.microsoft.com/office/drawing/2014/main" id="{6728072D-C13D-B053-54CE-7BEDC7284138}"/>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4267220"/>
            <a:ext cx="216000" cy="368013"/>
          </a:xfrm>
          <a:prstGeom prst="rect">
            <a:avLst/>
          </a:prstGeom>
        </p:spPr>
      </p:pic>
      <p:pic>
        <p:nvPicPr>
          <p:cNvPr id="24" name="Obrázek 23">
            <a:extLst>
              <a:ext uri="{FF2B5EF4-FFF2-40B4-BE49-F238E27FC236}">
                <a16:creationId xmlns:a16="http://schemas.microsoft.com/office/drawing/2014/main" id="{ACE4D166-4A7F-A97F-2170-29E2DF3C69D8}"/>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4790399"/>
            <a:ext cx="216000" cy="368013"/>
          </a:xfrm>
          <a:prstGeom prst="rect">
            <a:avLst/>
          </a:prstGeom>
        </p:spPr>
      </p:pic>
      <p:pic>
        <p:nvPicPr>
          <p:cNvPr id="25" name="Obrázek 24">
            <a:extLst>
              <a:ext uri="{FF2B5EF4-FFF2-40B4-BE49-F238E27FC236}">
                <a16:creationId xmlns:a16="http://schemas.microsoft.com/office/drawing/2014/main" id="{9E3894A1-4B2C-2927-A5FB-ECC0B84117E9}"/>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5296368"/>
            <a:ext cx="216000" cy="368013"/>
          </a:xfrm>
          <a:prstGeom prst="rect">
            <a:avLst/>
          </a:prstGeom>
        </p:spPr>
      </p:pic>
      <p:pic>
        <p:nvPicPr>
          <p:cNvPr id="26" name="Obrázek 25">
            <a:extLst>
              <a:ext uri="{FF2B5EF4-FFF2-40B4-BE49-F238E27FC236}">
                <a16:creationId xmlns:a16="http://schemas.microsoft.com/office/drawing/2014/main" id="{5C4E0F84-79F6-F5F9-8C31-9EF289ACC27E}"/>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5805199"/>
            <a:ext cx="216000" cy="368013"/>
          </a:xfrm>
          <a:prstGeom prst="rect">
            <a:avLst/>
          </a:prstGeom>
        </p:spPr>
      </p:pic>
      <p:pic>
        <p:nvPicPr>
          <p:cNvPr id="27" name="Obrázek 26">
            <a:extLst>
              <a:ext uri="{FF2B5EF4-FFF2-40B4-BE49-F238E27FC236}">
                <a16:creationId xmlns:a16="http://schemas.microsoft.com/office/drawing/2014/main" id="{EE5F86FE-E513-F789-D3CD-BD5657D863B1}"/>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85771" y="5278958"/>
            <a:ext cx="216000" cy="368013"/>
          </a:xfrm>
          <a:prstGeom prst="rect">
            <a:avLst/>
          </a:prstGeom>
        </p:spPr>
      </p:pic>
      <p:pic>
        <p:nvPicPr>
          <p:cNvPr id="28" name="Obrázek 27">
            <a:extLst>
              <a:ext uri="{FF2B5EF4-FFF2-40B4-BE49-F238E27FC236}">
                <a16:creationId xmlns:a16="http://schemas.microsoft.com/office/drawing/2014/main" id="{ED791F04-CFC9-2211-1BAB-A8CE25216759}"/>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85771" y="5810047"/>
            <a:ext cx="216000" cy="368013"/>
          </a:xfrm>
          <a:prstGeom prst="rect">
            <a:avLst/>
          </a:prstGeom>
        </p:spPr>
      </p:pic>
      <p:pic>
        <p:nvPicPr>
          <p:cNvPr id="29" name="Obrázek 28">
            <a:extLst>
              <a:ext uri="{FF2B5EF4-FFF2-40B4-BE49-F238E27FC236}">
                <a16:creationId xmlns:a16="http://schemas.microsoft.com/office/drawing/2014/main" id="{C1B5893A-4D92-A838-B957-FDC0C0C25F5E}"/>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5261" y="4790398"/>
            <a:ext cx="216000" cy="368013"/>
          </a:xfrm>
          <a:prstGeom prst="rect">
            <a:avLst/>
          </a:prstGeom>
        </p:spPr>
      </p:pic>
      <p:pic>
        <p:nvPicPr>
          <p:cNvPr id="30" name="Obrázek 29">
            <a:extLst>
              <a:ext uri="{FF2B5EF4-FFF2-40B4-BE49-F238E27FC236}">
                <a16:creationId xmlns:a16="http://schemas.microsoft.com/office/drawing/2014/main" id="{349574CF-9B5C-B2DE-D946-AE1491625D0A}"/>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9777" y="5808180"/>
            <a:ext cx="216000" cy="368013"/>
          </a:xfrm>
          <a:prstGeom prst="rect">
            <a:avLst/>
          </a:prstGeom>
        </p:spPr>
      </p:pic>
      <p:graphicFrame>
        <p:nvGraphicFramePr>
          <p:cNvPr id="31" name="Tabulka 30">
            <a:extLst>
              <a:ext uri="{FF2B5EF4-FFF2-40B4-BE49-F238E27FC236}">
                <a16:creationId xmlns:a16="http://schemas.microsoft.com/office/drawing/2014/main" id="{F5202A4A-2910-AB9F-CC3A-469F9BA38C3B}"/>
              </a:ext>
            </a:extLst>
          </p:cNvPr>
          <p:cNvGraphicFramePr>
            <a:graphicFrameLocks noGrp="1"/>
          </p:cNvGraphicFramePr>
          <p:nvPr/>
        </p:nvGraphicFramePr>
        <p:xfrm>
          <a:off x="380326" y="1596246"/>
          <a:ext cx="856901" cy="4658897"/>
        </p:xfrm>
        <a:graphic>
          <a:graphicData uri="http://schemas.openxmlformats.org/drawingml/2006/table">
            <a:tbl>
              <a:tblPr firstRow="1" bandRow="1">
                <a:tableStyleId>{5940675A-B579-460E-94D1-54222C63F5DA}</a:tableStyleId>
              </a:tblPr>
              <a:tblGrid>
                <a:gridCol w="856901">
                  <a:extLst>
                    <a:ext uri="{9D8B030D-6E8A-4147-A177-3AD203B41FA5}">
                      <a16:colId xmlns:a16="http://schemas.microsoft.com/office/drawing/2014/main" val="2126335480"/>
                    </a:ext>
                  </a:extLst>
                </a:gridCol>
              </a:tblGrid>
              <a:tr h="507683">
                <a:tc>
                  <a:txBody>
                    <a:bodyPr/>
                    <a:lstStyle/>
                    <a:p>
                      <a:pPr algn="ctr"/>
                      <a:r>
                        <a:rPr lang="cs-CZ" sz="800" dirty="0"/>
                        <a:t>Stav</a:t>
                      </a:r>
                    </a:p>
                    <a:p>
                      <a:pPr algn="ctr"/>
                      <a:r>
                        <a:rPr lang="cs-CZ" sz="800" dirty="0"/>
                        <a:t>Dekadický zápis</a:t>
                      </a:r>
                    </a:p>
                  </a:txBody>
                  <a:tcPr anchor="ctr"/>
                </a:tc>
                <a:extLst>
                  <a:ext uri="{0D108BD9-81ED-4DB2-BD59-A6C34878D82A}">
                    <a16:rowId xmlns:a16="http://schemas.microsoft.com/office/drawing/2014/main" val="3776706526"/>
                  </a:ext>
                </a:extLst>
              </a:tr>
              <a:tr h="525983">
                <a:tc>
                  <a:txBody>
                    <a:bodyPr/>
                    <a:lstStyle/>
                    <a:p>
                      <a:pPr algn="ctr"/>
                      <a:r>
                        <a:rPr lang="cs-CZ" dirty="0"/>
                        <a:t>0</a:t>
                      </a:r>
                    </a:p>
                  </a:txBody>
                  <a:tcPr anchor="ctr"/>
                </a:tc>
                <a:extLst>
                  <a:ext uri="{0D108BD9-81ED-4DB2-BD59-A6C34878D82A}">
                    <a16:rowId xmlns:a16="http://schemas.microsoft.com/office/drawing/2014/main" val="1988331007"/>
                  </a:ext>
                </a:extLst>
              </a:tr>
              <a:tr h="517890">
                <a:tc>
                  <a:txBody>
                    <a:bodyPr/>
                    <a:lstStyle/>
                    <a:p>
                      <a:pPr algn="ctr"/>
                      <a:r>
                        <a:rPr lang="cs-CZ" dirty="0"/>
                        <a:t>1</a:t>
                      </a:r>
                    </a:p>
                  </a:txBody>
                  <a:tcPr anchor="ctr"/>
                </a:tc>
                <a:extLst>
                  <a:ext uri="{0D108BD9-81ED-4DB2-BD59-A6C34878D82A}">
                    <a16:rowId xmlns:a16="http://schemas.microsoft.com/office/drawing/2014/main" val="2544602863"/>
                  </a:ext>
                </a:extLst>
              </a:tr>
              <a:tr h="501706">
                <a:tc>
                  <a:txBody>
                    <a:bodyPr/>
                    <a:lstStyle/>
                    <a:p>
                      <a:pPr algn="ctr"/>
                      <a:r>
                        <a:rPr lang="cs-CZ" dirty="0"/>
                        <a:t>2</a:t>
                      </a:r>
                    </a:p>
                  </a:txBody>
                  <a:tcPr anchor="ctr"/>
                </a:tc>
                <a:extLst>
                  <a:ext uri="{0D108BD9-81ED-4DB2-BD59-A6C34878D82A}">
                    <a16:rowId xmlns:a16="http://schemas.microsoft.com/office/drawing/2014/main" val="1936101776"/>
                  </a:ext>
                </a:extLst>
              </a:tr>
              <a:tr h="534074">
                <a:tc>
                  <a:txBody>
                    <a:bodyPr/>
                    <a:lstStyle/>
                    <a:p>
                      <a:pPr algn="ctr"/>
                      <a:r>
                        <a:rPr lang="cs-CZ" dirty="0"/>
                        <a:t>3</a:t>
                      </a:r>
                    </a:p>
                  </a:txBody>
                  <a:tcPr anchor="ctr"/>
                </a:tc>
                <a:extLst>
                  <a:ext uri="{0D108BD9-81ED-4DB2-BD59-A6C34878D82A}">
                    <a16:rowId xmlns:a16="http://schemas.microsoft.com/office/drawing/2014/main" val="3018929408"/>
                  </a:ext>
                </a:extLst>
              </a:tr>
              <a:tr h="509799">
                <a:tc>
                  <a:txBody>
                    <a:bodyPr/>
                    <a:lstStyle/>
                    <a:p>
                      <a:pPr algn="ctr"/>
                      <a:r>
                        <a:rPr lang="cs-CZ" dirty="0"/>
                        <a:t>4</a:t>
                      </a:r>
                    </a:p>
                  </a:txBody>
                  <a:tcPr anchor="ctr"/>
                </a:tc>
                <a:extLst>
                  <a:ext uri="{0D108BD9-81ED-4DB2-BD59-A6C34878D82A}">
                    <a16:rowId xmlns:a16="http://schemas.microsoft.com/office/drawing/2014/main" val="1798931585"/>
                  </a:ext>
                </a:extLst>
              </a:tr>
              <a:tr h="509799">
                <a:tc>
                  <a:txBody>
                    <a:bodyPr/>
                    <a:lstStyle/>
                    <a:p>
                      <a:pPr algn="ctr"/>
                      <a:r>
                        <a:rPr lang="cs-CZ" dirty="0"/>
                        <a:t>5</a:t>
                      </a:r>
                    </a:p>
                  </a:txBody>
                  <a:tcPr anchor="ctr"/>
                </a:tc>
                <a:extLst>
                  <a:ext uri="{0D108BD9-81ED-4DB2-BD59-A6C34878D82A}">
                    <a16:rowId xmlns:a16="http://schemas.microsoft.com/office/drawing/2014/main" val="2077517592"/>
                  </a:ext>
                </a:extLst>
              </a:tr>
              <a:tr h="509799">
                <a:tc>
                  <a:txBody>
                    <a:bodyPr/>
                    <a:lstStyle/>
                    <a:p>
                      <a:pPr algn="ctr"/>
                      <a:r>
                        <a:rPr lang="cs-CZ" dirty="0"/>
                        <a:t>6</a:t>
                      </a:r>
                    </a:p>
                  </a:txBody>
                  <a:tcPr anchor="ctr"/>
                </a:tc>
                <a:extLst>
                  <a:ext uri="{0D108BD9-81ED-4DB2-BD59-A6C34878D82A}">
                    <a16:rowId xmlns:a16="http://schemas.microsoft.com/office/drawing/2014/main" val="2236772191"/>
                  </a:ext>
                </a:extLst>
              </a:tr>
              <a:tr h="542164">
                <a:tc>
                  <a:txBody>
                    <a:bodyPr/>
                    <a:lstStyle/>
                    <a:p>
                      <a:pPr algn="ctr"/>
                      <a:r>
                        <a:rPr lang="cs-CZ" dirty="0"/>
                        <a:t>7</a:t>
                      </a:r>
                    </a:p>
                  </a:txBody>
                  <a:tcPr anchor="ctr"/>
                </a:tc>
                <a:extLst>
                  <a:ext uri="{0D108BD9-81ED-4DB2-BD59-A6C34878D82A}">
                    <a16:rowId xmlns:a16="http://schemas.microsoft.com/office/drawing/2014/main" val="1730890350"/>
                  </a:ext>
                </a:extLst>
              </a:tr>
            </a:tbl>
          </a:graphicData>
        </a:graphic>
      </p:graphicFrame>
      <mc:AlternateContent xmlns:mc="http://schemas.openxmlformats.org/markup-compatibility/2006" xmlns:a14="http://schemas.microsoft.com/office/drawing/2010/main">
        <mc:Choice Requires="a14">
          <p:sp>
            <p:nvSpPr>
              <p:cNvPr id="32" name="TextovéPole 31">
                <a:extLst>
                  <a:ext uri="{FF2B5EF4-FFF2-40B4-BE49-F238E27FC236}">
                    <a16:creationId xmlns:a16="http://schemas.microsoft.com/office/drawing/2014/main" id="{108C7D3C-5750-7C8B-F714-89BD1AB12536}"/>
                  </a:ext>
                </a:extLst>
              </p:cNvPr>
              <p:cNvSpPr txBox="1"/>
              <p:nvPr/>
            </p:nvSpPr>
            <p:spPr>
              <a:xfrm>
                <a:off x="6697106" y="179981"/>
                <a:ext cx="4805907" cy="3262432"/>
              </a:xfrm>
              <a:prstGeom prst="rect">
                <a:avLst/>
              </a:prstGeom>
              <a:noFill/>
            </p:spPr>
            <p:txBody>
              <a:bodyPr wrap="square" rtlCol="0">
                <a:spAutoFit/>
              </a:bodyPr>
              <a:lstStyle/>
              <a:p>
                <a:r>
                  <a:rPr lang="cs-CZ" dirty="0"/>
                  <a:t>Pomocí tří bitů (tří žárovek) lze vytvořit osm různých kombinací. </a:t>
                </a:r>
              </a:p>
              <a:p>
                <a:pPr/>
                <a14:m>
                  <m:oMathPara xmlns:m="http://schemas.openxmlformats.org/officeDocument/2006/math">
                    <m:oMathParaPr>
                      <m:jc m:val="centerGroup"/>
                    </m:oMathParaPr>
                    <m:oMath xmlns:m="http://schemas.openxmlformats.org/officeDocument/2006/math">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3</m:t>
                          </m:r>
                        </m:sup>
                      </m:sSup>
                      <m:r>
                        <a:rPr lang="cs-CZ" b="0" i="1" smtClean="0">
                          <a:latin typeface="Cambria Math" panose="02040503050406030204" pitchFamily="18" charset="0"/>
                        </a:rPr>
                        <m:t>=8</m:t>
                      </m:r>
                    </m:oMath>
                  </m:oMathPara>
                </a14:m>
                <a:endParaRPr lang="cs-CZ" dirty="0"/>
              </a:p>
              <a:p>
                <a:r>
                  <a:rPr lang="cs-CZ" dirty="0"/>
                  <a:t>Pro vytvoření většího počtu kombinací bychom potřebovali více bitů.</a:t>
                </a:r>
              </a:p>
              <a:p>
                <a:endParaRPr lang="cs-CZ" sz="800" dirty="0"/>
              </a:p>
              <a:p>
                <a:r>
                  <a:rPr lang="cs-CZ" dirty="0"/>
                  <a:t>Každou kombinaci lze zapsat jako binární číslo, které je tvořeno pouze dvěma znaky – nulou a jedničkou. Tento způsob zápisu čísel používá </a:t>
                </a:r>
                <a:r>
                  <a:rPr lang="cs-CZ" b="1" dirty="0"/>
                  <a:t>binární neboli dvojkovou číselnou soustavu</a:t>
                </a:r>
                <a:r>
                  <a:rPr lang="cs-CZ" dirty="0"/>
                  <a:t>. Jde o poziční číselnou soustavu, takže hodnota každé číslice závisí na jejím místě (pozici) v zápisu čísla.</a:t>
                </a:r>
              </a:p>
            </p:txBody>
          </p:sp>
        </mc:Choice>
        <mc:Fallback xmlns="">
          <p:sp>
            <p:nvSpPr>
              <p:cNvPr id="32" name="TextovéPole 31">
                <a:extLst>
                  <a:ext uri="{FF2B5EF4-FFF2-40B4-BE49-F238E27FC236}">
                    <a16:creationId xmlns:a16="http://schemas.microsoft.com/office/drawing/2014/main" id="{108C7D3C-5750-7C8B-F714-89BD1AB12536}"/>
                  </a:ext>
                </a:extLst>
              </p:cNvPr>
              <p:cNvSpPr txBox="1">
                <a:spLocks noRot="1" noChangeAspect="1" noMove="1" noResize="1" noEditPoints="1" noAdjustHandles="1" noChangeArrowheads="1" noChangeShapeType="1" noTextEdit="1"/>
              </p:cNvSpPr>
              <p:nvPr/>
            </p:nvSpPr>
            <p:spPr>
              <a:xfrm>
                <a:off x="6697106" y="179981"/>
                <a:ext cx="4805907" cy="3262432"/>
              </a:xfrm>
              <a:prstGeom prst="rect">
                <a:avLst/>
              </a:prstGeom>
              <a:blipFill>
                <a:blip r:embed="rId5"/>
                <a:stretch>
                  <a:fillRect l="-1142" t="-1121" r="-254" b="-2056"/>
                </a:stretch>
              </a:blipFill>
            </p:spPr>
            <p:txBody>
              <a:bodyPr/>
              <a:lstStyle/>
              <a:p>
                <a:r>
                  <a:rPr lang="cs-CZ">
                    <a:noFill/>
                  </a:rPr>
                  <a:t> </a:t>
                </a:r>
              </a:p>
            </p:txBody>
          </p:sp>
        </mc:Fallback>
      </mc:AlternateContent>
      <p:graphicFrame>
        <p:nvGraphicFramePr>
          <p:cNvPr id="33" name="Tabulka 32">
            <a:extLst>
              <a:ext uri="{FF2B5EF4-FFF2-40B4-BE49-F238E27FC236}">
                <a16:creationId xmlns:a16="http://schemas.microsoft.com/office/drawing/2014/main" id="{7CC21AE7-4AFF-DE68-FBD2-EED1C520DAC5}"/>
              </a:ext>
            </a:extLst>
          </p:cNvPr>
          <p:cNvGraphicFramePr>
            <a:graphicFrameLocks noGrp="1"/>
          </p:cNvGraphicFramePr>
          <p:nvPr/>
        </p:nvGraphicFramePr>
        <p:xfrm>
          <a:off x="5364919" y="448435"/>
          <a:ext cx="1204774" cy="2966720"/>
        </p:xfrm>
        <a:graphic>
          <a:graphicData uri="http://schemas.openxmlformats.org/drawingml/2006/table">
            <a:tbl>
              <a:tblPr firstRow="1" bandRow="1">
                <a:tableStyleId>{5940675A-B579-460E-94D1-54222C63F5DA}</a:tableStyleId>
              </a:tblPr>
              <a:tblGrid>
                <a:gridCol w="602387">
                  <a:extLst>
                    <a:ext uri="{9D8B030D-6E8A-4147-A177-3AD203B41FA5}">
                      <a16:colId xmlns:a16="http://schemas.microsoft.com/office/drawing/2014/main" val="4294549800"/>
                    </a:ext>
                  </a:extLst>
                </a:gridCol>
                <a:gridCol w="602387">
                  <a:extLst>
                    <a:ext uri="{9D8B030D-6E8A-4147-A177-3AD203B41FA5}">
                      <a16:colId xmlns:a16="http://schemas.microsoft.com/office/drawing/2014/main" val="108763630"/>
                    </a:ext>
                  </a:extLst>
                </a:gridCol>
              </a:tblGrid>
              <a:tr h="370840">
                <a:tc>
                  <a:txBody>
                    <a:bodyPr/>
                    <a:lstStyle/>
                    <a:p>
                      <a:pPr algn="ctr"/>
                      <a:r>
                        <a:rPr lang="cs-CZ" dirty="0"/>
                        <a:t>0</a:t>
                      </a:r>
                    </a:p>
                  </a:txBody>
                  <a:tcPr anchor="ctr"/>
                </a:tc>
                <a:tc>
                  <a:txBody>
                    <a:bodyPr/>
                    <a:lstStyle/>
                    <a:p>
                      <a:pPr algn="ctr"/>
                      <a:r>
                        <a:rPr lang="cs-CZ" dirty="0"/>
                        <a:t>000</a:t>
                      </a:r>
                    </a:p>
                  </a:txBody>
                  <a:tcPr anchor="ctr"/>
                </a:tc>
                <a:extLst>
                  <a:ext uri="{0D108BD9-81ED-4DB2-BD59-A6C34878D82A}">
                    <a16:rowId xmlns:a16="http://schemas.microsoft.com/office/drawing/2014/main" val="2881171999"/>
                  </a:ext>
                </a:extLst>
              </a:tr>
              <a:tr h="370840">
                <a:tc>
                  <a:txBody>
                    <a:bodyPr/>
                    <a:lstStyle/>
                    <a:p>
                      <a:pPr algn="ctr"/>
                      <a:r>
                        <a:rPr lang="cs-CZ" dirty="0"/>
                        <a:t>1</a:t>
                      </a:r>
                    </a:p>
                  </a:txBody>
                  <a:tcPr anchor="ctr"/>
                </a:tc>
                <a:tc>
                  <a:txBody>
                    <a:bodyPr/>
                    <a:lstStyle/>
                    <a:p>
                      <a:pPr algn="ctr"/>
                      <a:r>
                        <a:rPr lang="cs-CZ" dirty="0"/>
                        <a:t>001</a:t>
                      </a:r>
                    </a:p>
                  </a:txBody>
                  <a:tcPr anchor="ctr"/>
                </a:tc>
                <a:extLst>
                  <a:ext uri="{0D108BD9-81ED-4DB2-BD59-A6C34878D82A}">
                    <a16:rowId xmlns:a16="http://schemas.microsoft.com/office/drawing/2014/main" val="617917509"/>
                  </a:ext>
                </a:extLst>
              </a:tr>
              <a:tr h="370840">
                <a:tc>
                  <a:txBody>
                    <a:bodyPr/>
                    <a:lstStyle/>
                    <a:p>
                      <a:pPr algn="ctr"/>
                      <a:r>
                        <a:rPr lang="cs-CZ" dirty="0"/>
                        <a:t>2</a:t>
                      </a:r>
                    </a:p>
                  </a:txBody>
                  <a:tcPr anchor="ctr"/>
                </a:tc>
                <a:tc>
                  <a:txBody>
                    <a:bodyPr/>
                    <a:lstStyle/>
                    <a:p>
                      <a:pPr algn="ctr"/>
                      <a:r>
                        <a:rPr lang="cs-CZ" dirty="0"/>
                        <a:t>010</a:t>
                      </a:r>
                    </a:p>
                  </a:txBody>
                  <a:tcPr anchor="ctr"/>
                </a:tc>
                <a:extLst>
                  <a:ext uri="{0D108BD9-81ED-4DB2-BD59-A6C34878D82A}">
                    <a16:rowId xmlns:a16="http://schemas.microsoft.com/office/drawing/2014/main" val="3329117741"/>
                  </a:ext>
                </a:extLst>
              </a:tr>
              <a:tr h="370840">
                <a:tc>
                  <a:txBody>
                    <a:bodyPr/>
                    <a:lstStyle/>
                    <a:p>
                      <a:pPr algn="ctr"/>
                      <a:r>
                        <a:rPr lang="cs-CZ" dirty="0"/>
                        <a:t>3</a:t>
                      </a:r>
                    </a:p>
                  </a:txBody>
                  <a:tcPr anchor="ctr"/>
                </a:tc>
                <a:tc>
                  <a:txBody>
                    <a:bodyPr/>
                    <a:lstStyle/>
                    <a:p>
                      <a:pPr algn="ctr"/>
                      <a:r>
                        <a:rPr lang="cs-CZ" dirty="0"/>
                        <a:t>011</a:t>
                      </a:r>
                    </a:p>
                  </a:txBody>
                  <a:tcPr anchor="ctr"/>
                </a:tc>
                <a:extLst>
                  <a:ext uri="{0D108BD9-81ED-4DB2-BD59-A6C34878D82A}">
                    <a16:rowId xmlns:a16="http://schemas.microsoft.com/office/drawing/2014/main" val="3971500674"/>
                  </a:ext>
                </a:extLst>
              </a:tr>
              <a:tr h="370840">
                <a:tc>
                  <a:txBody>
                    <a:bodyPr/>
                    <a:lstStyle/>
                    <a:p>
                      <a:pPr algn="ctr"/>
                      <a:r>
                        <a:rPr lang="cs-CZ" dirty="0"/>
                        <a:t>4</a:t>
                      </a:r>
                    </a:p>
                  </a:txBody>
                  <a:tcPr anchor="ctr"/>
                </a:tc>
                <a:tc>
                  <a:txBody>
                    <a:bodyPr/>
                    <a:lstStyle/>
                    <a:p>
                      <a:pPr algn="ctr"/>
                      <a:r>
                        <a:rPr lang="cs-CZ" dirty="0"/>
                        <a:t>100</a:t>
                      </a:r>
                    </a:p>
                  </a:txBody>
                  <a:tcPr anchor="ctr"/>
                </a:tc>
                <a:extLst>
                  <a:ext uri="{0D108BD9-81ED-4DB2-BD59-A6C34878D82A}">
                    <a16:rowId xmlns:a16="http://schemas.microsoft.com/office/drawing/2014/main" val="3512583773"/>
                  </a:ext>
                </a:extLst>
              </a:tr>
              <a:tr h="370840">
                <a:tc>
                  <a:txBody>
                    <a:bodyPr/>
                    <a:lstStyle/>
                    <a:p>
                      <a:pPr algn="ctr"/>
                      <a:r>
                        <a:rPr lang="cs-CZ" dirty="0"/>
                        <a:t>5</a:t>
                      </a:r>
                    </a:p>
                  </a:txBody>
                  <a:tcPr anchor="ctr"/>
                </a:tc>
                <a:tc>
                  <a:txBody>
                    <a:bodyPr/>
                    <a:lstStyle/>
                    <a:p>
                      <a:pPr algn="ctr"/>
                      <a:r>
                        <a:rPr lang="cs-CZ" dirty="0"/>
                        <a:t>101</a:t>
                      </a:r>
                    </a:p>
                  </a:txBody>
                  <a:tcPr anchor="ctr"/>
                </a:tc>
                <a:extLst>
                  <a:ext uri="{0D108BD9-81ED-4DB2-BD59-A6C34878D82A}">
                    <a16:rowId xmlns:a16="http://schemas.microsoft.com/office/drawing/2014/main" val="3265642226"/>
                  </a:ext>
                </a:extLst>
              </a:tr>
              <a:tr h="370840">
                <a:tc>
                  <a:txBody>
                    <a:bodyPr/>
                    <a:lstStyle/>
                    <a:p>
                      <a:pPr algn="ctr"/>
                      <a:r>
                        <a:rPr lang="cs-CZ" dirty="0"/>
                        <a:t>6</a:t>
                      </a:r>
                    </a:p>
                  </a:txBody>
                  <a:tcPr anchor="ctr"/>
                </a:tc>
                <a:tc>
                  <a:txBody>
                    <a:bodyPr/>
                    <a:lstStyle/>
                    <a:p>
                      <a:pPr algn="ctr"/>
                      <a:r>
                        <a:rPr lang="cs-CZ" dirty="0"/>
                        <a:t>110</a:t>
                      </a:r>
                    </a:p>
                  </a:txBody>
                  <a:tcPr anchor="ctr"/>
                </a:tc>
                <a:extLst>
                  <a:ext uri="{0D108BD9-81ED-4DB2-BD59-A6C34878D82A}">
                    <a16:rowId xmlns:a16="http://schemas.microsoft.com/office/drawing/2014/main" val="1048236764"/>
                  </a:ext>
                </a:extLst>
              </a:tr>
              <a:tr h="370840">
                <a:tc>
                  <a:txBody>
                    <a:bodyPr/>
                    <a:lstStyle/>
                    <a:p>
                      <a:pPr algn="ctr"/>
                      <a:r>
                        <a:rPr lang="cs-CZ" dirty="0"/>
                        <a:t>7</a:t>
                      </a:r>
                    </a:p>
                  </a:txBody>
                  <a:tcPr anchor="ctr"/>
                </a:tc>
                <a:tc>
                  <a:txBody>
                    <a:bodyPr/>
                    <a:lstStyle/>
                    <a:p>
                      <a:pPr algn="ctr"/>
                      <a:r>
                        <a:rPr lang="cs-CZ" dirty="0"/>
                        <a:t>111</a:t>
                      </a:r>
                    </a:p>
                  </a:txBody>
                  <a:tcPr anchor="ctr"/>
                </a:tc>
                <a:extLst>
                  <a:ext uri="{0D108BD9-81ED-4DB2-BD59-A6C34878D82A}">
                    <a16:rowId xmlns:a16="http://schemas.microsoft.com/office/drawing/2014/main" val="1054994372"/>
                  </a:ext>
                </a:extLst>
              </a:tr>
            </a:tbl>
          </a:graphicData>
        </a:graphic>
      </p:graphicFrame>
      <p:sp>
        <p:nvSpPr>
          <p:cNvPr id="34" name="TextovéPole 33">
            <a:extLst>
              <a:ext uri="{FF2B5EF4-FFF2-40B4-BE49-F238E27FC236}">
                <a16:creationId xmlns:a16="http://schemas.microsoft.com/office/drawing/2014/main" id="{D8522E6A-ED83-5510-0C6E-4E4F03C5B876}"/>
              </a:ext>
            </a:extLst>
          </p:cNvPr>
          <p:cNvSpPr txBox="1"/>
          <p:nvPr/>
        </p:nvSpPr>
        <p:spPr>
          <a:xfrm>
            <a:off x="5265117" y="3442413"/>
            <a:ext cx="6546557" cy="1200329"/>
          </a:xfrm>
          <a:prstGeom prst="rect">
            <a:avLst/>
          </a:prstGeom>
          <a:noFill/>
        </p:spPr>
        <p:txBody>
          <a:bodyPr wrap="square" rtlCol="0">
            <a:spAutoFit/>
          </a:bodyPr>
          <a:lstStyle/>
          <a:p>
            <a:r>
              <a:rPr lang="cs-CZ" dirty="0"/>
              <a:t>První komerčně prodávaný počítač byl osmibitový a nazýval se </a:t>
            </a:r>
            <a:r>
              <a:rPr lang="cs-CZ" b="1" dirty="0" err="1"/>
              <a:t>Micral</a:t>
            </a:r>
            <a:r>
              <a:rPr lang="cs-CZ" b="1" dirty="0"/>
              <a:t> N. </a:t>
            </a:r>
            <a:r>
              <a:rPr lang="cs-CZ" dirty="0"/>
              <a:t>Na trh byl uveden  v roce </a:t>
            </a:r>
            <a:r>
              <a:rPr lang="cs-CZ" b="1" dirty="0"/>
              <a:t>1973</a:t>
            </a:r>
            <a:r>
              <a:rPr lang="cs-CZ" dirty="0"/>
              <a:t>. Výraznější rozšíření osobních osmibitových počítačů však nastalo až ve druhé polovině 70. let. </a:t>
            </a:r>
          </a:p>
        </p:txBody>
      </p:sp>
      <p:sp>
        <p:nvSpPr>
          <p:cNvPr id="35" name="Rectangle 1">
            <a:extLst>
              <a:ext uri="{FF2B5EF4-FFF2-40B4-BE49-F238E27FC236}">
                <a16:creationId xmlns:a16="http://schemas.microsoft.com/office/drawing/2014/main" id="{DB15A9E8-A30E-2A92-8478-B1BF603F310A}"/>
              </a:ext>
            </a:extLst>
          </p:cNvPr>
          <p:cNvSpPr>
            <a:spLocks noChangeArrowheads="1"/>
          </p:cNvSpPr>
          <p:nvPr/>
        </p:nvSpPr>
        <p:spPr bwMode="auto">
          <a:xfrm>
            <a:off x="5192172" y="4698683"/>
            <a:ext cx="2851311"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Micral</a:t>
            </a:r>
            <a:r>
              <a:rPr kumimoji="0" lang="cs-CZ" altLang="cs-CZ" sz="1000" b="1" i="0" u="none" strike="noStrike" cap="none" normalizeH="0" baseline="0" dirty="0">
                <a:ln>
                  <a:noFill/>
                </a:ln>
                <a:solidFill>
                  <a:schemeClr val="tx1"/>
                </a:solidFill>
                <a:effectLst/>
                <a:latin typeface="Arial" panose="020B0604020202020204" pitchFamily="34" charset="0"/>
              </a:rPr>
              <a:t> N</a:t>
            </a:r>
            <a:r>
              <a:rPr kumimoji="0" lang="cs-CZ" altLang="cs-CZ" sz="1000" b="0" i="0" u="none" strike="noStrike" cap="none" normalizeH="0" baseline="0" dirty="0">
                <a:ln>
                  <a:noFill/>
                </a:ln>
                <a:solidFill>
                  <a:schemeClr val="tx1"/>
                </a:solidFill>
                <a:effectLst/>
                <a:latin typeface="Arial" panose="020B0604020202020204" pitchFamily="34" charset="0"/>
              </a:rPr>
              <a:t> – 1973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Altair</a:t>
            </a:r>
            <a:r>
              <a:rPr kumimoji="0" lang="cs-CZ" altLang="cs-CZ" sz="1000" b="1" i="0" u="none" strike="noStrike" cap="none" normalizeH="0" baseline="0" dirty="0">
                <a:ln>
                  <a:noFill/>
                </a:ln>
                <a:solidFill>
                  <a:schemeClr val="tx1"/>
                </a:solidFill>
                <a:effectLst/>
                <a:latin typeface="Arial" panose="020B0604020202020204" pitchFamily="34" charset="0"/>
              </a:rPr>
              <a:t> 8800</a:t>
            </a:r>
            <a:r>
              <a:rPr kumimoji="0" lang="cs-CZ" altLang="cs-CZ" sz="1000" b="0" i="0" u="none" strike="noStrike" cap="none" normalizeH="0" baseline="0" dirty="0">
                <a:ln>
                  <a:noFill/>
                </a:ln>
                <a:solidFill>
                  <a:schemeClr val="tx1"/>
                </a:solidFill>
                <a:effectLst/>
                <a:latin typeface="Arial" panose="020B0604020202020204" pitchFamily="34" charset="0"/>
              </a:rPr>
              <a:t> – 1975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Apple I</a:t>
            </a:r>
            <a:r>
              <a:rPr kumimoji="0" lang="cs-CZ" altLang="cs-CZ" sz="1000" b="0" i="0" u="none" strike="noStrike" cap="none" normalizeH="0" baseline="0" dirty="0">
                <a:ln>
                  <a:noFill/>
                </a:ln>
                <a:solidFill>
                  <a:schemeClr val="tx1"/>
                </a:solidFill>
                <a:effectLst/>
                <a:latin typeface="Arial" panose="020B0604020202020204" pitchFamily="34" charset="0"/>
              </a:rPr>
              <a:t> – 1976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Apple II, </a:t>
            </a:r>
            <a:r>
              <a:rPr kumimoji="0" lang="cs-CZ" altLang="cs-CZ" sz="1000" b="1" i="0" u="none" strike="noStrike" cap="none" normalizeH="0" baseline="0" dirty="0" err="1">
                <a:ln>
                  <a:noFill/>
                </a:ln>
                <a:solidFill>
                  <a:schemeClr val="tx1"/>
                </a:solidFill>
                <a:effectLst/>
                <a:latin typeface="Arial" panose="020B0604020202020204" pitchFamily="34" charset="0"/>
              </a:rPr>
              <a:t>Commodore</a:t>
            </a:r>
            <a:r>
              <a:rPr kumimoji="0" lang="cs-CZ" altLang="cs-CZ" sz="1000" b="1" i="0" u="none" strike="noStrike" cap="none" normalizeH="0" baseline="0" dirty="0">
                <a:ln>
                  <a:noFill/>
                </a:ln>
                <a:solidFill>
                  <a:schemeClr val="tx1"/>
                </a:solidFill>
                <a:effectLst/>
                <a:latin typeface="Arial" panose="020B0604020202020204" pitchFamily="34" charset="0"/>
              </a:rPr>
              <a:t> PET, TRS-80</a:t>
            </a:r>
            <a:r>
              <a:rPr kumimoji="0" lang="cs-CZ" altLang="cs-CZ" sz="1000" b="0" i="0" u="none" strike="noStrike" cap="none" normalizeH="0" baseline="0" dirty="0">
                <a:ln>
                  <a:noFill/>
                </a:ln>
                <a:solidFill>
                  <a:schemeClr val="tx1"/>
                </a:solidFill>
                <a:effectLst/>
                <a:latin typeface="Arial" panose="020B0604020202020204" pitchFamily="34" charset="0"/>
              </a:rPr>
              <a:t> – 1977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Atari</a:t>
            </a:r>
            <a:r>
              <a:rPr kumimoji="0" lang="cs-CZ" altLang="cs-CZ" sz="1000" b="1" i="0" u="none" strike="noStrike" cap="none" normalizeH="0" baseline="0" dirty="0">
                <a:ln>
                  <a:noFill/>
                </a:ln>
                <a:solidFill>
                  <a:schemeClr val="tx1"/>
                </a:solidFill>
                <a:effectLst/>
                <a:latin typeface="Arial" panose="020B0604020202020204" pitchFamily="34" charset="0"/>
              </a:rPr>
              <a:t> 400 a </a:t>
            </a:r>
            <a:r>
              <a:rPr kumimoji="0" lang="cs-CZ" altLang="cs-CZ" sz="1000" b="1" i="0" u="none" strike="noStrike" cap="none" normalizeH="0" baseline="0" dirty="0" err="1">
                <a:ln>
                  <a:noFill/>
                </a:ln>
                <a:solidFill>
                  <a:schemeClr val="tx1"/>
                </a:solidFill>
                <a:effectLst/>
                <a:latin typeface="Arial" panose="020B0604020202020204" pitchFamily="34" charset="0"/>
              </a:rPr>
              <a:t>Atari</a:t>
            </a:r>
            <a:r>
              <a:rPr kumimoji="0" lang="cs-CZ" altLang="cs-CZ" sz="1000" b="1" i="0" u="none" strike="noStrike" cap="none" normalizeH="0" baseline="0" dirty="0">
                <a:ln>
                  <a:noFill/>
                </a:ln>
                <a:solidFill>
                  <a:schemeClr val="tx1"/>
                </a:solidFill>
                <a:effectLst/>
                <a:latin typeface="Arial" panose="020B0604020202020204" pitchFamily="34" charset="0"/>
              </a:rPr>
              <a:t> 800</a:t>
            </a:r>
            <a:r>
              <a:rPr kumimoji="0" lang="cs-CZ" altLang="cs-CZ" sz="1000" b="0" i="0" u="none" strike="noStrike" cap="none" normalizeH="0" baseline="0" dirty="0">
                <a:ln>
                  <a:noFill/>
                </a:ln>
                <a:solidFill>
                  <a:schemeClr val="tx1"/>
                </a:solidFill>
                <a:effectLst/>
                <a:latin typeface="Arial" panose="020B0604020202020204" pitchFamily="34" charset="0"/>
              </a:rPr>
              <a:t> – 1979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Commodore</a:t>
            </a:r>
            <a:r>
              <a:rPr kumimoji="0" lang="cs-CZ" altLang="cs-CZ" sz="1000" b="1" i="0" u="none" strike="noStrike" cap="none" normalizeH="0" baseline="0" dirty="0">
                <a:ln>
                  <a:noFill/>
                </a:ln>
                <a:solidFill>
                  <a:schemeClr val="tx1"/>
                </a:solidFill>
                <a:effectLst/>
                <a:latin typeface="Arial" panose="020B0604020202020204" pitchFamily="34" charset="0"/>
              </a:rPr>
              <a:t> VIC-20</a:t>
            </a:r>
            <a:r>
              <a:rPr kumimoji="0" lang="cs-CZ" altLang="cs-CZ" sz="1000" b="0" i="0" u="none" strike="noStrike" cap="none" normalizeH="0" baseline="0" dirty="0">
                <a:ln>
                  <a:noFill/>
                </a:ln>
                <a:solidFill>
                  <a:schemeClr val="tx1"/>
                </a:solidFill>
                <a:effectLst/>
                <a:latin typeface="Arial" panose="020B0604020202020204" pitchFamily="34" charset="0"/>
              </a:rPr>
              <a:t> – 1980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ZX81</a:t>
            </a:r>
            <a:r>
              <a:rPr kumimoji="0" lang="cs-CZ" altLang="cs-CZ" sz="1000" b="0" i="0" u="none" strike="noStrike" cap="none" normalizeH="0" baseline="0" dirty="0">
                <a:ln>
                  <a:noFill/>
                </a:ln>
                <a:solidFill>
                  <a:schemeClr val="tx1"/>
                </a:solidFill>
                <a:effectLst/>
                <a:latin typeface="Arial" panose="020B0604020202020204" pitchFamily="34" charset="0"/>
              </a:rPr>
              <a:t> – 1981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ZX </a:t>
            </a:r>
            <a:r>
              <a:rPr kumimoji="0" lang="cs-CZ" altLang="cs-CZ" sz="1000" b="1" i="0" u="none" strike="noStrike" cap="none" normalizeH="0" baseline="0" dirty="0" err="1">
                <a:ln>
                  <a:noFill/>
                </a:ln>
                <a:solidFill>
                  <a:schemeClr val="tx1"/>
                </a:solidFill>
                <a:effectLst/>
                <a:latin typeface="Arial" panose="020B0604020202020204" pitchFamily="34" charset="0"/>
              </a:rPr>
              <a:t>Spectrum</a:t>
            </a:r>
            <a:r>
              <a:rPr kumimoji="0" lang="cs-CZ" altLang="cs-CZ" sz="1000" b="0" i="0" u="none" strike="noStrike" cap="none" normalizeH="0" baseline="0" dirty="0">
                <a:ln>
                  <a:noFill/>
                </a:ln>
                <a:solidFill>
                  <a:schemeClr val="tx1"/>
                </a:solidFill>
                <a:effectLst/>
                <a:latin typeface="Arial" panose="020B0604020202020204" pitchFamily="34" charset="0"/>
              </a:rPr>
              <a:t> – </a:t>
            </a:r>
            <a:r>
              <a:rPr kumimoji="0" lang="cs-CZ" altLang="cs-CZ" sz="1000" b="1" i="0" u="none" strike="noStrike" cap="none" normalizeH="0" baseline="0" dirty="0">
                <a:ln>
                  <a:noFill/>
                </a:ln>
                <a:solidFill>
                  <a:schemeClr val="tx1"/>
                </a:solidFill>
                <a:effectLst/>
                <a:latin typeface="Arial" panose="020B0604020202020204" pitchFamily="34" charset="0"/>
              </a:rPr>
              <a:t>1982</a:t>
            </a:r>
            <a:r>
              <a:rPr kumimoji="0" lang="cs-CZ" altLang="cs-CZ" sz="1000" b="0" i="0" u="none" strike="noStrike" cap="none" normalizeH="0" baseline="0" dirty="0">
                <a:ln>
                  <a:noFill/>
                </a:ln>
                <a:solidFill>
                  <a:schemeClr val="tx1"/>
                </a:solidFill>
                <a:effectLst/>
                <a:latin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Commodore</a:t>
            </a:r>
            <a:r>
              <a:rPr kumimoji="0" lang="cs-CZ" altLang="cs-CZ" sz="1000" b="1" i="0" u="none" strike="noStrike" cap="none" normalizeH="0" baseline="0" dirty="0">
                <a:ln>
                  <a:noFill/>
                </a:ln>
                <a:solidFill>
                  <a:schemeClr val="tx1"/>
                </a:solidFill>
                <a:effectLst/>
                <a:latin typeface="Arial" panose="020B0604020202020204" pitchFamily="34" charset="0"/>
              </a:rPr>
              <a:t> 64</a:t>
            </a:r>
            <a:r>
              <a:rPr kumimoji="0" lang="cs-CZ" altLang="cs-CZ" sz="1000" b="0" i="0" u="none" strike="noStrike" cap="none" normalizeH="0" baseline="0" dirty="0">
                <a:ln>
                  <a:noFill/>
                </a:ln>
                <a:solidFill>
                  <a:schemeClr val="tx1"/>
                </a:solidFill>
                <a:effectLst/>
                <a:latin typeface="Arial" panose="020B0604020202020204" pitchFamily="34" charset="0"/>
              </a:rPr>
              <a:t> – 1982 </a:t>
            </a:r>
          </a:p>
        </p:txBody>
      </p:sp>
      <p:sp>
        <p:nvSpPr>
          <p:cNvPr id="37" name="TextovéPole 36">
            <a:extLst>
              <a:ext uri="{FF2B5EF4-FFF2-40B4-BE49-F238E27FC236}">
                <a16:creationId xmlns:a16="http://schemas.microsoft.com/office/drawing/2014/main" id="{FE51B83A-2542-7808-76E8-C1FA68EB6C86}"/>
              </a:ext>
            </a:extLst>
          </p:cNvPr>
          <p:cNvSpPr txBox="1"/>
          <p:nvPr/>
        </p:nvSpPr>
        <p:spPr>
          <a:xfrm>
            <a:off x="8132495" y="4437417"/>
            <a:ext cx="3957006" cy="2308324"/>
          </a:xfrm>
          <a:prstGeom prst="rect">
            <a:avLst/>
          </a:prstGeom>
          <a:noFill/>
        </p:spPr>
        <p:txBody>
          <a:bodyPr wrap="square">
            <a:spAutoFit/>
          </a:bodyPr>
          <a:lstStyle/>
          <a:p>
            <a:r>
              <a:rPr lang="cs-CZ" dirty="0"/>
              <a:t>ZX </a:t>
            </a:r>
            <a:r>
              <a:rPr lang="cs-CZ" dirty="0" err="1"/>
              <a:t>Spectrum</a:t>
            </a:r>
            <a:r>
              <a:rPr lang="cs-CZ" dirty="0"/>
              <a:t> vyvinula britská společnost </a:t>
            </a:r>
            <a:r>
              <a:rPr lang="cs-CZ" b="1" dirty="0" err="1"/>
              <a:t>Sinclair</a:t>
            </a:r>
            <a:r>
              <a:rPr lang="cs-CZ" b="1" dirty="0"/>
              <a:t> </a:t>
            </a:r>
            <a:r>
              <a:rPr lang="cs-CZ" b="1" dirty="0" err="1"/>
              <a:t>Research</a:t>
            </a:r>
            <a:r>
              <a:rPr lang="cs-CZ" dirty="0"/>
              <a:t> vedená </a:t>
            </a:r>
            <a:r>
              <a:rPr lang="cs-CZ" dirty="0" err="1"/>
              <a:t>Clivem</a:t>
            </a:r>
            <a:r>
              <a:rPr lang="cs-CZ" dirty="0"/>
              <a:t> </a:t>
            </a:r>
            <a:r>
              <a:rPr lang="cs-CZ" dirty="0" err="1"/>
              <a:t>Sinclairem</a:t>
            </a:r>
            <a:r>
              <a:rPr lang="cs-CZ" dirty="0"/>
              <a:t>. Používal osmibitový mikroprocesor </a:t>
            </a:r>
            <a:r>
              <a:rPr lang="cs-CZ" b="1" dirty="0" err="1"/>
              <a:t>Zilog</a:t>
            </a:r>
            <a:r>
              <a:rPr lang="cs-CZ" b="1" dirty="0"/>
              <a:t> Z80A</a:t>
            </a:r>
            <a:r>
              <a:rPr lang="cs-CZ" dirty="0"/>
              <a:t>, měl zpravidla </a:t>
            </a:r>
            <a:r>
              <a:rPr lang="cs-CZ" b="1" dirty="0"/>
              <a:t>16 nebo 48 kB operační paměti</a:t>
            </a:r>
            <a:r>
              <a:rPr lang="cs-CZ" dirty="0"/>
              <a:t> a programovalo se na něm především v jazyce </a:t>
            </a:r>
            <a:r>
              <a:rPr lang="cs-CZ" b="1" dirty="0"/>
              <a:t>BASIC</a:t>
            </a:r>
            <a:r>
              <a:rPr lang="cs-CZ" dirty="0"/>
              <a:t>. Programy se nejčastěji ukládaly na běžné audiokazety.</a:t>
            </a:r>
          </a:p>
        </p:txBody>
      </p:sp>
      <p:sp>
        <p:nvSpPr>
          <p:cNvPr id="38" name="TextovéPole 37">
            <a:extLst>
              <a:ext uri="{FF2B5EF4-FFF2-40B4-BE49-F238E27FC236}">
                <a16:creationId xmlns:a16="http://schemas.microsoft.com/office/drawing/2014/main" id="{754A0150-FC6C-38BC-A64E-71388F094602}"/>
              </a:ext>
            </a:extLst>
          </p:cNvPr>
          <p:cNvSpPr txBox="1"/>
          <p:nvPr/>
        </p:nvSpPr>
        <p:spPr>
          <a:xfrm>
            <a:off x="636467" y="6416352"/>
            <a:ext cx="3567862" cy="307777"/>
          </a:xfrm>
          <a:prstGeom prst="rect">
            <a:avLst/>
          </a:prstGeom>
          <a:noFill/>
        </p:spPr>
        <p:txBody>
          <a:bodyPr wrap="square" rtlCol="0">
            <a:spAutoFit/>
          </a:bodyPr>
          <a:lstStyle/>
          <a:p>
            <a:r>
              <a:rPr lang="cs-CZ" sz="1400" dirty="0"/>
              <a:t>Převod binárního čísla na dekadické a naopak</a:t>
            </a:r>
          </a:p>
        </p:txBody>
      </p:sp>
      <p:pic>
        <p:nvPicPr>
          <p:cNvPr id="40" name="Obrázek 39">
            <a:hlinkClick r:id="rId6" action="ppaction://hlinksldjump"/>
            <a:extLst>
              <a:ext uri="{FF2B5EF4-FFF2-40B4-BE49-F238E27FC236}">
                <a16:creationId xmlns:a16="http://schemas.microsoft.com/office/drawing/2014/main" id="{F3B3F87A-34E2-6366-D7B5-0F0A2C1495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174" y="6292254"/>
            <a:ext cx="601293" cy="554187"/>
          </a:xfrm>
          <a:prstGeom prst="rect">
            <a:avLst/>
          </a:prstGeom>
        </p:spPr>
      </p:pic>
    </p:spTree>
    <p:extLst>
      <p:ext uri="{BB962C8B-B14F-4D97-AF65-F5344CB8AC3E}">
        <p14:creationId xmlns:p14="http://schemas.microsoft.com/office/powerpoint/2010/main" val="242389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a:extLst>
                  <a:ext uri="{FF2B5EF4-FFF2-40B4-BE49-F238E27FC236}">
                    <a16:creationId xmlns:a16="http://schemas.microsoft.com/office/drawing/2014/main" id="{12D9A4F1-1593-5DEB-06F0-EBBCA6FD1792}"/>
                  </a:ext>
                </a:extLst>
              </p:cNvPr>
              <p:cNvSpPr>
                <a:spLocks noChangeArrowheads="1"/>
              </p:cNvSpPr>
              <p:nvPr/>
            </p:nvSpPr>
            <p:spPr bwMode="auto">
              <a:xfrm>
                <a:off x="284863" y="226046"/>
                <a:ext cx="11622273" cy="353943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Bajt – skupina osmi bitů</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Každý bit může nabývat hodnoty </a:t>
                </a:r>
                <a:r>
                  <a:rPr kumimoji="0" lang="cs-CZ" altLang="cs-CZ" sz="1600" b="1" i="0" u="none" strike="noStrike" cap="none" normalizeH="0" baseline="0" dirty="0">
                    <a:ln>
                      <a:noFill/>
                    </a:ln>
                    <a:solidFill>
                      <a:schemeClr val="tx1"/>
                    </a:solidFill>
                    <a:effectLst/>
                    <a:latin typeface="Arial" panose="020B0604020202020204" pitchFamily="34" charset="0"/>
                  </a:rPr>
                  <a:t>0 nebo 1</a:t>
                </a:r>
                <a:r>
                  <a:rPr kumimoji="0" lang="cs-CZ" altLang="cs-CZ" sz="1600" b="0" i="0" u="none" strike="noStrike" cap="none" normalizeH="0" baseline="0" dirty="0">
                    <a:ln>
                      <a:noFill/>
                    </a:ln>
                    <a:solidFill>
                      <a:schemeClr val="tx1"/>
                    </a:solidFill>
                    <a:effectLst/>
                    <a:latin typeface="Arial" panose="020B0604020202020204" pitchFamily="34" charset="0"/>
                  </a:rPr>
                  <a:t>. Osm bitů proto umožňuje vytvořit:</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p>
                        <m:sSupPr>
                          <m:ctrlPr>
                            <a:rPr kumimoji="0" lang="cs-CZ" altLang="cs-CZ" sz="1600" b="0" i="1" u="none" strike="noStrike" cap="none" normalizeH="0" baseline="0" smtClean="0">
                              <a:ln>
                                <a:noFill/>
                              </a:ln>
                              <a:solidFill>
                                <a:schemeClr val="tx1"/>
                              </a:solidFill>
                              <a:effectLst/>
                              <a:latin typeface="Cambria Math" panose="02040503050406030204" pitchFamily="18" charset="0"/>
                            </a:rPr>
                          </m:ctrlPr>
                        </m:sSupPr>
                        <m:e>
                          <m:r>
                            <a:rPr kumimoji="0" lang="cs-CZ" altLang="cs-CZ" sz="1600" b="0" i="1" u="none" strike="noStrike" cap="none" normalizeH="0" baseline="0" smtClean="0">
                              <a:ln>
                                <a:noFill/>
                              </a:ln>
                              <a:solidFill>
                                <a:schemeClr val="tx1"/>
                              </a:solidFill>
                              <a:effectLst/>
                              <a:latin typeface="Cambria Math" panose="02040503050406030204" pitchFamily="18" charset="0"/>
                            </a:rPr>
                            <m:t>2</m:t>
                          </m:r>
                        </m:e>
                        <m:sup>
                          <m:r>
                            <a:rPr kumimoji="0" lang="cs-CZ" altLang="cs-CZ" sz="1600" b="0" i="1" u="none" strike="noStrike" cap="none" normalizeH="0" baseline="0" smtClean="0">
                              <a:ln>
                                <a:noFill/>
                              </a:ln>
                              <a:solidFill>
                                <a:schemeClr val="tx1"/>
                              </a:solidFill>
                              <a:effectLst/>
                              <a:latin typeface="Cambria Math" panose="02040503050406030204" pitchFamily="18" charset="0"/>
                            </a:rPr>
                            <m:t>8</m:t>
                          </m:r>
                        </m:sup>
                      </m:sSup>
                      <m:r>
                        <a:rPr kumimoji="0" lang="cs-CZ" altLang="cs-CZ" sz="1600" b="0" i="1" u="none" strike="noStrike" cap="none" normalizeH="0" baseline="0" smtClean="0">
                          <a:ln>
                            <a:noFill/>
                          </a:ln>
                          <a:solidFill>
                            <a:schemeClr val="tx1"/>
                          </a:solidFill>
                          <a:effectLst/>
                          <a:latin typeface="Cambria Math" panose="02040503050406030204" pitchFamily="18" charset="0"/>
                        </a:rPr>
                        <m:t>=256</m:t>
                      </m:r>
                    </m:oMath>
                  </m:oMathPara>
                </a14:m>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různých kombinací, od:</a:t>
                </a:r>
                <a:endParaRPr lang="cs-CZ" altLang="cs-CZ" sz="16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b>
                        <m:sSubPr>
                          <m:ctrlPr>
                            <a:rPr kumimoji="0" lang="cs-CZ" altLang="cs-CZ" sz="1600" b="0" i="1" u="none" strike="noStrike" cap="none" normalizeH="0" baseline="0" smtClean="0">
                              <a:ln>
                                <a:noFill/>
                              </a:ln>
                              <a:solidFill>
                                <a:schemeClr val="tx1"/>
                              </a:solidFill>
                              <a:effectLst/>
                              <a:latin typeface="Cambria Math" panose="02040503050406030204" pitchFamily="18" charset="0"/>
                            </a:rPr>
                          </m:ctrlPr>
                        </m:sSubPr>
                        <m:e>
                          <m:r>
                            <a:rPr kumimoji="0" lang="cs-CZ" altLang="cs-CZ" sz="1600" b="0" i="1" u="none" strike="noStrike" cap="none" normalizeH="0" baseline="0" smtClean="0">
                              <a:ln>
                                <a:noFill/>
                              </a:ln>
                              <a:solidFill>
                                <a:schemeClr val="tx1"/>
                              </a:solidFill>
                              <a:effectLst/>
                              <a:latin typeface="Cambria Math" panose="02040503050406030204" pitchFamily="18" charset="0"/>
                            </a:rPr>
                            <m:t>00000000</m:t>
                          </m:r>
                        </m:e>
                        <m:sub>
                          <m:r>
                            <a:rPr kumimoji="0" lang="cs-CZ" altLang="cs-CZ" sz="1600" b="0" i="1" u="none" strike="noStrike" cap="none" normalizeH="0" baseline="0" smtClean="0">
                              <a:ln>
                                <a:noFill/>
                              </a:ln>
                              <a:solidFill>
                                <a:schemeClr val="tx1"/>
                              </a:solidFill>
                              <a:effectLst/>
                              <a:latin typeface="Cambria Math" panose="02040503050406030204" pitchFamily="18" charset="0"/>
                            </a:rPr>
                            <m:t>2</m:t>
                          </m:r>
                        </m:sub>
                      </m:sSub>
                    </m:oMath>
                  </m:oMathPara>
                </a14:m>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do:</a:t>
                </a:r>
                <a:endParaRPr lang="cs-CZ" altLang="cs-CZ" sz="16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b>
                        <m:sSubPr>
                          <m:ctrlPr>
                            <a:rPr kumimoji="0" lang="cs-CZ" altLang="cs-CZ" sz="1600" b="0" i="1" u="none" strike="noStrike" cap="none" normalizeH="0" baseline="0" smtClean="0">
                              <a:ln>
                                <a:noFill/>
                              </a:ln>
                              <a:solidFill>
                                <a:schemeClr val="tx1"/>
                              </a:solidFill>
                              <a:effectLst/>
                              <a:latin typeface="Cambria Math" panose="02040503050406030204" pitchFamily="18" charset="0"/>
                            </a:rPr>
                          </m:ctrlPr>
                        </m:sSubPr>
                        <m:e>
                          <m:r>
                            <a:rPr kumimoji="0" lang="cs-CZ" altLang="cs-CZ" sz="1600" b="0" i="1" u="none" strike="noStrike" cap="none" normalizeH="0" baseline="0" smtClean="0">
                              <a:ln>
                                <a:noFill/>
                              </a:ln>
                              <a:solidFill>
                                <a:schemeClr val="tx1"/>
                              </a:solidFill>
                              <a:effectLst/>
                              <a:latin typeface="Cambria Math" panose="02040503050406030204" pitchFamily="18" charset="0"/>
                            </a:rPr>
                            <m:t>11111111</m:t>
                          </m:r>
                        </m:e>
                        <m:sub>
                          <m:r>
                            <a:rPr kumimoji="0" lang="cs-CZ" altLang="cs-CZ" sz="1600" b="0" i="1" u="none" strike="noStrike" cap="none" normalizeH="0" baseline="0" smtClean="0">
                              <a:ln>
                                <a:noFill/>
                              </a:ln>
                              <a:solidFill>
                                <a:schemeClr val="tx1"/>
                              </a:solidFill>
                              <a:effectLst/>
                              <a:latin typeface="Cambria Math" panose="02040503050406030204" pitchFamily="18" charset="0"/>
                            </a:rPr>
                            <m:t>2</m:t>
                          </m:r>
                        </m:sub>
                      </m:sSub>
                    </m:oMath>
                  </m:oMathPara>
                </a14:m>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Těmito kombinacemi lze vyjádřit například celá čísla od </a:t>
                </a:r>
                <a:r>
                  <a:rPr kumimoji="0" lang="cs-CZ" altLang="cs-CZ" sz="1600" b="1" i="0" u="none" strike="noStrike" cap="none" normalizeH="0" baseline="0" dirty="0">
                    <a:ln>
                      <a:noFill/>
                    </a:ln>
                    <a:solidFill>
                      <a:schemeClr val="tx1"/>
                    </a:solidFill>
                    <a:effectLst/>
                    <a:latin typeface="Arial" panose="020B0604020202020204" pitchFamily="34" charset="0"/>
                  </a:rPr>
                  <a:t>0 do 255</a:t>
                </a:r>
                <a:r>
                  <a:rPr kumimoji="0" lang="cs-CZ" altLang="cs-CZ" sz="1600" b="0" i="0" u="none" strike="noStrike" cap="none" normalizeH="0" baseline="0" dirty="0">
                    <a:ln>
                      <a:noFill/>
                    </a:ln>
                    <a:solidFill>
                      <a:schemeClr val="tx1"/>
                    </a:solidFill>
                    <a:effectLst/>
                    <a:latin typeface="Arial" panose="020B0604020202020204" pitchFamily="34" charset="0"/>
                  </a:rPr>
                  <a:t> nebo kódy znaků.</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Protože jeden bit je pro běžné ukládání dat příliš malý, seskupují se bity do větších celků. </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Základním celkem je </a:t>
                </a:r>
                <a:r>
                  <a:rPr kumimoji="0" lang="cs-CZ" altLang="cs-CZ" sz="1600" b="1" i="0" u="none" strike="noStrike" cap="none" normalizeH="0" baseline="0" dirty="0">
                    <a:ln>
                      <a:noFill/>
                    </a:ln>
                    <a:solidFill>
                      <a:schemeClr val="tx1"/>
                    </a:solidFill>
                    <a:effectLst/>
                    <a:latin typeface="Arial" panose="020B0604020202020204" pitchFamily="34" charset="0"/>
                  </a:rPr>
                  <a:t>bajt</a:t>
                </a:r>
                <a:r>
                  <a:rPr kumimoji="0" lang="cs-CZ" altLang="cs-CZ" sz="1600" b="0" i="0" u="none" strike="noStrike" cap="none" normalizeH="0" baseline="0" dirty="0">
                    <a:ln>
                      <a:noFill/>
                    </a:ln>
                    <a:solidFill>
                      <a:schemeClr val="tx1"/>
                    </a:solidFill>
                    <a:effectLst/>
                    <a:latin typeface="Arial" panose="020B0604020202020204" pitchFamily="34" charset="0"/>
                  </a:rPr>
                  <a:t> (anglicky </a:t>
                </a:r>
                <a:r>
                  <a:rPr kumimoji="0" lang="cs-CZ" altLang="cs-CZ" sz="1600" b="0" i="1" u="none" strike="noStrike" cap="none" normalizeH="0" baseline="0" dirty="0">
                    <a:ln>
                      <a:noFill/>
                    </a:ln>
                    <a:solidFill>
                      <a:schemeClr val="tx1"/>
                    </a:solidFill>
                    <a:effectLst/>
                    <a:latin typeface="Arial" panose="020B0604020202020204" pitchFamily="34" charset="0"/>
                  </a:rPr>
                  <a:t>byte</a:t>
                </a:r>
                <a:r>
                  <a:rPr kumimoji="0" lang="cs-CZ" altLang="cs-CZ" sz="1600" b="0" i="0" u="none" strike="noStrike" cap="none" normalizeH="0" baseline="0" dirty="0">
                    <a:ln>
                      <a:noFill/>
                    </a:ln>
                    <a:solidFill>
                      <a:schemeClr val="tx1"/>
                    </a:solidFill>
                    <a:effectLst/>
                    <a:latin typeface="Arial" panose="020B0604020202020204" pitchFamily="34" charset="0"/>
                  </a:rPr>
                  <a:t>).</a:t>
                </a: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r>
                        <a:rPr kumimoji="0" lang="cs-CZ" altLang="cs-CZ" sz="1600" b="0" i="1" u="none" strike="noStrike" cap="none" normalizeH="0" baseline="0" smtClean="0">
                          <a:ln>
                            <a:noFill/>
                          </a:ln>
                          <a:solidFill>
                            <a:schemeClr val="tx1"/>
                          </a:solidFill>
                          <a:effectLst/>
                          <a:latin typeface="Cambria Math" panose="02040503050406030204" pitchFamily="18" charset="0"/>
                        </a:rPr>
                        <m:t>1 </m:t>
                      </m:r>
                      <m:r>
                        <m:rPr>
                          <m:sty m:val="p"/>
                        </m:rPr>
                        <a:rPr kumimoji="0" lang="cs-CZ" altLang="cs-CZ" sz="1600" b="0" i="0" u="none" strike="noStrike" cap="none" normalizeH="0" baseline="0" smtClean="0">
                          <a:ln>
                            <a:noFill/>
                          </a:ln>
                          <a:solidFill>
                            <a:schemeClr val="tx1"/>
                          </a:solidFill>
                          <a:effectLst/>
                          <a:latin typeface="Cambria Math" panose="02040503050406030204" pitchFamily="18" charset="0"/>
                        </a:rPr>
                        <m:t>B</m:t>
                      </m:r>
                      <m:r>
                        <a:rPr kumimoji="0" lang="cs-CZ" altLang="cs-CZ" sz="1600" b="0" i="0" u="none" strike="noStrike" cap="none" normalizeH="0" baseline="0" smtClean="0">
                          <a:ln>
                            <a:noFill/>
                          </a:ln>
                          <a:solidFill>
                            <a:schemeClr val="tx1"/>
                          </a:solidFill>
                          <a:effectLst/>
                          <a:latin typeface="Cambria Math" panose="02040503050406030204" pitchFamily="18" charset="0"/>
                        </a:rPr>
                        <m:t>=8 </m:t>
                      </m:r>
                      <m:r>
                        <m:rPr>
                          <m:sty m:val="p"/>
                        </m:rPr>
                        <a:rPr kumimoji="0" lang="cs-CZ" altLang="cs-CZ" sz="1600" b="0" i="0" u="none" strike="noStrike" cap="none" normalizeH="0" baseline="0" smtClean="0">
                          <a:ln>
                            <a:noFill/>
                          </a:ln>
                          <a:solidFill>
                            <a:schemeClr val="tx1"/>
                          </a:solidFill>
                          <a:effectLst/>
                          <a:latin typeface="Cambria Math" panose="02040503050406030204" pitchFamily="18" charset="0"/>
                        </a:rPr>
                        <m:t>bit</m:t>
                      </m:r>
                      <m:r>
                        <a:rPr kumimoji="0" lang="cs-CZ" altLang="cs-CZ" sz="1600" b="0" i="0" u="none" strike="noStrike" cap="none" normalizeH="0" baseline="0" smtClean="0">
                          <a:ln>
                            <a:noFill/>
                          </a:ln>
                          <a:solidFill>
                            <a:schemeClr val="tx1"/>
                          </a:solidFill>
                          <a:effectLst/>
                          <a:latin typeface="Cambria Math" panose="02040503050406030204" pitchFamily="18" charset="0"/>
                        </a:rPr>
                        <m:t>ů</m:t>
                      </m:r>
                    </m:oMath>
                  </m:oMathPara>
                </a14:m>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Bajt</a:t>
                </a:r>
                <a:r>
                  <a:rPr kumimoji="0" lang="cs-CZ" altLang="cs-CZ" sz="1600" b="0" i="0" u="none" strike="noStrike" cap="none" normalizeH="0" baseline="0" dirty="0">
                    <a:ln>
                      <a:noFill/>
                    </a:ln>
                    <a:solidFill>
                      <a:schemeClr val="tx1"/>
                    </a:solidFill>
                    <a:effectLst/>
                    <a:latin typeface="Arial" panose="020B0604020202020204" pitchFamily="34" charset="0"/>
                  </a:rPr>
                  <a:t> se značkou </a:t>
                </a:r>
                <a:r>
                  <a:rPr kumimoji="0" lang="cs-CZ" altLang="cs-CZ" sz="1600" b="1" i="0" u="none" strike="noStrike" cap="none" normalizeH="0" baseline="0" dirty="0">
                    <a:ln>
                      <a:noFill/>
                    </a:ln>
                    <a:solidFill>
                      <a:schemeClr val="tx1"/>
                    </a:solidFill>
                    <a:effectLst/>
                    <a:latin typeface="Arial" panose="020B0604020202020204" pitchFamily="34" charset="0"/>
                  </a:rPr>
                  <a:t>B</a:t>
                </a:r>
                <a:r>
                  <a:rPr kumimoji="0" lang="cs-CZ" altLang="cs-CZ" sz="1600" b="0" i="0" u="none" strike="noStrike" cap="none" normalizeH="0" baseline="0" dirty="0">
                    <a:ln>
                      <a:noFill/>
                    </a:ln>
                    <a:solidFill>
                      <a:schemeClr val="tx1"/>
                    </a:solidFill>
                    <a:effectLst/>
                    <a:latin typeface="Arial" panose="020B0604020202020204" pitchFamily="34" charset="0"/>
                  </a:rPr>
                  <a:t> je jednotka množství digitálních dat tvořená osmi bity.</a:t>
                </a:r>
              </a:p>
            </p:txBody>
          </p:sp>
        </mc:Choice>
        <mc:Fallback xmlns="">
          <p:sp>
            <p:nvSpPr>
              <p:cNvPr id="2" name="Rectangle 1">
                <a:extLst>
                  <a:ext uri="{FF2B5EF4-FFF2-40B4-BE49-F238E27FC236}">
                    <a16:creationId xmlns:a16="http://schemas.microsoft.com/office/drawing/2014/main" id="{12D9A4F1-1593-5DEB-06F0-EBBCA6FD1792}"/>
                  </a:ext>
                </a:extLst>
              </p:cNvPr>
              <p:cNvSpPr>
                <a:spLocks noRot="1" noChangeAspect="1" noMove="1" noResize="1" noEditPoints="1" noAdjustHandles="1" noChangeArrowheads="1" noChangeShapeType="1" noTextEdit="1"/>
              </p:cNvSpPr>
              <p:nvPr/>
            </p:nvSpPr>
            <p:spPr bwMode="auto">
              <a:xfrm>
                <a:off x="284863" y="226046"/>
                <a:ext cx="11622273" cy="3539430"/>
              </a:xfrm>
              <a:prstGeom prst="rect">
                <a:avLst/>
              </a:prstGeom>
              <a:blipFill>
                <a:blip r:embed="rId2"/>
                <a:stretch>
                  <a:fillRect l="-315" b="-172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cs-CZ">
                    <a:noFill/>
                  </a:rPr>
                  <a:t> </a:t>
                </a:r>
              </a:p>
            </p:txBody>
          </p:sp>
        </mc:Fallback>
      </mc:AlternateContent>
      <p:sp>
        <p:nvSpPr>
          <p:cNvPr id="3" name="TextovéPole 2">
            <a:extLst>
              <a:ext uri="{FF2B5EF4-FFF2-40B4-BE49-F238E27FC236}">
                <a16:creationId xmlns:a16="http://schemas.microsoft.com/office/drawing/2014/main" id="{480030A4-B8B9-4831-FB1B-7E4AC3F77C5D}"/>
              </a:ext>
            </a:extLst>
          </p:cNvPr>
          <p:cNvSpPr txBox="1"/>
          <p:nvPr/>
        </p:nvSpPr>
        <p:spPr>
          <a:xfrm>
            <a:off x="284863" y="4206685"/>
            <a:ext cx="11513489" cy="646331"/>
          </a:xfrm>
          <a:prstGeom prst="rect">
            <a:avLst/>
          </a:prstGeom>
          <a:noFill/>
        </p:spPr>
        <p:txBody>
          <a:bodyPr wrap="square" rtlCol="0">
            <a:spAutoFit/>
          </a:bodyPr>
          <a:lstStyle/>
          <a:p>
            <a:r>
              <a:rPr lang="cs-CZ" dirty="0">
                <a:latin typeface="Arial" panose="020B0604020202020204" pitchFamily="34" charset="0"/>
              </a:rPr>
              <a:t>Příklad: velikost binárního zápisu</a:t>
            </a:r>
          </a:p>
          <a:p>
            <a:pPr algn="ctr"/>
            <a:r>
              <a:rPr lang="cs-CZ" dirty="0"/>
              <a:t>1001 1111 0101 1010</a:t>
            </a:r>
          </a:p>
        </p:txBody>
      </p:sp>
      <p:sp>
        <p:nvSpPr>
          <p:cNvPr id="4" name="Rectangle 1">
            <a:extLst>
              <a:ext uri="{FF2B5EF4-FFF2-40B4-BE49-F238E27FC236}">
                <a16:creationId xmlns:a16="http://schemas.microsoft.com/office/drawing/2014/main" id="{A0C80865-6776-6429-632F-8F9470AFB358}"/>
              </a:ext>
            </a:extLst>
          </p:cNvPr>
          <p:cNvSpPr>
            <a:spLocks noChangeArrowheads="1"/>
          </p:cNvSpPr>
          <p:nvPr/>
        </p:nvSpPr>
        <p:spPr bwMode="auto">
          <a:xfrm>
            <a:off x="284863" y="4912561"/>
            <a:ext cx="11513489"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Číslo obsahuje 16 binárních číslic, tedy:</a:t>
            </a:r>
            <a:endParaRPr lang="cs-CZ" altLang="cs-CZ" sz="800" dirty="0">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16 bitů</a:t>
            </a:r>
            <a:endParaRPr lang="cs-CZ" altLang="cs-CZ" sz="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Protože jeden bajt obsahuje 8 bitů:</a:t>
            </a:r>
            <a:endParaRPr lang="cs-CZ" altLang="cs-CZ" sz="800" dirty="0">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16 : 8 = 2 bajty</a:t>
            </a:r>
            <a:endParaRPr lang="cs-CZ" altLang="cs-CZ" sz="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Tento binární zápis zabírá 16 bitů, tedy 2 bajty.</a:t>
            </a:r>
          </a:p>
        </p:txBody>
      </p:sp>
      <p:sp>
        <p:nvSpPr>
          <p:cNvPr id="5" name="Rectangle 2">
            <a:extLst>
              <a:ext uri="{FF2B5EF4-FFF2-40B4-BE49-F238E27FC236}">
                <a16:creationId xmlns:a16="http://schemas.microsoft.com/office/drawing/2014/main" id="{2EA7A3C3-B8B7-902D-B6AD-EF3903746F03}"/>
              </a:ext>
            </a:extLst>
          </p:cNvPr>
          <p:cNvSpPr>
            <a:spLocks noChangeArrowheads="1"/>
          </p:cNvSpPr>
          <p:nvPr/>
        </p:nvSpPr>
        <p:spPr bwMode="auto">
          <a:xfrm>
            <a:off x="8503978" y="3128463"/>
            <a:ext cx="3403158" cy="1754326"/>
          </a:xfrm>
          <a:prstGeom prst="rect">
            <a:avLst/>
          </a:prstGeom>
          <a:noFill/>
          <a:ln w="190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panose="020B0604020202020204" pitchFamily="34" charset="0"/>
              </a:rPr>
              <a:t>Doporučuji psát:</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b="1" i="0" u="none" strike="noStrike" cap="none" normalizeH="0" baseline="0" dirty="0">
                <a:ln>
                  <a:noFill/>
                </a:ln>
                <a:solidFill>
                  <a:schemeClr val="tx1"/>
                </a:solidFill>
                <a:effectLst/>
                <a:latin typeface="Arial" panose="020B0604020202020204" pitchFamily="34" charset="0"/>
              </a:rPr>
              <a:t>bajt</a:t>
            </a:r>
            <a:r>
              <a:rPr kumimoji="0" lang="cs-CZ" altLang="cs-CZ" sz="1800" b="0" i="0" u="none" strike="noStrike" cap="none" normalizeH="0" baseline="0" dirty="0">
                <a:ln>
                  <a:noFill/>
                </a:ln>
                <a:solidFill>
                  <a:schemeClr val="tx1"/>
                </a:solidFill>
                <a:effectLst/>
                <a:latin typeface="Arial" panose="020B0604020202020204" pitchFamily="34" charset="0"/>
              </a:rPr>
              <a:t> s malým počátečním písmenem,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anglicky </a:t>
            </a:r>
            <a:r>
              <a:rPr kumimoji="0" lang="cs-CZ" altLang="cs-CZ" sz="1800" b="1" i="1" u="none" strike="noStrike" cap="none" normalizeH="0" baseline="0" dirty="0">
                <a:ln>
                  <a:noFill/>
                </a:ln>
                <a:solidFill>
                  <a:schemeClr val="tx1"/>
                </a:solidFill>
                <a:effectLst/>
                <a:latin typeface="Arial" panose="020B0604020202020204" pitchFamily="34" charset="0"/>
              </a:rPr>
              <a:t>byte</a:t>
            </a:r>
            <a:r>
              <a:rPr kumimoji="0" lang="cs-CZ" altLang="cs-CZ" sz="1800" b="0" i="0" u="none" strike="noStrike" cap="none" normalizeH="0" baseline="0" dirty="0">
                <a:ln>
                  <a:noFill/>
                </a:ln>
                <a:solidFill>
                  <a:schemeClr val="tx1"/>
                </a:solidFill>
                <a:effectLst/>
                <a:latin typeface="Arial" panose="020B0604020202020204" pitchFamily="34" charset="0"/>
              </a:rPr>
              <a:t>, nikoli </a:t>
            </a:r>
            <a:r>
              <a:rPr kumimoji="0" lang="cs-CZ" altLang="cs-CZ" b="0" i="0" u="none" strike="noStrike" cap="none" normalizeH="0" baseline="0" dirty="0">
                <a:ln>
                  <a:noFill/>
                </a:ln>
                <a:solidFill>
                  <a:schemeClr val="tx1"/>
                </a:solidFill>
                <a:effectLst/>
                <a:latin typeface="Arial Unicode MS"/>
              </a:rPr>
              <a:t>BYTE</a:t>
            </a:r>
            <a:r>
              <a:rPr kumimoji="0" lang="cs-CZ" altLang="cs-CZ" b="0" i="0" u="none" strike="noStrike" cap="none" normalizeH="0" baseline="0" dirty="0">
                <a:ln>
                  <a:noFill/>
                </a:ln>
                <a:solidFill>
                  <a:schemeClr val="tx1"/>
                </a:solidFill>
                <a:effectLst/>
              </a:rPr>
              <a:t>,</a:t>
            </a:r>
            <a:r>
              <a:rPr kumimoji="0" lang="cs-CZ" altLang="cs-CZ" sz="1000" b="0" i="0" u="none" strike="noStrike" cap="none" normalizeH="0" baseline="0" dirty="0">
                <a:ln>
                  <a:noFill/>
                </a:ln>
                <a:solidFill>
                  <a:schemeClr val="tx1"/>
                </a:solidFill>
                <a:effectLst/>
              </a:rPr>
              <a:t> </a:t>
            </a:r>
            <a:endParaRPr kumimoji="0" lang="cs-CZ" altLang="cs-CZ" sz="1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správně </a:t>
            </a:r>
            <a:r>
              <a:rPr kumimoji="0" lang="cs-CZ" altLang="cs-CZ" sz="1800" b="1" i="0" u="none" strike="noStrike" cap="none" normalizeH="0" baseline="0" dirty="0">
                <a:ln>
                  <a:noFill/>
                </a:ln>
                <a:solidFill>
                  <a:schemeClr val="tx1"/>
                </a:solidFill>
                <a:effectLst/>
                <a:latin typeface="Arial" panose="020B0604020202020204" pitchFamily="34" charset="0"/>
              </a:rPr>
              <a:t>8 bitů</a:t>
            </a:r>
            <a:r>
              <a:rPr kumimoji="0" lang="cs-CZ" altLang="cs-CZ" sz="1800" b="0" i="0" u="none" strike="noStrike" cap="none" normalizeH="0" baseline="0" dirty="0">
                <a:ln>
                  <a:noFill/>
                </a:ln>
                <a:solidFill>
                  <a:schemeClr val="tx1"/>
                </a:solidFill>
                <a:effectLst/>
                <a:latin typeface="Arial" panose="020B0604020202020204" pitchFamily="34" charset="0"/>
              </a:rPr>
              <a:t>, nikoli „8 bit“.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a:ln>
                <a:noFill/>
              </a:ln>
              <a:solidFill>
                <a:schemeClr val="tx1"/>
              </a:solidFill>
              <a:effectLst/>
              <a:latin typeface="Arial" panose="020B0604020202020204" pitchFamily="34" charset="0"/>
            </a:endParaRPr>
          </a:p>
        </p:txBody>
      </p:sp>
      <p:cxnSp>
        <p:nvCxnSpPr>
          <p:cNvPr id="7" name="Přímá spojnice 6">
            <a:extLst>
              <a:ext uri="{FF2B5EF4-FFF2-40B4-BE49-F238E27FC236}">
                <a16:creationId xmlns:a16="http://schemas.microsoft.com/office/drawing/2014/main" id="{CD34D6FB-55B0-AF41-AFE5-40C9ED700E3C}"/>
              </a:ext>
            </a:extLst>
          </p:cNvPr>
          <p:cNvCxnSpPr/>
          <p:nvPr/>
        </p:nvCxnSpPr>
        <p:spPr>
          <a:xfrm flipV="1">
            <a:off x="284863" y="4029480"/>
            <a:ext cx="7967207"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1103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488D0492-7BCB-C3B1-0725-A561A1C93363}"/>
                  </a:ext>
                </a:extLst>
              </p:cNvPr>
              <p:cNvSpPr txBox="1"/>
              <p:nvPr/>
            </p:nvSpPr>
            <p:spPr>
              <a:xfrm>
                <a:off x="258859" y="2608090"/>
                <a:ext cx="11405704" cy="1015663"/>
              </a:xfrm>
              <a:prstGeom prst="rect">
                <a:avLst/>
              </a:prstGeom>
              <a:noFill/>
            </p:spPr>
            <p:txBody>
              <a:bodyPr wrap="square" rtlCol="0">
                <a:spAutoFit/>
              </a:bodyPr>
              <a:lstStyle/>
              <a:p>
                <a:r>
                  <a:rPr lang="cs-CZ" dirty="0"/>
                  <a:t>Hexadecimální zápis je zkrácený a přehlednější způsob zápisu binárních hodnot. Každé čtyři bity lze nahradit jednou hexadecimální číslicí.</a:t>
                </a:r>
              </a:p>
              <a:p>
                <a:endParaRPr lang="cs-CZ" sz="600" dirty="0"/>
              </a:p>
              <a:p>
                <a:r>
                  <a:rPr lang="cs-CZ" dirty="0"/>
                  <a:t>Příklad:                                                      </a:t>
                </a:r>
                <a14:m>
                  <m:oMath xmlns:m="http://schemas.openxmlformats.org/officeDocument/2006/math">
                    <m:r>
                      <a:rPr lang="cs-CZ" b="0" i="0" smtClean="0">
                        <a:latin typeface="Cambria Math" panose="02040503050406030204" pitchFamily="18" charset="0"/>
                      </a:rPr>
                      <m:t> </m:t>
                    </m:r>
                    <m:sSub>
                      <m:sSubPr>
                        <m:ctrlPr>
                          <a:rPr lang="cs-CZ"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168</m:t>
                            </m:r>
                          </m:e>
                        </m:d>
                      </m:e>
                      <m:sub>
                        <m:r>
                          <a:rPr lang="cs-CZ" b="0" i="1" smtClean="0">
                            <a:latin typeface="Cambria Math" panose="02040503050406030204" pitchFamily="18" charset="0"/>
                          </a:rPr>
                          <m:t>10</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1010 1000</m:t>
                            </m:r>
                          </m:e>
                        </m:d>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m:rPr>
                                <m:sty m:val="p"/>
                              </m:rPr>
                              <a:rPr lang="cs-CZ" b="0" i="0" smtClean="0">
                                <a:latin typeface="Cambria Math" panose="02040503050406030204" pitchFamily="18" charset="0"/>
                              </a:rPr>
                              <m:t>A</m:t>
                            </m:r>
                            <m:r>
                              <a:rPr lang="cs-CZ" b="0" i="0" smtClean="0">
                                <a:latin typeface="Cambria Math" panose="02040503050406030204" pitchFamily="18" charset="0"/>
                              </a:rPr>
                              <m:t>8</m:t>
                            </m:r>
                          </m:e>
                        </m:d>
                      </m:e>
                      <m:sub>
                        <m:r>
                          <a:rPr lang="cs-CZ" b="0" i="1" smtClean="0">
                            <a:latin typeface="Cambria Math" panose="02040503050406030204" pitchFamily="18" charset="0"/>
                          </a:rPr>
                          <m:t>16</m:t>
                        </m:r>
                      </m:sub>
                    </m:sSub>
                  </m:oMath>
                </a14:m>
                <a:endParaRPr lang="cs-CZ" dirty="0"/>
              </a:p>
            </p:txBody>
          </p:sp>
        </mc:Choice>
        <mc:Fallback xmlns="">
          <p:sp>
            <p:nvSpPr>
              <p:cNvPr id="3" name="TextovéPole 2">
                <a:extLst>
                  <a:ext uri="{FF2B5EF4-FFF2-40B4-BE49-F238E27FC236}">
                    <a16:creationId xmlns:a16="http://schemas.microsoft.com/office/drawing/2014/main" id="{488D0492-7BCB-C3B1-0725-A561A1C93363}"/>
                  </a:ext>
                </a:extLst>
              </p:cNvPr>
              <p:cNvSpPr txBox="1">
                <a:spLocks noRot="1" noChangeAspect="1" noMove="1" noResize="1" noEditPoints="1" noAdjustHandles="1" noChangeArrowheads="1" noChangeShapeType="1" noTextEdit="1"/>
              </p:cNvSpPr>
              <p:nvPr/>
            </p:nvSpPr>
            <p:spPr>
              <a:xfrm>
                <a:off x="258859" y="2608090"/>
                <a:ext cx="11405704" cy="1015663"/>
              </a:xfrm>
              <a:prstGeom prst="rect">
                <a:avLst/>
              </a:prstGeom>
              <a:blipFill>
                <a:blip r:embed="rId2"/>
                <a:stretch>
                  <a:fillRect l="-428" t="-3614" b="-9036"/>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63D6204A-8F98-38DF-707E-9B3630BF4C8B}"/>
                  </a:ext>
                </a:extLst>
              </p:cNvPr>
              <p:cNvSpPr txBox="1"/>
              <p:nvPr/>
            </p:nvSpPr>
            <p:spPr>
              <a:xfrm>
                <a:off x="258859" y="157771"/>
                <a:ext cx="11251095" cy="646331"/>
              </a:xfrm>
              <a:prstGeom prst="rect">
                <a:avLst/>
              </a:prstGeom>
              <a:noFill/>
            </p:spPr>
            <p:txBody>
              <a:bodyPr wrap="square" rtlCol="0">
                <a:spAutoFit/>
              </a:bodyPr>
              <a:lstStyle/>
              <a:p>
                <a:r>
                  <a:rPr lang="cs-CZ" dirty="0"/>
                  <a:t>Binární soustava používá pouze dvě číslice  0 a 1, je zápis vyšších hodnou v binární soustavě nepřehledný. Například třímístné dekadické číslo 168 v binární soustavě je 10101000. Zapisujeme </a:t>
                </a:r>
                <a14:m>
                  <m:oMath xmlns:m="http://schemas.openxmlformats.org/officeDocument/2006/math">
                    <m:sSub>
                      <m:sSubPr>
                        <m:ctrlPr>
                          <a:rPr lang="cs-CZ"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168</m:t>
                            </m:r>
                          </m:e>
                        </m:d>
                      </m:e>
                      <m:sub>
                        <m:r>
                          <a:rPr lang="cs-CZ" b="0" i="1" smtClean="0">
                            <a:latin typeface="Cambria Math" panose="02040503050406030204" pitchFamily="18" charset="0"/>
                          </a:rPr>
                          <m:t>10</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10101000</m:t>
                            </m:r>
                          </m:e>
                        </m:d>
                      </m:e>
                      <m:sub>
                        <m:r>
                          <a:rPr lang="cs-CZ" b="0" i="1" smtClean="0">
                            <a:latin typeface="Cambria Math" panose="02040503050406030204" pitchFamily="18" charset="0"/>
                          </a:rPr>
                          <m:t>2</m:t>
                        </m:r>
                      </m:sub>
                    </m:sSub>
                  </m:oMath>
                </a14:m>
                <a:r>
                  <a:rPr lang="cs-CZ" dirty="0"/>
                  <a:t>. </a:t>
                </a:r>
              </a:p>
            </p:txBody>
          </p:sp>
        </mc:Choice>
        <mc:Fallback xmlns="">
          <p:sp>
            <p:nvSpPr>
              <p:cNvPr id="4" name="TextovéPole 3">
                <a:extLst>
                  <a:ext uri="{FF2B5EF4-FFF2-40B4-BE49-F238E27FC236}">
                    <a16:creationId xmlns:a16="http://schemas.microsoft.com/office/drawing/2014/main" id="{63D6204A-8F98-38DF-707E-9B3630BF4C8B}"/>
                  </a:ext>
                </a:extLst>
              </p:cNvPr>
              <p:cNvSpPr txBox="1">
                <a:spLocks noRot="1" noChangeAspect="1" noMove="1" noResize="1" noEditPoints="1" noAdjustHandles="1" noChangeArrowheads="1" noChangeShapeType="1" noTextEdit="1"/>
              </p:cNvSpPr>
              <p:nvPr/>
            </p:nvSpPr>
            <p:spPr>
              <a:xfrm>
                <a:off x="258859" y="157771"/>
                <a:ext cx="11251095" cy="646331"/>
              </a:xfrm>
              <a:prstGeom prst="rect">
                <a:avLst/>
              </a:prstGeom>
              <a:blipFill>
                <a:blip r:embed="rId3"/>
                <a:stretch>
                  <a:fillRect l="-433" t="-5660" b="-14151"/>
                </a:stretch>
              </a:blipFill>
            </p:spPr>
            <p:txBody>
              <a:bodyPr/>
              <a:lstStyle/>
              <a:p>
                <a:r>
                  <a:rPr lang="cs-CZ">
                    <a:noFill/>
                  </a:rPr>
                  <a:t> </a:t>
                </a:r>
              </a:p>
            </p:txBody>
          </p:sp>
        </mc:Fallback>
      </mc:AlternateContent>
      <p:sp>
        <p:nvSpPr>
          <p:cNvPr id="5" name="TextovéPole 4">
            <a:extLst>
              <a:ext uri="{FF2B5EF4-FFF2-40B4-BE49-F238E27FC236}">
                <a16:creationId xmlns:a16="http://schemas.microsoft.com/office/drawing/2014/main" id="{003C4D76-ECE4-3533-8219-B8D0237F6C05}"/>
              </a:ext>
            </a:extLst>
          </p:cNvPr>
          <p:cNvSpPr txBox="1"/>
          <p:nvPr/>
        </p:nvSpPr>
        <p:spPr>
          <a:xfrm>
            <a:off x="258859" y="804102"/>
            <a:ext cx="11137126" cy="646331"/>
          </a:xfrm>
          <a:prstGeom prst="rect">
            <a:avLst/>
          </a:prstGeom>
          <a:noFill/>
        </p:spPr>
        <p:txBody>
          <a:bodyPr wrap="square" rtlCol="0">
            <a:spAutoFit/>
          </a:bodyPr>
          <a:lstStyle/>
          <a:p>
            <a:r>
              <a:rPr lang="cs-CZ" dirty="0"/>
              <a:t>Pro lepší přehlednost je vhodné používat tzv. </a:t>
            </a:r>
            <a:r>
              <a:rPr lang="cs-CZ" b="1" dirty="0"/>
              <a:t>hexadecimální </a:t>
            </a:r>
            <a:r>
              <a:rPr lang="cs-CZ" dirty="0"/>
              <a:t>soustavu, která k zápisu číselné hodnoty používá šestnáct znaků:</a:t>
            </a:r>
          </a:p>
        </p:txBody>
      </p:sp>
      <p:graphicFrame>
        <p:nvGraphicFramePr>
          <p:cNvPr id="6" name="Tabulka 5">
            <a:extLst>
              <a:ext uri="{FF2B5EF4-FFF2-40B4-BE49-F238E27FC236}">
                <a16:creationId xmlns:a16="http://schemas.microsoft.com/office/drawing/2014/main" id="{ECE27099-2D06-7AB0-2CE2-D3855ED0720D}"/>
              </a:ext>
            </a:extLst>
          </p:cNvPr>
          <p:cNvGraphicFramePr>
            <a:graphicFrameLocks noGrp="1"/>
          </p:cNvGraphicFramePr>
          <p:nvPr/>
        </p:nvGraphicFramePr>
        <p:xfrm>
          <a:off x="732000" y="1405186"/>
          <a:ext cx="10728000" cy="1112520"/>
        </p:xfrm>
        <a:graphic>
          <a:graphicData uri="http://schemas.openxmlformats.org/drawingml/2006/table">
            <a:tbl>
              <a:tblPr firstRow="1" bandRow="1">
                <a:tableStyleId>{5940675A-B579-460E-94D1-54222C63F5DA}</a:tableStyleId>
              </a:tblPr>
              <a:tblGrid>
                <a:gridCol w="936000">
                  <a:extLst>
                    <a:ext uri="{9D8B030D-6E8A-4147-A177-3AD203B41FA5}">
                      <a16:colId xmlns:a16="http://schemas.microsoft.com/office/drawing/2014/main" val="648342244"/>
                    </a:ext>
                  </a:extLst>
                </a:gridCol>
                <a:gridCol w="612000">
                  <a:extLst>
                    <a:ext uri="{9D8B030D-6E8A-4147-A177-3AD203B41FA5}">
                      <a16:colId xmlns:a16="http://schemas.microsoft.com/office/drawing/2014/main" val="1413324668"/>
                    </a:ext>
                  </a:extLst>
                </a:gridCol>
                <a:gridCol w="612000">
                  <a:extLst>
                    <a:ext uri="{9D8B030D-6E8A-4147-A177-3AD203B41FA5}">
                      <a16:colId xmlns:a16="http://schemas.microsoft.com/office/drawing/2014/main" val="4140554436"/>
                    </a:ext>
                  </a:extLst>
                </a:gridCol>
                <a:gridCol w="612000">
                  <a:extLst>
                    <a:ext uri="{9D8B030D-6E8A-4147-A177-3AD203B41FA5}">
                      <a16:colId xmlns:a16="http://schemas.microsoft.com/office/drawing/2014/main" val="1682096448"/>
                    </a:ext>
                  </a:extLst>
                </a:gridCol>
                <a:gridCol w="612000">
                  <a:extLst>
                    <a:ext uri="{9D8B030D-6E8A-4147-A177-3AD203B41FA5}">
                      <a16:colId xmlns:a16="http://schemas.microsoft.com/office/drawing/2014/main" val="858816561"/>
                    </a:ext>
                  </a:extLst>
                </a:gridCol>
                <a:gridCol w="612000">
                  <a:extLst>
                    <a:ext uri="{9D8B030D-6E8A-4147-A177-3AD203B41FA5}">
                      <a16:colId xmlns:a16="http://schemas.microsoft.com/office/drawing/2014/main" val="1391064153"/>
                    </a:ext>
                  </a:extLst>
                </a:gridCol>
                <a:gridCol w="612000">
                  <a:extLst>
                    <a:ext uri="{9D8B030D-6E8A-4147-A177-3AD203B41FA5}">
                      <a16:colId xmlns:a16="http://schemas.microsoft.com/office/drawing/2014/main" val="2416768910"/>
                    </a:ext>
                  </a:extLst>
                </a:gridCol>
                <a:gridCol w="612000">
                  <a:extLst>
                    <a:ext uri="{9D8B030D-6E8A-4147-A177-3AD203B41FA5}">
                      <a16:colId xmlns:a16="http://schemas.microsoft.com/office/drawing/2014/main" val="984318476"/>
                    </a:ext>
                  </a:extLst>
                </a:gridCol>
                <a:gridCol w="612000">
                  <a:extLst>
                    <a:ext uri="{9D8B030D-6E8A-4147-A177-3AD203B41FA5}">
                      <a16:colId xmlns:a16="http://schemas.microsoft.com/office/drawing/2014/main" val="3488016758"/>
                    </a:ext>
                  </a:extLst>
                </a:gridCol>
                <a:gridCol w="612000">
                  <a:extLst>
                    <a:ext uri="{9D8B030D-6E8A-4147-A177-3AD203B41FA5}">
                      <a16:colId xmlns:a16="http://schemas.microsoft.com/office/drawing/2014/main" val="2542245423"/>
                    </a:ext>
                  </a:extLst>
                </a:gridCol>
                <a:gridCol w="612000">
                  <a:extLst>
                    <a:ext uri="{9D8B030D-6E8A-4147-A177-3AD203B41FA5}">
                      <a16:colId xmlns:a16="http://schemas.microsoft.com/office/drawing/2014/main" val="328211857"/>
                    </a:ext>
                  </a:extLst>
                </a:gridCol>
                <a:gridCol w="612000">
                  <a:extLst>
                    <a:ext uri="{9D8B030D-6E8A-4147-A177-3AD203B41FA5}">
                      <a16:colId xmlns:a16="http://schemas.microsoft.com/office/drawing/2014/main" val="1700990602"/>
                    </a:ext>
                  </a:extLst>
                </a:gridCol>
                <a:gridCol w="612000">
                  <a:extLst>
                    <a:ext uri="{9D8B030D-6E8A-4147-A177-3AD203B41FA5}">
                      <a16:colId xmlns:a16="http://schemas.microsoft.com/office/drawing/2014/main" val="1733061456"/>
                    </a:ext>
                  </a:extLst>
                </a:gridCol>
                <a:gridCol w="612000">
                  <a:extLst>
                    <a:ext uri="{9D8B030D-6E8A-4147-A177-3AD203B41FA5}">
                      <a16:colId xmlns:a16="http://schemas.microsoft.com/office/drawing/2014/main" val="715007282"/>
                    </a:ext>
                  </a:extLst>
                </a:gridCol>
                <a:gridCol w="612000">
                  <a:extLst>
                    <a:ext uri="{9D8B030D-6E8A-4147-A177-3AD203B41FA5}">
                      <a16:colId xmlns:a16="http://schemas.microsoft.com/office/drawing/2014/main" val="1397548258"/>
                    </a:ext>
                  </a:extLst>
                </a:gridCol>
                <a:gridCol w="612000">
                  <a:extLst>
                    <a:ext uri="{9D8B030D-6E8A-4147-A177-3AD203B41FA5}">
                      <a16:colId xmlns:a16="http://schemas.microsoft.com/office/drawing/2014/main" val="1545952726"/>
                    </a:ext>
                  </a:extLst>
                </a:gridCol>
                <a:gridCol w="612000">
                  <a:extLst>
                    <a:ext uri="{9D8B030D-6E8A-4147-A177-3AD203B41FA5}">
                      <a16:colId xmlns:a16="http://schemas.microsoft.com/office/drawing/2014/main" val="931769203"/>
                    </a:ext>
                  </a:extLst>
                </a:gridCol>
              </a:tblGrid>
              <a:tr h="370840">
                <a:tc>
                  <a:txBody>
                    <a:bodyPr/>
                    <a:lstStyle/>
                    <a:p>
                      <a:pPr algn="ctr"/>
                      <a:r>
                        <a:rPr lang="cs-CZ" sz="900" dirty="0"/>
                        <a:t>Dekadický zápis</a:t>
                      </a:r>
                    </a:p>
                  </a:txBody>
                  <a:tcPr anchor="ctr"/>
                </a:tc>
                <a:tc>
                  <a:txBody>
                    <a:bodyPr/>
                    <a:lstStyle/>
                    <a:p>
                      <a:pPr algn="ctr"/>
                      <a:r>
                        <a:rPr lang="cs-CZ" sz="1600" dirty="0"/>
                        <a:t>0</a:t>
                      </a:r>
                    </a:p>
                  </a:txBody>
                  <a:tcPr anchor="ctr"/>
                </a:tc>
                <a:tc>
                  <a:txBody>
                    <a:bodyPr/>
                    <a:lstStyle/>
                    <a:p>
                      <a:pPr algn="ctr"/>
                      <a:r>
                        <a:rPr lang="cs-CZ" sz="1600" dirty="0"/>
                        <a:t>1</a:t>
                      </a:r>
                    </a:p>
                  </a:txBody>
                  <a:tcPr anchor="ctr"/>
                </a:tc>
                <a:tc>
                  <a:txBody>
                    <a:bodyPr/>
                    <a:lstStyle/>
                    <a:p>
                      <a:pPr algn="ctr"/>
                      <a:r>
                        <a:rPr lang="cs-CZ" sz="1600" dirty="0"/>
                        <a:t>2</a:t>
                      </a:r>
                    </a:p>
                  </a:txBody>
                  <a:tcPr anchor="ctr"/>
                </a:tc>
                <a:tc>
                  <a:txBody>
                    <a:bodyPr/>
                    <a:lstStyle/>
                    <a:p>
                      <a:pPr algn="ctr"/>
                      <a:r>
                        <a:rPr lang="cs-CZ" sz="1600" dirty="0"/>
                        <a:t>3</a:t>
                      </a:r>
                    </a:p>
                  </a:txBody>
                  <a:tcPr anchor="ctr"/>
                </a:tc>
                <a:tc>
                  <a:txBody>
                    <a:bodyPr/>
                    <a:lstStyle/>
                    <a:p>
                      <a:pPr algn="ctr"/>
                      <a:r>
                        <a:rPr lang="cs-CZ" sz="1600" dirty="0"/>
                        <a:t>4</a:t>
                      </a:r>
                    </a:p>
                  </a:txBody>
                  <a:tcPr anchor="ctr"/>
                </a:tc>
                <a:tc>
                  <a:txBody>
                    <a:bodyPr/>
                    <a:lstStyle/>
                    <a:p>
                      <a:pPr algn="ctr"/>
                      <a:r>
                        <a:rPr lang="cs-CZ" sz="1600" dirty="0"/>
                        <a:t>5</a:t>
                      </a:r>
                    </a:p>
                  </a:txBody>
                  <a:tcPr anchor="ctr"/>
                </a:tc>
                <a:tc>
                  <a:txBody>
                    <a:bodyPr/>
                    <a:lstStyle/>
                    <a:p>
                      <a:pPr algn="ctr"/>
                      <a:r>
                        <a:rPr lang="cs-CZ" sz="1600" dirty="0"/>
                        <a:t>6</a:t>
                      </a:r>
                    </a:p>
                  </a:txBody>
                  <a:tcPr anchor="ctr"/>
                </a:tc>
                <a:tc>
                  <a:txBody>
                    <a:bodyPr/>
                    <a:lstStyle/>
                    <a:p>
                      <a:pPr algn="ctr"/>
                      <a:r>
                        <a:rPr lang="cs-CZ" sz="1600" dirty="0"/>
                        <a:t>7</a:t>
                      </a:r>
                    </a:p>
                  </a:txBody>
                  <a:tcPr anchor="ctr"/>
                </a:tc>
                <a:tc>
                  <a:txBody>
                    <a:bodyPr/>
                    <a:lstStyle/>
                    <a:p>
                      <a:pPr algn="ctr"/>
                      <a:r>
                        <a:rPr lang="cs-CZ" sz="1600" dirty="0"/>
                        <a:t>8</a:t>
                      </a:r>
                    </a:p>
                  </a:txBody>
                  <a:tcPr anchor="ctr"/>
                </a:tc>
                <a:tc>
                  <a:txBody>
                    <a:bodyPr/>
                    <a:lstStyle/>
                    <a:p>
                      <a:pPr algn="ctr"/>
                      <a:r>
                        <a:rPr lang="cs-CZ" sz="1600" dirty="0"/>
                        <a:t>9</a:t>
                      </a:r>
                    </a:p>
                  </a:txBody>
                  <a:tcPr anchor="ctr"/>
                </a:tc>
                <a:tc>
                  <a:txBody>
                    <a:bodyPr/>
                    <a:lstStyle/>
                    <a:p>
                      <a:pPr algn="ctr"/>
                      <a:r>
                        <a:rPr lang="cs-CZ" sz="1600" dirty="0"/>
                        <a:t>10</a:t>
                      </a:r>
                    </a:p>
                  </a:txBody>
                  <a:tcPr anchor="ctr"/>
                </a:tc>
                <a:tc>
                  <a:txBody>
                    <a:bodyPr/>
                    <a:lstStyle/>
                    <a:p>
                      <a:pPr algn="ctr"/>
                      <a:r>
                        <a:rPr lang="cs-CZ" sz="1600" dirty="0"/>
                        <a:t>11</a:t>
                      </a:r>
                    </a:p>
                  </a:txBody>
                  <a:tcPr anchor="ctr"/>
                </a:tc>
                <a:tc>
                  <a:txBody>
                    <a:bodyPr/>
                    <a:lstStyle/>
                    <a:p>
                      <a:pPr algn="ctr"/>
                      <a:r>
                        <a:rPr lang="cs-CZ" sz="1600" dirty="0"/>
                        <a:t>12</a:t>
                      </a:r>
                    </a:p>
                  </a:txBody>
                  <a:tcPr anchor="ctr"/>
                </a:tc>
                <a:tc>
                  <a:txBody>
                    <a:bodyPr/>
                    <a:lstStyle/>
                    <a:p>
                      <a:pPr algn="ctr"/>
                      <a:r>
                        <a:rPr lang="cs-CZ" sz="1600" dirty="0"/>
                        <a:t>13</a:t>
                      </a:r>
                    </a:p>
                  </a:txBody>
                  <a:tcPr anchor="ctr"/>
                </a:tc>
                <a:tc>
                  <a:txBody>
                    <a:bodyPr/>
                    <a:lstStyle/>
                    <a:p>
                      <a:pPr algn="ctr"/>
                      <a:r>
                        <a:rPr lang="cs-CZ" sz="1600" dirty="0"/>
                        <a:t>14</a:t>
                      </a:r>
                    </a:p>
                  </a:txBody>
                  <a:tcPr anchor="ctr"/>
                </a:tc>
                <a:tc>
                  <a:txBody>
                    <a:bodyPr/>
                    <a:lstStyle/>
                    <a:p>
                      <a:pPr algn="ctr"/>
                      <a:r>
                        <a:rPr lang="cs-CZ" sz="1600" dirty="0"/>
                        <a:t>15</a:t>
                      </a:r>
                    </a:p>
                  </a:txBody>
                  <a:tcPr anchor="ctr"/>
                </a:tc>
                <a:extLst>
                  <a:ext uri="{0D108BD9-81ED-4DB2-BD59-A6C34878D82A}">
                    <a16:rowId xmlns:a16="http://schemas.microsoft.com/office/drawing/2014/main" val="2303734324"/>
                  </a:ext>
                </a:extLst>
              </a:tr>
              <a:tr h="370840">
                <a:tc>
                  <a:txBody>
                    <a:bodyPr/>
                    <a:lstStyle/>
                    <a:p>
                      <a:pPr algn="ctr"/>
                      <a:r>
                        <a:rPr lang="cs-CZ" sz="900" dirty="0"/>
                        <a:t>Binární zápis</a:t>
                      </a:r>
                    </a:p>
                  </a:txBody>
                  <a:tcPr anchor="ctr"/>
                </a:tc>
                <a:tc>
                  <a:txBody>
                    <a:bodyPr/>
                    <a:lstStyle/>
                    <a:p>
                      <a:pPr algn="ctr"/>
                      <a:r>
                        <a:rPr lang="cs-CZ" sz="1600" dirty="0"/>
                        <a:t>0000</a:t>
                      </a:r>
                    </a:p>
                  </a:txBody>
                  <a:tcPr anchor="ctr"/>
                </a:tc>
                <a:tc>
                  <a:txBody>
                    <a:bodyPr/>
                    <a:lstStyle/>
                    <a:p>
                      <a:pPr algn="ctr"/>
                      <a:r>
                        <a:rPr lang="cs-CZ" sz="1600" dirty="0"/>
                        <a:t>0001</a:t>
                      </a:r>
                    </a:p>
                  </a:txBody>
                  <a:tcPr anchor="ctr"/>
                </a:tc>
                <a:tc>
                  <a:txBody>
                    <a:bodyPr/>
                    <a:lstStyle/>
                    <a:p>
                      <a:pPr algn="ctr"/>
                      <a:r>
                        <a:rPr lang="cs-CZ" sz="1600" dirty="0"/>
                        <a:t>0010</a:t>
                      </a:r>
                    </a:p>
                  </a:txBody>
                  <a:tcPr anchor="ctr"/>
                </a:tc>
                <a:tc>
                  <a:txBody>
                    <a:bodyPr/>
                    <a:lstStyle/>
                    <a:p>
                      <a:pPr algn="ctr"/>
                      <a:r>
                        <a:rPr lang="cs-CZ" sz="1600" dirty="0"/>
                        <a:t>0011</a:t>
                      </a:r>
                    </a:p>
                  </a:txBody>
                  <a:tcPr anchor="ctr"/>
                </a:tc>
                <a:tc>
                  <a:txBody>
                    <a:bodyPr/>
                    <a:lstStyle/>
                    <a:p>
                      <a:pPr algn="ctr"/>
                      <a:r>
                        <a:rPr lang="cs-CZ" sz="1600" dirty="0"/>
                        <a:t>0100</a:t>
                      </a:r>
                    </a:p>
                  </a:txBody>
                  <a:tcPr anchor="ctr"/>
                </a:tc>
                <a:tc>
                  <a:txBody>
                    <a:bodyPr/>
                    <a:lstStyle/>
                    <a:p>
                      <a:pPr algn="ctr"/>
                      <a:r>
                        <a:rPr lang="cs-CZ" sz="1600" dirty="0"/>
                        <a:t>0101</a:t>
                      </a:r>
                    </a:p>
                  </a:txBody>
                  <a:tcPr anchor="ctr"/>
                </a:tc>
                <a:tc>
                  <a:txBody>
                    <a:bodyPr/>
                    <a:lstStyle/>
                    <a:p>
                      <a:pPr algn="ctr"/>
                      <a:r>
                        <a:rPr lang="cs-CZ" sz="1600" dirty="0"/>
                        <a:t>0110</a:t>
                      </a:r>
                    </a:p>
                  </a:txBody>
                  <a:tcPr anchor="ctr"/>
                </a:tc>
                <a:tc>
                  <a:txBody>
                    <a:bodyPr/>
                    <a:lstStyle/>
                    <a:p>
                      <a:pPr algn="ctr"/>
                      <a:r>
                        <a:rPr lang="cs-CZ" sz="1600" dirty="0"/>
                        <a:t>0111</a:t>
                      </a:r>
                    </a:p>
                  </a:txBody>
                  <a:tcPr anchor="ctr"/>
                </a:tc>
                <a:tc>
                  <a:txBody>
                    <a:bodyPr/>
                    <a:lstStyle/>
                    <a:p>
                      <a:pPr algn="ctr"/>
                      <a:r>
                        <a:rPr lang="cs-CZ" sz="1600" dirty="0"/>
                        <a:t>1000</a:t>
                      </a:r>
                    </a:p>
                  </a:txBody>
                  <a:tcPr anchor="ctr"/>
                </a:tc>
                <a:tc>
                  <a:txBody>
                    <a:bodyPr/>
                    <a:lstStyle/>
                    <a:p>
                      <a:pPr algn="ctr"/>
                      <a:r>
                        <a:rPr lang="cs-CZ" sz="1600" dirty="0"/>
                        <a:t>1001</a:t>
                      </a:r>
                    </a:p>
                  </a:txBody>
                  <a:tcPr anchor="ctr"/>
                </a:tc>
                <a:tc>
                  <a:txBody>
                    <a:bodyPr/>
                    <a:lstStyle/>
                    <a:p>
                      <a:pPr algn="ctr"/>
                      <a:r>
                        <a:rPr lang="cs-CZ" sz="1600" dirty="0"/>
                        <a:t>1010</a:t>
                      </a:r>
                    </a:p>
                  </a:txBody>
                  <a:tcPr anchor="ctr"/>
                </a:tc>
                <a:tc>
                  <a:txBody>
                    <a:bodyPr/>
                    <a:lstStyle/>
                    <a:p>
                      <a:pPr algn="ctr"/>
                      <a:r>
                        <a:rPr lang="cs-CZ" sz="1600" dirty="0"/>
                        <a:t>1011</a:t>
                      </a:r>
                    </a:p>
                  </a:txBody>
                  <a:tcPr anchor="ctr"/>
                </a:tc>
                <a:tc>
                  <a:txBody>
                    <a:bodyPr/>
                    <a:lstStyle/>
                    <a:p>
                      <a:pPr algn="ctr"/>
                      <a:r>
                        <a:rPr lang="cs-CZ" sz="1600" dirty="0"/>
                        <a:t>1100</a:t>
                      </a:r>
                    </a:p>
                  </a:txBody>
                  <a:tcPr anchor="ctr"/>
                </a:tc>
                <a:tc>
                  <a:txBody>
                    <a:bodyPr/>
                    <a:lstStyle/>
                    <a:p>
                      <a:pPr algn="ctr"/>
                      <a:r>
                        <a:rPr lang="cs-CZ" sz="1600" dirty="0"/>
                        <a:t>1101</a:t>
                      </a:r>
                    </a:p>
                  </a:txBody>
                  <a:tcPr anchor="ctr"/>
                </a:tc>
                <a:tc>
                  <a:txBody>
                    <a:bodyPr/>
                    <a:lstStyle/>
                    <a:p>
                      <a:pPr algn="ctr"/>
                      <a:r>
                        <a:rPr lang="cs-CZ" sz="1600" dirty="0"/>
                        <a:t>1110</a:t>
                      </a:r>
                    </a:p>
                  </a:txBody>
                  <a:tcPr anchor="ctr"/>
                </a:tc>
                <a:tc>
                  <a:txBody>
                    <a:bodyPr/>
                    <a:lstStyle/>
                    <a:p>
                      <a:pPr algn="ctr"/>
                      <a:r>
                        <a:rPr lang="cs-CZ" sz="1600" dirty="0"/>
                        <a:t>1111</a:t>
                      </a:r>
                    </a:p>
                  </a:txBody>
                  <a:tcPr anchor="ctr"/>
                </a:tc>
                <a:extLst>
                  <a:ext uri="{0D108BD9-81ED-4DB2-BD59-A6C34878D82A}">
                    <a16:rowId xmlns:a16="http://schemas.microsoft.com/office/drawing/2014/main" val="1509027800"/>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sz="900" dirty="0"/>
                        <a:t>Hexadecimální zápis</a:t>
                      </a:r>
                    </a:p>
                  </a:txBody>
                  <a:tcPr anchor="ctr"/>
                </a:tc>
                <a:tc>
                  <a:txBody>
                    <a:bodyPr/>
                    <a:lstStyle/>
                    <a:p>
                      <a:pPr algn="ctr"/>
                      <a:r>
                        <a:rPr lang="cs-CZ" sz="1600" dirty="0"/>
                        <a:t>0</a:t>
                      </a:r>
                    </a:p>
                  </a:txBody>
                  <a:tcPr anchor="ctr"/>
                </a:tc>
                <a:tc>
                  <a:txBody>
                    <a:bodyPr/>
                    <a:lstStyle/>
                    <a:p>
                      <a:pPr algn="ctr"/>
                      <a:r>
                        <a:rPr lang="cs-CZ" sz="1600" dirty="0"/>
                        <a:t>1</a:t>
                      </a:r>
                    </a:p>
                  </a:txBody>
                  <a:tcPr anchor="ctr"/>
                </a:tc>
                <a:tc>
                  <a:txBody>
                    <a:bodyPr/>
                    <a:lstStyle/>
                    <a:p>
                      <a:pPr algn="ctr"/>
                      <a:r>
                        <a:rPr lang="cs-CZ" sz="1600" dirty="0"/>
                        <a:t>2</a:t>
                      </a:r>
                    </a:p>
                  </a:txBody>
                  <a:tcPr anchor="ctr"/>
                </a:tc>
                <a:tc>
                  <a:txBody>
                    <a:bodyPr/>
                    <a:lstStyle/>
                    <a:p>
                      <a:pPr algn="ctr"/>
                      <a:r>
                        <a:rPr lang="cs-CZ" sz="1600" dirty="0"/>
                        <a:t>3</a:t>
                      </a:r>
                    </a:p>
                  </a:txBody>
                  <a:tcPr anchor="ctr"/>
                </a:tc>
                <a:tc>
                  <a:txBody>
                    <a:bodyPr/>
                    <a:lstStyle/>
                    <a:p>
                      <a:pPr algn="ctr"/>
                      <a:r>
                        <a:rPr lang="cs-CZ" sz="1600" dirty="0"/>
                        <a:t>4</a:t>
                      </a:r>
                    </a:p>
                  </a:txBody>
                  <a:tcPr anchor="ctr"/>
                </a:tc>
                <a:tc>
                  <a:txBody>
                    <a:bodyPr/>
                    <a:lstStyle/>
                    <a:p>
                      <a:pPr algn="ctr"/>
                      <a:r>
                        <a:rPr lang="cs-CZ" sz="1600" dirty="0"/>
                        <a:t>5</a:t>
                      </a:r>
                    </a:p>
                  </a:txBody>
                  <a:tcPr anchor="ctr"/>
                </a:tc>
                <a:tc>
                  <a:txBody>
                    <a:bodyPr/>
                    <a:lstStyle/>
                    <a:p>
                      <a:pPr algn="ctr"/>
                      <a:r>
                        <a:rPr lang="cs-CZ" sz="1600" dirty="0"/>
                        <a:t>6</a:t>
                      </a:r>
                    </a:p>
                  </a:txBody>
                  <a:tcPr anchor="ctr"/>
                </a:tc>
                <a:tc>
                  <a:txBody>
                    <a:bodyPr/>
                    <a:lstStyle/>
                    <a:p>
                      <a:pPr algn="ctr"/>
                      <a:r>
                        <a:rPr lang="cs-CZ" sz="1600" dirty="0"/>
                        <a:t>7</a:t>
                      </a:r>
                    </a:p>
                  </a:txBody>
                  <a:tcPr anchor="ctr"/>
                </a:tc>
                <a:tc>
                  <a:txBody>
                    <a:bodyPr/>
                    <a:lstStyle/>
                    <a:p>
                      <a:pPr algn="ctr"/>
                      <a:r>
                        <a:rPr lang="cs-CZ" sz="1600" dirty="0"/>
                        <a:t>8</a:t>
                      </a:r>
                    </a:p>
                  </a:txBody>
                  <a:tcPr anchor="ctr"/>
                </a:tc>
                <a:tc>
                  <a:txBody>
                    <a:bodyPr/>
                    <a:lstStyle/>
                    <a:p>
                      <a:pPr algn="ctr"/>
                      <a:r>
                        <a:rPr lang="cs-CZ" sz="1600" dirty="0"/>
                        <a:t>9</a:t>
                      </a:r>
                    </a:p>
                  </a:txBody>
                  <a:tcPr anchor="ctr"/>
                </a:tc>
                <a:tc>
                  <a:txBody>
                    <a:bodyPr/>
                    <a:lstStyle/>
                    <a:p>
                      <a:pPr algn="ctr"/>
                      <a:r>
                        <a:rPr lang="cs-CZ" sz="1600" dirty="0"/>
                        <a:t>A</a:t>
                      </a:r>
                    </a:p>
                  </a:txBody>
                  <a:tcPr anchor="ctr"/>
                </a:tc>
                <a:tc>
                  <a:txBody>
                    <a:bodyPr/>
                    <a:lstStyle/>
                    <a:p>
                      <a:pPr algn="ctr"/>
                      <a:r>
                        <a:rPr lang="cs-CZ" sz="1600" dirty="0"/>
                        <a:t>B</a:t>
                      </a:r>
                    </a:p>
                  </a:txBody>
                  <a:tcPr anchor="ctr"/>
                </a:tc>
                <a:tc>
                  <a:txBody>
                    <a:bodyPr/>
                    <a:lstStyle/>
                    <a:p>
                      <a:pPr algn="ctr"/>
                      <a:r>
                        <a:rPr lang="cs-CZ" sz="1600" dirty="0"/>
                        <a:t>C</a:t>
                      </a:r>
                    </a:p>
                  </a:txBody>
                  <a:tcPr anchor="ctr"/>
                </a:tc>
                <a:tc>
                  <a:txBody>
                    <a:bodyPr/>
                    <a:lstStyle/>
                    <a:p>
                      <a:pPr algn="ctr"/>
                      <a:r>
                        <a:rPr lang="cs-CZ" sz="1600" dirty="0"/>
                        <a:t>D</a:t>
                      </a:r>
                    </a:p>
                  </a:txBody>
                  <a:tcPr anchor="ctr"/>
                </a:tc>
                <a:tc>
                  <a:txBody>
                    <a:bodyPr/>
                    <a:lstStyle/>
                    <a:p>
                      <a:pPr algn="ctr"/>
                      <a:r>
                        <a:rPr lang="cs-CZ" sz="1600" dirty="0"/>
                        <a:t>E</a:t>
                      </a:r>
                    </a:p>
                  </a:txBody>
                  <a:tcPr anchor="ctr"/>
                </a:tc>
                <a:tc>
                  <a:txBody>
                    <a:bodyPr/>
                    <a:lstStyle/>
                    <a:p>
                      <a:pPr algn="ctr"/>
                      <a:r>
                        <a:rPr lang="cs-CZ" sz="1600" dirty="0"/>
                        <a:t>F</a:t>
                      </a:r>
                    </a:p>
                  </a:txBody>
                  <a:tcPr anchor="ctr"/>
                </a:tc>
                <a:extLst>
                  <a:ext uri="{0D108BD9-81ED-4DB2-BD59-A6C34878D82A}">
                    <a16:rowId xmlns:a16="http://schemas.microsoft.com/office/drawing/2014/main" val="2669823724"/>
                  </a:ext>
                </a:extLst>
              </a:tr>
            </a:tbl>
          </a:graphicData>
        </a:graphic>
      </p:graphicFrame>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3342FEEE-C2BC-03F9-5CC0-6A19C5381953}"/>
                  </a:ext>
                </a:extLst>
              </p:cNvPr>
              <p:cNvSpPr txBox="1"/>
              <p:nvPr/>
            </p:nvSpPr>
            <p:spPr>
              <a:xfrm>
                <a:off x="258859" y="3911554"/>
                <a:ext cx="11529392" cy="2585323"/>
              </a:xfrm>
              <a:prstGeom prst="rect">
                <a:avLst/>
              </a:prstGeom>
              <a:noFill/>
            </p:spPr>
            <p:txBody>
              <a:bodyPr wrap="square" rtlCol="0">
                <a:spAutoFit/>
              </a:bodyPr>
              <a:lstStyle/>
              <a:p>
                <a:r>
                  <a:rPr lang="cs-CZ" b="1" dirty="0"/>
                  <a:t>Příklad znaku „A“</a:t>
                </a:r>
              </a:p>
              <a:p>
                <a:r>
                  <a:rPr lang="cs-CZ" dirty="0"/>
                  <a:t>Znak A má v ASCII a Unicode hodnotu:</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01000001</m:t>
                              </m:r>
                            </m:e>
                          </m:d>
                        </m:e>
                        <m:sub>
                          <m:r>
                            <a:rPr lang="cs-CZ" b="0" i="1" smtClean="0">
                              <a:latin typeface="Cambria Math" panose="02040503050406030204" pitchFamily="18" charset="0"/>
                            </a:rPr>
                            <m:t>2</m:t>
                          </m:r>
                        </m:sub>
                      </m:sSub>
                    </m:oMath>
                  </m:oMathPara>
                </a14:m>
                <a:endParaRPr lang="cs-CZ" dirty="0"/>
              </a:p>
              <a:p>
                <a:r>
                  <a:rPr lang="cs-CZ" dirty="0"/>
                  <a:t>Rozdělení po čtyřech bitech:</a:t>
                </a:r>
              </a:p>
              <a:p>
                <a:pPr algn="ctr"/>
                <a:r>
                  <a:rPr lang="cs-CZ" dirty="0"/>
                  <a:t>0100   0001</a:t>
                </a:r>
              </a:p>
              <a:p>
                <a:r>
                  <a:rPr lang="cs-CZ" dirty="0"/>
                  <a:t>Převod:</a:t>
                </a:r>
              </a:p>
              <a:p>
                <a:pPr algn="ctr"/>
                <a14:m>
                  <m:oMath xmlns:m="http://schemas.openxmlformats.org/officeDocument/2006/math">
                    <m:sSub>
                      <m:sSubPr>
                        <m:ctrlPr>
                          <a:rPr lang="cs-CZ"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0100</m:t>
                            </m:r>
                          </m:e>
                        </m:d>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4</m:t>
                            </m:r>
                          </m:e>
                        </m:d>
                      </m:e>
                      <m:sub>
                        <m:r>
                          <a:rPr lang="cs-CZ" b="0" i="1" smtClean="0">
                            <a:latin typeface="Cambria Math" panose="02040503050406030204" pitchFamily="18" charset="0"/>
                          </a:rPr>
                          <m:t>16</m:t>
                        </m:r>
                      </m:sub>
                    </m:sSub>
                  </m:oMath>
                </a14:m>
                <a:r>
                  <a:rPr lang="cs-CZ" dirty="0"/>
                  <a:t>            </a:t>
                </a:r>
                <a14:m>
                  <m:oMath xmlns:m="http://schemas.openxmlformats.org/officeDocument/2006/math">
                    <m:sSub>
                      <m:sSubPr>
                        <m:ctrlPr>
                          <a:rPr lang="cs-CZ" i="1" dirty="0" smtClean="0">
                            <a:latin typeface="Cambria Math" panose="02040503050406030204" pitchFamily="18" charset="0"/>
                          </a:rPr>
                        </m:ctrlPr>
                      </m:sSubPr>
                      <m:e>
                        <m:d>
                          <m:dPr>
                            <m:ctrlPr>
                              <a:rPr lang="cs-CZ" b="0" i="1" dirty="0" smtClean="0">
                                <a:latin typeface="Cambria Math" panose="02040503050406030204" pitchFamily="18" charset="0"/>
                              </a:rPr>
                            </m:ctrlPr>
                          </m:dPr>
                          <m:e>
                            <m:r>
                              <a:rPr lang="cs-CZ" b="0" i="1" dirty="0" smtClean="0">
                                <a:latin typeface="Cambria Math" panose="02040503050406030204" pitchFamily="18" charset="0"/>
                              </a:rPr>
                              <m:t>0001</m:t>
                            </m:r>
                          </m:e>
                        </m:d>
                      </m:e>
                      <m:sub>
                        <m:r>
                          <a:rPr lang="cs-CZ" b="0" i="1" dirty="0" smtClean="0">
                            <a:latin typeface="Cambria Math" panose="02040503050406030204" pitchFamily="18" charset="0"/>
                          </a:rPr>
                          <m:t>2</m:t>
                        </m:r>
                      </m:sub>
                    </m:sSub>
                    <m:r>
                      <a:rPr lang="cs-CZ" b="0" i="1" dirty="0" smtClean="0">
                        <a:latin typeface="Cambria Math" panose="02040503050406030204" pitchFamily="18" charset="0"/>
                      </a:rPr>
                      <m:t>=</m:t>
                    </m:r>
                    <m:sSub>
                      <m:sSubPr>
                        <m:ctrlPr>
                          <a:rPr lang="cs-CZ" b="0" i="1" dirty="0" smtClean="0">
                            <a:latin typeface="Cambria Math" panose="02040503050406030204" pitchFamily="18" charset="0"/>
                          </a:rPr>
                        </m:ctrlPr>
                      </m:sSubPr>
                      <m:e>
                        <m:d>
                          <m:dPr>
                            <m:ctrlPr>
                              <a:rPr lang="cs-CZ" b="0" i="1" dirty="0" smtClean="0">
                                <a:latin typeface="Cambria Math" panose="02040503050406030204" pitchFamily="18" charset="0"/>
                              </a:rPr>
                            </m:ctrlPr>
                          </m:dPr>
                          <m:e>
                            <m:r>
                              <a:rPr lang="cs-CZ" b="0" i="1" dirty="0" smtClean="0">
                                <a:latin typeface="Cambria Math" panose="02040503050406030204" pitchFamily="18" charset="0"/>
                              </a:rPr>
                              <m:t>1</m:t>
                            </m:r>
                          </m:e>
                        </m:d>
                      </m:e>
                      <m:sub>
                        <m:r>
                          <a:rPr lang="cs-CZ" b="0" i="1" dirty="0" smtClean="0">
                            <a:latin typeface="Cambria Math" panose="02040503050406030204" pitchFamily="18" charset="0"/>
                          </a:rPr>
                          <m:t>16</m:t>
                        </m:r>
                      </m:sub>
                    </m:sSub>
                  </m:oMath>
                </a14:m>
                <a:endParaRPr lang="cs-CZ" dirty="0"/>
              </a:p>
              <a:p>
                <a:r>
                  <a:rPr lang="cs-CZ" dirty="0"/>
                  <a:t>Proto:</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01000001</m:t>
                              </m:r>
                            </m:e>
                          </m:d>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41</m:t>
                              </m:r>
                            </m:e>
                          </m:d>
                        </m:e>
                        <m:sub>
                          <m:r>
                            <a:rPr lang="cs-CZ" b="0" i="1" smtClean="0">
                              <a:latin typeface="Cambria Math" panose="02040503050406030204" pitchFamily="18" charset="0"/>
                            </a:rPr>
                            <m:t>16</m:t>
                          </m:r>
                        </m:sub>
                      </m:sSub>
                    </m:oMath>
                  </m:oMathPara>
                </a14:m>
                <a:endParaRPr lang="cs-CZ" dirty="0"/>
              </a:p>
            </p:txBody>
          </p:sp>
        </mc:Choice>
        <mc:Fallback xmlns="">
          <p:sp>
            <p:nvSpPr>
              <p:cNvPr id="7" name="TextovéPole 6">
                <a:extLst>
                  <a:ext uri="{FF2B5EF4-FFF2-40B4-BE49-F238E27FC236}">
                    <a16:creationId xmlns:a16="http://schemas.microsoft.com/office/drawing/2014/main" id="{3342FEEE-C2BC-03F9-5CC0-6A19C5381953}"/>
                  </a:ext>
                </a:extLst>
              </p:cNvPr>
              <p:cNvSpPr txBox="1">
                <a:spLocks noRot="1" noChangeAspect="1" noMove="1" noResize="1" noEditPoints="1" noAdjustHandles="1" noChangeArrowheads="1" noChangeShapeType="1" noTextEdit="1"/>
              </p:cNvSpPr>
              <p:nvPr/>
            </p:nvSpPr>
            <p:spPr>
              <a:xfrm>
                <a:off x="258859" y="3911554"/>
                <a:ext cx="11529392" cy="2585323"/>
              </a:xfrm>
              <a:prstGeom prst="rect">
                <a:avLst/>
              </a:prstGeom>
              <a:blipFill>
                <a:blip r:embed="rId4"/>
                <a:stretch>
                  <a:fillRect l="-423" t="-1415"/>
                </a:stretch>
              </a:blipFill>
            </p:spPr>
            <p:txBody>
              <a:bodyPr/>
              <a:lstStyle/>
              <a:p>
                <a:r>
                  <a:rPr lang="cs-CZ">
                    <a:noFill/>
                  </a:rPr>
                  <a:t> </a:t>
                </a:r>
              </a:p>
            </p:txBody>
          </p:sp>
        </mc:Fallback>
      </mc:AlternateContent>
      <p:cxnSp>
        <p:nvCxnSpPr>
          <p:cNvPr id="9" name="Přímá spojnice 8">
            <a:extLst>
              <a:ext uri="{FF2B5EF4-FFF2-40B4-BE49-F238E27FC236}">
                <a16:creationId xmlns:a16="http://schemas.microsoft.com/office/drawing/2014/main" id="{E8213D08-D9AF-6067-C43D-1A3BE503CF5E}"/>
              </a:ext>
            </a:extLst>
          </p:cNvPr>
          <p:cNvCxnSpPr/>
          <p:nvPr/>
        </p:nvCxnSpPr>
        <p:spPr>
          <a:xfrm>
            <a:off x="258859" y="3808675"/>
            <a:ext cx="11529392" cy="0"/>
          </a:xfrm>
          <a:prstGeom prst="line">
            <a:avLst/>
          </a:prstGeom>
        </p:spPr>
        <p:style>
          <a:lnRef idx="1">
            <a:schemeClr val="dk1"/>
          </a:lnRef>
          <a:fillRef idx="0">
            <a:schemeClr val="dk1"/>
          </a:fillRef>
          <a:effectRef idx="0">
            <a:schemeClr val="dk1"/>
          </a:effectRef>
          <a:fontRef idx="minor">
            <a:schemeClr val="tx1"/>
          </a:fontRef>
        </p:style>
      </p:cxnSp>
      <p:pic>
        <p:nvPicPr>
          <p:cNvPr id="8" name="Obrázek 7">
            <a:hlinkClick r:id="rId5" action="ppaction://hlinksldjump"/>
            <a:extLst>
              <a:ext uri="{FF2B5EF4-FFF2-40B4-BE49-F238E27FC236}">
                <a16:creationId xmlns:a16="http://schemas.microsoft.com/office/drawing/2014/main" id="{1EA1E379-E661-F7D0-B813-970D148ACF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97009" y="3159950"/>
            <a:ext cx="601293" cy="554187"/>
          </a:xfrm>
          <a:prstGeom prst="rect">
            <a:avLst/>
          </a:prstGeom>
        </p:spPr>
      </p:pic>
    </p:spTree>
    <p:extLst>
      <p:ext uri="{BB962C8B-B14F-4D97-AF65-F5344CB8AC3E}">
        <p14:creationId xmlns:p14="http://schemas.microsoft.com/office/powerpoint/2010/main" val="38699435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3E399DE7-A8C7-3451-3005-80E4666CD705}"/>
              </a:ext>
            </a:extLst>
          </p:cNvPr>
          <p:cNvSpPr>
            <a:spLocks noChangeArrowheads="1"/>
          </p:cNvSpPr>
          <p:nvPr/>
        </p:nvSpPr>
        <p:spPr bwMode="auto">
          <a:xfrm>
            <a:off x="199255" y="1131302"/>
            <a:ext cx="474692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cs-CZ" altLang="cs-CZ"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Barvy v počítačové grafice a na webu - RGB</a:t>
            </a: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p:txBody>
      </p:sp>
      <p:pic>
        <p:nvPicPr>
          <p:cNvPr id="6" name="Obrázek 5">
            <a:extLst>
              <a:ext uri="{FF2B5EF4-FFF2-40B4-BE49-F238E27FC236}">
                <a16:creationId xmlns:a16="http://schemas.microsoft.com/office/drawing/2014/main" id="{9221ABCB-C2B7-5015-760D-7F763442A841}"/>
              </a:ext>
            </a:extLst>
          </p:cNvPr>
          <p:cNvPicPr>
            <a:picLocks noChangeAspect="1"/>
          </p:cNvPicPr>
          <p:nvPr/>
        </p:nvPicPr>
        <p:blipFill>
          <a:blip r:embed="rId2"/>
          <a:stretch>
            <a:fillRect/>
          </a:stretch>
        </p:blipFill>
        <p:spPr>
          <a:xfrm>
            <a:off x="6500388" y="1294264"/>
            <a:ext cx="5423996" cy="5106536"/>
          </a:xfrm>
          <a:prstGeom prst="rect">
            <a:avLst/>
          </a:prstGeom>
        </p:spPr>
      </p:pic>
      <p:sp>
        <p:nvSpPr>
          <p:cNvPr id="9" name="TextovéPole 8">
            <a:extLst>
              <a:ext uri="{FF2B5EF4-FFF2-40B4-BE49-F238E27FC236}">
                <a16:creationId xmlns:a16="http://schemas.microsoft.com/office/drawing/2014/main" id="{FE0225D8-DBA9-ACF5-FB4F-A1C23CAC70F3}"/>
              </a:ext>
            </a:extLst>
          </p:cNvPr>
          <p:cNvSpPr txBox="1"/>
          <p:nvPr/>
        </p:nvSpPr>
        <p:spPr>
          <a:xfrm>
            <a:off x="199255" y="1469856"/>
            <a:ext cx="6301133" cy="1538883"/>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Barvy se zapisují pomocí tří složek – červené /R/, zelené /G/ a modré /B/:   #</a:t>
            </a:r>
            <a:r>
              <a:rPr kumimoji="0" lang="cs-CZ" altLang="cs-CZ" sz="1600" b="1" i="0" u="none" strike="noStrike" cap="none" normalizeH="0" baseline="0" dirty="0">
                <a:ln>
                  <a:noFill/>
                </a:ln>
                <a:solidFill>
                  <a:srgbClr val="FF0000"/>
                </a:solidFill>
                <a:effectLst/>
                <a:latin typeface="Arial" panose="020B0604020202020204" pitchFamily="34" charset="0"/>
                <a:cs typeface="Arial" panose="020B0604020202020204" pitchFamily="34" charset="0"/>
              </a:rPr>
              <a:t>RR</a:t>
            </a:r>
            <a:r>
              <a:rPr kumimoji="0" lang="cs-CZ" altLang="cs-CZ" sz="1600" b="1" i="0" u="none" strike="noStrike" cap="none" normalizeH="0" baseline="0" dirty="0">
                <a:ln>
                  <a:noFill/>
                </a:ln>
                <a:solidFill>
                  <a:schemeClr val="accent6"/>
                </a:solidFill>
                <a:effectLst/>
                <a:latin typeface="Arial" panose="020B0604020202020204" pitchFamily="34" charset="0"/>
                <a:cs typeface="Arial" panose="020B0604020202020204" pitchFamily="34" charset="0"/>
              </a:rPr>
              <a:t>GG</a:t>
            </a:r>
            <a:r>
              <a:rPr kumimoji="0" lang="cs-CZ" altLang="cs-CZ" sz="1600" b="1" i="0" u="none" strike="noStrike" cap="none" normalizeH="0" baseline="0" dirty="0">
                <a:ln>
                  <a:noFill/>
                </a:ln>
                <a:solidFill>
                  <a:schemeClr val="accent1"/>
                </a:solidFill>
                <a:effectLst/>
                <a:latin typeface="Arial" panose="020B0604020202020204" pitchFamily="34" charset="0"/>
                <a:cs typeface="Arial" panose="020B0604020202020204" pitchFamily="34" charset="0"/>
              </a:rPr>
              <a:t>BB</a:t>
            </a: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cs-CZ" altLang="cs-CZ" sz="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Každá barevná složka může nabývat hodnot od 00 do FF, </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tedy od 0 do 255.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00 = složka nesvítí  *   FF = maximální intenzita</a:t>
            </a:r>
          </a:p>
        </p:txBody>
      </p:sp>
      <p:sp>
        <p:nvSpPr>
          <p:cNvPr id="10" name="TextovéPole 9">
            <a:extLst>
              <a:ext uri="{FF2B5EF4-FFF2-40B4-BE49-F238E27FC236}">
                <a16:creationId xmlns:a16="http://schemas.microsoft.com/office/drawing/2014/main" id="{66323864-1786-8A5F-AD92-A8151973E6CA}"/>
              </a:ext>
            </a:extLst>
          </p:cNvPr>
          <p:cNvSpPr txBox="1"/>
          <p:nvPr/>
        </p:nvSpPr>
        <p:spPr>
          <a:xfrm>
            <a:off x="199255" y="253287"/>
            <a:ext cx="11457830" cy="646331"/>
          </a:xfrm>
          <a:prstGeom prst="rect">
            <a:avLst/>
          </a:prstGeom>
          <a:noFill/>
        </p:spPr>
        <p:txBody>
          <a:bodyPr wrap="square">
            <a:spAutoFit/>
          </a:bodyPr>
          <a:lstStyle/>
          <a:p>
            <a:r>
              <a:rPr lang="cs-CZ" b="1" dirty="0"/>
              <a:t>Hexadecimální soustava se v IKT používá všude tam, kde je potřeba přehledně zobrazit binární data, bajty, adresy nebo kódy.</a:t>
            </a:r>
          </a:p>
        </p:txBody>
      </p:sp>
      <p:pic>
        <p:nvPicPr>
          <p:cNvPr id="5" name="Obrázek 4">
            <a:extLst>
              <a:ext uri="{FF2B5EF4-FFF2-40B4-BE49-F238E27FC236}">
                <a16:creationId xmlns:a16="http://schemas.microsoft.com/office/drawing/2014/main" id="{3EBCB561-23E5-D605-30C8-611D51527B2D}"/>
              </a:ext>
            </a:extLst>
          </p:cNvPr>
          <p:cNvPicPr>
            <a:picLocks noChangeAspect="1"/>
          </p:cNvPicPr>
          <p:nvPr/>
        </p:nvPicPr>
        <p:blipFill>
          <a:blip r:embed="rId3"/>
          <a:srcRect t="11353"/>
          <a:stretch>
            <a:fillRect/>
          </a:stretch>
        </p:blipFill>
        <p:spPr>
          <a:xfrm>
            <a:off x="496784" y="3347293"/>
            <a:ext cx="5143500" cy="3039701"/>
          </a:xfrm>
          <a:prstGeom prst="rect">
            <a:avLst/>
          </a:prstGeom>
        </p:spPr>
      </p:pic>
    </p:spTree>
    <p:extLst>
      <p:ext uri="{BB962C8B-B14F-4D97-AF65-F5344CB8AC3E}">
        <p14:creationId xmlns:p14="http://schemas.microsoft.com/office/powerpoint/2010/main" val="4171725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EE945265-53CD-059C-46A5-BE8521B13FEE}"/>
              </a:ext>
            </a:extLst>
          </p:cNvPr>
          <p:cNvPicPr>
            <a:picLocks noChangeAspect="1"/>
          </p:cNvPicPr>
          <p:nvPr/>
        </p:nvPicPr>
        <p:blipFill>
          <a:blip r:embed="rId2"/>
          <a:srcRect t="20515"/>
          <a:stretch>
            <a:fillRect/>
          </a:stretch>
        </p:blipFill>
        <p:spPr>
          <a:xfrm>
            <a:off x="421129" y="1991131"/>
            <a:ext cx="7546148" cy="3375714"/>
          </a:xfrm>
          <a:prstGeom prst="rect">
            <a:avLst/>
          </a:prstGeom>
        </p:spPr>
      </p:pic>
      <p:sp>
        <p:nvSpPr>
          <p:cNvPr id="4" name="TextovéPole 3">
            <a:extLst>
              <a:ext uri="{FF2B5EF4-FFF2-40B4-BE49-F238E27FC236}">
                <a16:creationId xmlns:a16="http://schemas.microsoft.com/office/drawing/2014/main" id="{240C2969-3602-D72D-3E0E-0BC5C054229E}"/>
              </a:ext>
            </a:extLst>
          </p:cNvPr>
          <p:cNvSpPr txBox="1"/>
          <p:nvPr/>
        </p:nvSpPr>
        <p:spPr>
          <a:xfrm>
            <a:off x="231006" y="273079"/>
            <a:ext cx="4081112" cy="369332"/>
          </a:xfrm>
          <a:prstGeom prst="rect">
            <a:avLst/>
          </a:prstGeom>
          <a:noFill/>
        </p:spPr>
        <p:txBody>
          <a:bodyPr wrap="square" rtlCol="0">
            <a:spAutoFit/>
          </a:bodyPr>
          <a:lstStyle/>
          <a:p>
            <a:r>
              <a:rPr lang="cs-CZ" b="1" dirty="0"/>
              <a:t>Kódování barev pro tisk – model CMYK</a:t>
            </a:r>
          </a:p>
        </p:txBody>
      </p:sp>
      <p:sp>
        <p:nvSpPr>
          <p:cNvPr id="5" name="TextovéPole 4">
            <a:extLst>
              <a:ext uri="{FF2B5EF4-FFF2-40B4-BE49-F238E27FC236}">
                <a16:creationId xmlns:a16="http://schemas.microsoft.com/office/drawing/2014/main" id="{AB769C9B-778E-D29B-69BC-A0C1A57F59EF}"/>
              </a:ext>
            </a:extLst>
          </p:cNvPr>
          <p:cNvSpPr txBox="1"/>
          <p:nvPr/>
        </p:nvSpPr>
        <p:spPr>
          <a:xfrm>
            <a:off x="336884" y="642411"/>
            <a:ext cx="11521440" cy="1477328"/>
          </a:xfrm>
          <a:prstGeom prst="rect">
            <a:avLst/>
          </a:prstGeom>
          <a:noFill/>
        </p:spPr>
        <p:txBody>
          <a:bodyPr wrap="square" rtlCol="0">
            <a:spAutoFit/>
          </a:bodyPr>
          <a:lstStyle/>
          <a:p>
            <a:r>
              <a:rPr lang="cs-CZ" dirty="0"/>
              <a:t>Trochu fyziky: Při barevném tisku </a:t>
            </a:r>
            <a:r>
              <a:rPr lang="cs-CZ" b="1" dirty="0"/>
              <a:t>inkousty pohlcují část dopadajícího světla</a:t>
            </a:r>
            <a:r>
              <a:rPr lang="cs-CZ" dirty="0"/>
              <a:t>. Zbývající světlo se odráží od papíru a dopadá do našeho oka. Podle toho, které vlnové délky v odraženém světle převažují, vnímáme výslednou barvu.</a:t>
            </a:r>
          </a:p>
          <a:p>
            <a:r>
              <a:rPr lang="cs-CZ" b="1" dirty="0"/>
              <a:t>Například:</a:t>
            </a:r>
            <a:r>
              <a:rPr lang="cs-CZ" dirty="0"/>
              <a:t> žlutý inkoust pohlcuje především modrou část světla. Červená a zelená část se odrážejí od papíru a společně vyvolávají vjem žluté barvy.</a:t>
            </a:r>
          </a:p>
          <a:p>
            <a:endParaRPr lang="cs-CZ" dirty="0"/>
          </a:p>
        </p:txBody>
      </p:sp>
      <p:sp>
        <p:nvSpPr>
          <p:cNvPr id="7" name="TextovéPole 6">
            <a:extLst>
              <a:ext uri="{FF2B5EF4-FFF2-40B4-BE49-F238E27FC236}">
                <a16:creationId xmlns:a16="http://schemas.microsoft.com/office/drawing/2014/main" id="{40DB1AB6-08F6-77B5-FF2F-99DABF10767F}"/>
              </a:ext>
            </a:extLst>
          </p:cNvPr>
          <p:cNvSpPr txBox="1"/>
          <p:nvPr/>
        </p:nvSpPr>
        <p:spPr>
          <a:xfrm>
            <a:off x="421129" y="5949503"/>
            <a:ext cx="10187411" cy="369332"/>
          </a:xfrm>
          <a:prstGeom prst="rect">
            <a:avLst/>
          </a:prstGeom>
          <a:noFill/>
        </p:spPr>
        <p:txBody>
          <a:bodyPr wrap="square">
            <a:spAutoFit/>
          </a:bodyPr>
          <a:lstStyle/>
          <a:p>
            <a:r>
              <a:rPr lang="cs-CZ" dirty="0" err="1">
                <a:latin typeface="+mn-lt"/>
              </a:rPr>
              <a:t>setFillColorCMYK</a:t>
            </a:r>
            <a:r>
              <a:rPr lang="cs-CZ" dirty="0">
                <a:latin typeface="+mn-lt"/>
              </a:rPr>
              <a:t>(0.5, 0, 0.5, 0)</a:t>
            </a:r>
            <a:r>
              <a:rPr lang="cs-CZ" dirty="0"/>
              <a:t> předepisuje </a:t>
            </a:r>
            <a:r>
              <a:rPr lang="cs-CZ" b="1" dirty="0"/>
              <a:t>50 % azurové a 50 % žluté</a:t>
            </a:r>
            <a:r>
              <a:rPr lang="cs-CZ" dirty="0"/>
              <a:t>, bez purpurové a černé.</a:t>
            </a:r>
          </a:p>
        </p:txBody>
      </p:sp>
      <p:sp>
        <p:nvSpPr>
          <p:cNvPr id="8" name="TextovéPole 7">
            <a:extLst>
              <a:ext uri="{FF2B5EF4-FFF2-40B4-BE49-F238E27FC236}">
                <a16:creationId xmlns:a16="http://schemas.microsoft.com/office/drawing/2014/main" id="{FCB42D97-1491-A628-2980-2ECE4B88688B}"/>
              </a:ext>
            </a:extLst>
          </p:cNvPr>
          <p:cNvSpPr txBox="1"/>
          <p:nvPr/>
        </p:nvSpPr>
        <p:spPr>
          <a:xfrm>
            <a:off x="421129" y="5473508"/>
            <a:ext cx="9053465" cy="369332"/>
          </a:xfrm>
          <a:prstGeom prst="rect">
            <a:avLst/>
          </a:prstGeom>
          <a:noFill/>
        </p:spPr>
        <p:txBody>
          <a:bodyPr wrap="square" rtlCol="0">
            <a:spAutoFit/>
          </a:bodyPr>
          <a:lstStyle/>
          <a:p>
            <a:r>
              <a:rPr lang="cs-CZ" dirty="0"/>
              <a:t>Příklad zápisu tiskové barvy v jazyce Python. Množství barvy je udáno hodnotou od 0 do 1.</a:t>
            </a:r>
          </a:p>
        </p:txBody>
      </p:sp>
    </p:spTree>
    <p:extLst>
      <p:ext uri="{BB962C8B-B14F-4D97-AF65-F5344CB8AC3E}">
        <p14:creationId xmlns:p14="http://schemas.microsoft.com/office/powerpoint/2010/main" val="38351934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725D49-CB86-8413-7A75-4895C2D6C843}"/>
              </a:ext>
            </a:extLst>
          </p:cNvPr>
          <p:cNvSpPr>
            <a:spLocks noChangeArrowheads="1"/>
          </p:cNvSpPr>
          <p:nvPr/>
        </p:nvSpPr>
        <p:spPr bwMode="auto">
          <a:xfrm>
            <a:off x="2492738" y="6374646"/>
            <a:ext cx="7206525"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Hexadecimální zápis </a:t>
            </a:r>
            <a:r>
              <a:rPr kumimoji="0" lang="cs-CZ" altLang="cs-CZ" sz="1600" b="0" i="0" u="none" strike="noStrike" cap="none" normalizeH="0" baseline="0" dirty="0">
                <a:ln>
                  <a:noFill/>
                </a:ln>
                <a:solidFill>
                  <a:schemeClr val="tx1"/>
                </a:solidFill>
                <a:effectLst/>
                <a:latin typeface="Arial Unicode MS"/>
              </a:rPr>
              <a:t>4B 4F 4E 45 43</a:t>
            </a:r>
            <a:r>
              <a:rPr kumimoji="0" lang="cs-CZ" altLang="cs-CZ" sz="1600" b="0" i="0" u="none" strike="noStrike" cap="none" normalizeH="0" baseline="0" dirty="0">
                <a:ln>
                  <a:noFill/>
                </a:ln>
                <a:solidFill>
                  <a:schemeClr val="tx1"/>
                </a:solidFill>
                <a:effectLst/>
              </a:rPr>
              <a:t> představuje v ASCII i UTF-8 slovo </a:t>
            </a:r>
            <a:r>
              <a:rPr kumimoji="0" lang="cs-CZ" altLang="cs-CZ" sz="1600" b="1" i="0" u="none" strike="noStrike" cap="none" normalizeH="0" baseline="0" dirty="0">
                <a:ln>
                  <a:noFill/>
                </a:ln>
                <a:solidFill>
                  <a:schemeClr val="tx1"/>
                </a:solidFill>
                <a:effectLst/>
                <a:latin typeface="Arial" panose="020B0604020202020204" pitchFamily="34" charset="0"/>
              </a:rPr>
              <a:t>KONEC</a:t>
            </a:r>
            <a:r>
              <a:rPr kumimoji="0" lang="cs-CZ" altLang="cs-CZ" sz="1600" b="0" i="0" u="none" strike="noStrike" cap="none" normalizeH="0" baseline="0" dirty="0">
                <a:ln>
                  <a:noFill/>
                </a:ln>
                <a:solidFill>
                  <a:schemeClr val="tx1"/>
                </a:solidFill>
                <a:effectLst/>
                <a:latin typeface="Arial" panose="020B0604020202020204" pitchFamily="34" charset="0"/>
              </a:rPr>
              <a:t>. </a:t>
            </a:r>
          </a:p>
        </p:txBody>
      </p:sp>
      <p:pic>
        <p:nvPicPr>
          <p:cNvPr id="4" name="Obrázek 3">
            <a:extLst>
              <a:ext uri="{FF2B5EF4-FFF2-40B4-BE49-F238E27FC236}">
                <a16:creationId xmlns:a16="http://schemas.microsoft.com/office/drawing/2014/main" id="{FDF9408D-6D21-710D-C1A5-F74ADB2FFD3E}"/>
              </a:ext>
            </a:extLst>
          </p:cNvPr>
          <p:cNvPicPr>
            <a:picLocks noChangeAspect="1"/>
          </p:cNvPicPr>
          <p:nvPr/>
        </p:nvPicPr>
        <p:blipFill>
          <a:blip r:embed="rId2">
            <a:extLst>
              <a:ext uri="{28A0092B-C50C-407E-A947-70E740481C1C}">
                <a14:useLocalDpi xmlns:a14="http://schemas.microsoft.com/office/drawing/2010/main" val="0"/>
              </a:ext>
            </a:extLst>
          </a:blip>
          <a:srcRect b="11884"/>
          <a:stretch>
            <a:fillRect/>
          </a:stretch>
        </p:blipFill>
        <p:spPr>
          <a:xfrm>
            <a:off x="0" y="0"/>
            <a:ext cx="12185523" cy="6042991"/>
          </a:xfrm>
          <a:prstGeom prst="rect">
            <a:avLst/>
          </a:prstGeom>
        </p:spPr>
      </p:pic>
      <p:sp>
        <p:nvSpPr>
          <p:cNvPr id="3" name="TextovéPole 2">
            <a:extLst>
              <a:ext uri="{FF2B5EF4-FFF2-40B4-BE49-F238E27FC236}">
                <a16:creationId xmlns:a16="http://schemas.microsoft.com/office/drawing/2014/main" id="{CA5E5B9E-B8DD-631A-BFE3-05A6AEDA8736}"/>
              </a:ext>
            </a:extLst>
          </p:cNvPr>
          <p:cNvSpPr txBox="1"/>
          <p:nvPr/>
        </p:nvSpPr>
        <p:spPr>
          <a:xfrm>
            <a:off x="135172" y="127221"/>
            <a:ext cx="4365266" cy="369332"/>
          </a:xfrm>
          <a:prstGeom prst="rect">
            <a:avLst/>
          </a:prstGeom>
          <a:noFill/>
        </p:spPr>
        <p:txBody>
          <a:bodyPr wrap="square" rtlCol="0">
            <a:spAutoFit/>
          </a:bodyPr>
          <a:lstStyle/>
          <a:p>
            <a:r>
              <a:rPr lang="cs-CZ" dirty="0" err="1"/>
              <a:t>Haxagon</a:t>
            </a:r>
            <a:r>
              <a:rPr lang="cs-CZ" dirty="0"/>
              <a:t>:  Digitální základy – 11 testů</a:t>
            </a:r>
          </a:p>
        </p:txBody>
      </p:sp>
    </p:spTree>
    <p:extLst>
      <p:ext uri="{BB962C8B-B14F-4D97-AF65-F5344CB8AC3E}">
        <p14:creationId xmlns:p14="http://schemas.microsoft.com/office/powerpoint/2010/main" val="4125460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3" name="Tabulka 2">
                <a:extLst>
                  <a:ext uri="{FF2B5EF4-FFF2-40B4-BE49-F238E27FC236}">
                    <a16:creationId xmlns:a16="http://schemas.microsoft.com/office/drawing/2014/main" id="{E0C3FE58-AAFE-44E5-25FD-43CBA9FEA927}"/>
                  </a:ext>
                </a:extLst>
              </p:cNvPr>
              <p:cNvGraphicFramePr>
                <a:graphicFrameLocks noGrp="1"/>
              </p:cNvGraphicFramePr>
              <p:nvPr/>
            </p:nvGraphicFramePr>
            <p:xfrm>
              <a:off x="578579" y="1495683"/>
              <a:ext cx="11110365" cy="1008634"/>
            </p:xfrm>
            <a:graphic>
              <a:graphicData uri="http://schemas.openxmlformats.org/drawingml/2006/table">
                <a:tbl>
                  <a:tblPr/>
                  <a:tblGrid>
                    <a:gridCol w="1587195">
                      <a:extLst>
                        <a:ext uri="{9D8B030D-6E8A-4147-A177-3AD203B41FA5}">
                          <a16:colId xmlns:a16="http://schemas.microsoft.com/office/drawing/2014/main" val="644206751"/>
                        </a:ext>
                      </a:extLst>
                    </a:gridCol>
                    <a:gridCol w="1587195">
                      <a:extLst>
                        <a:ext uri="{9D8B030D-6E8A-4147-A177-3AD203B41FA5}">
                          <a16:colId xmlns:a16="http://schemas.microsoft.com/office/drawing/2014/main" val="450975528"/>
                        </a:ext>
                      </a:extLst>
                    </a:gridCol>
                    <a:gridCol w="1587195">
                      <a:extLst>
                        <a:ext uri="{9D8B030D-6E8A-4147-A177-3AD203B41FA5}">
                          <a16:colId xmlns:a16="http://schemas.microsoft.com/office/drawing/2014/main" val="1352477126"/>
                        </a:ext>
                      </a:extLst>
                    </a:gridCol>
                    <a:gridCol w="1587195">
                      <a:extLst>
                        <a:ext uri="{9D8B030D-6E8A-4147-A177-3AD203B41FA5}">
                          <a16:colId xmlns:a16="http://schemas.microsoft.com/office/drawing/2014/main" val="35300696"/>
                        </a:ext>
                      </a:extLst>
                    </a:gridCol>
                    <a:gridCol w="1587195">
                      <a:extLst>
                        <a:ext uri="{9D8B030D-6E8A-4147-A177-3AD203B41FA5}">
                          <a16:colId xmlns:a16="http://schemas.microsoft.com/office/drawing/2014/main" val="2701963733"/>
                        </a:ext>
                      </a:extLst>
                    </a:gridCol>
                    <a:gridCol w="1587195">
                      <a:extLst>
                        <a:ext uri="{9D8B030D-6E8A-4147-A177-3AD203B41FA5}">
                          <a16:colId xmlns:a16="http://schemas.microsoft.com/office/drawing/2014/main" val="3371807118"/>
                        </a:ext>
                      </a:extLst>
                    </a:gridCol>
                    <a:gridCol w="1587195">
                      <a:extLst>
                        <a:ext uri="{9D8B030D-6E8A-4147-A177-3AD203B41FA5}">
                          <a16:colId xmlns:a16="http://schemas.microsoft.com/office/drawing/2014/main" val="3057765952"/>
                        </a:ext>
                      </a:extLst>
                    </a:gridCol>
                  </a:tblGrid>
                  <a:tr h="0">
                    <a:tc>
                      <a:txBody>
                        <a:bodyPr/>
                        <a:lstStyle/>
                        <a:p>
                          <a:pPr>
                            <a:buNone/>
                          </a:pPr>
                          <a:r>
                            <a:rPr lang="cs-CZ" sz="1600" dirty="0"/>
                            <a:t>Binární číslice</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dirty="0"/>
                            <a:t>0</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a:t>0</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extLst>
                      <a:ext uri="{0D108BD9-81ED-4DB2-BD59-A6C34878D82A}">
                        <a16:rowId xmlns:a16="http://schemas.microsoft.com/office/drawing/2014/main" val="1135322898"/>
                      </a:ext>
                    </a:extLst>
                  </a:tr>
                  <a:tr h="0">
                    <a:tc>
                      <a:txBody>
                        <a:bodyPr/>
                        <a:lstStyle/>
                        <a:p>
                          <a:pPr>
                            <a:buNone/>
                          </a:pPr>
                          <a:r>
                            <a:rPr lang="cs-CZ" sz="1600" dirty="0"/>
                            <a:t>Mocnina čísla 2</a:t>
                          </a:r>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b="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5</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b="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4</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b="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3</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b="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2</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b="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1</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b="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0</m:t>
                                    </m:r>
                                  </m:sup>
                                </m:sSup>
                              </m:oMath>
                            </m:oMathPara>
                          </a14:m>
                          <a:endParaRPr lang="cs-CZ" sz="1600" dirty="0"/>
                        </a:p>
                      </a:txBody>
                      <a:tcPr anchor="ctr">
                        <a:lnL>
                          <a:noFill/>
                        </a:lnL>
                        <a:lnR>
                          <a:noFill/>
                        </a:lnR>
                        <a:lnT>
                          <a:noFill/>
                        </a:lnT>
                        <a:lnB>
                          <a:noFill/>
                        </a:lnB>
                        <a:noFill/>
                      </a:tcPr>
                    </a:tc>
                    <a:extLst>
                      <a:ext uri="{0D108BD9-81ED-4DB2-BD59-A6C34878D82A}">
                        <a16:rowId xmlns:a16="http://schemas.microsoft.com/office/drawing/2014/main" val="2704020479"/>
                      </a:ext>
                    </a:extLst>
                  </a:tr>
                  <a:tr h="0">
                    <a:tc>
                      <a:txBody>
                        <a:bodyPr/>
                        <a:lstStyle/>
                        <a:p>
                          <a:pPr>
                            <a:buNone/>
                          </a:pPr>
                          <a:r>
                            <a:rPr lang="cs-CZ" sz="1600" dirty="0"/>
                            <a:t>Hodnota pozice</a:t>
                          </a:r>
                        </a:p>
                      </a:txBody>
                      <a:tcPr anchor="ctr">
                        <a:lnL>
                          <a:noFill/>
                        </a:lnL>
                        <a:lnR>
                          <a:noFill/>
                        </a:lnR>
                        <a:lnT>
                          <a:noFill/>
                        </a:lnT>
                        <a:lnB>
                          <a:noFill/>
                        </a:lnB>
                        <a:noFill/>
                      </a:tcPr>
                    </a:tc>
                    <a:tc>
                      <a:txBody>
                        <a:bodyPr/>
                        <a:lstStyle/>
                        <a:p>
                          <a:pPr algn="ctr">
                            <a:buNone/>
                          </a:pPr>
                          <a:r>
                            <a:rPr lang="cs-CZ" sz="1600" dirty="0"/>
                            <a:t>32</a:t>
                          </a:r>
                        </a:p>
                      </a:txBody>
                      <a:tcPr anchor="ctr">
                        <a:lnL>
                          <a:noFill/>
                        </a:lnL>
                        <a:lnR>
                          <a:noFill/>
                        </a:lnR>
                        <a:lnT>
                          <a:noFill/>
                        </a:lnT>
                        <a:lnB>
                          <a:noFill/>
                        </a:lnB>
                        <a:noFill/>
                      </a:tcPr>
                    </a:tc>
                    <a:tc>
                      <a:txBody>
                        <a:bodyPr/>
                        <a:lstStyle/>
                        <a:p>
                          <a:pPr algn="ctr">
                            <a:buNone/>
                          </a:pPr>
                          <a:r>
                            <a:rPr lang="cs-CZ" sz="1600" dirty="0"/>
                            <a:t>16</a:t>
                          </a:r>
                        </a:p>
                      </a:txBody>
                      <a:tcPr anchor="ctr">
                        <a:lnL>
                          <a:noFill/>
                        </a:lnL>
                        <a:lnR>
                          <a:noFill/>
                        </a:lnR>
                        <a:lnT>
                          <a:noFill/>
                        </a:lnT>
                        <a:lnB>
                          <a:noFill/>
                        </a:lnB>
                        <a:noFill/>
                      </a:tcPr>
                    </a:tc>
                    <a:tc>
                      <a:txBody>
                        <a:bodyPr/>
                        <a:lstStyle/>
                        <a:p>
                          <a:pPr algn="ctr">
                            <a:buNone/>
                          </a:pPr>
                          <a:r>
                            <a:rPr lang="cs-CZ" sz="1600" dirty="0"/>
                            <a:t>8</a:t>
                          </a:r>
                        </a:p>
                      </a:txBody>
                      <a:tcPr anchor="ctr">
                        <a:lnL>
                          <a:noFill/>
                        </a:lnL>
                        <a:lnR>
                          <a:noFill/>
                        </a:lnR>
                        <a:lnT>
                          <a:noFill/>
                        </a:lnT>
                        <a:lnB>
                          <a:noFill/>
                        </a:lnB>
                        <a:noFill/>
                      </a:tcPr>
                    </a:tc>
                    <a:tc>
                      <a:txBody>
                        <a:bodyPr/>
                        <a:lstStyle/>
                        <a:p>
                          <a:pPr algn="ctr">
                            <a:buNone/>
                          </a:pPr>
                          <a:r>
                            <a:rPr lang="cs-CZ" sz="1600" dirty="0"/>
                            <a:t>4</a:t>
                          </a:r>
                        </a:p>
                      </a:txBody>
                      <a:tcPr anchor="ctr">
                        <a:lnL>
                          <a:noFill/>
                        </a:lnL>
                        <a:lnR>
                          <a:noFill/>
                        </a:lnR>
                        <a:lnT>
                          <a:noFill/>
                        </a:lnT>
                        <a:lnB>
                          <a:noFill/>
                        </a:lnB>
                        <a:noFill/>
                      </a:tcPr>
                    </a:tc>
                    <a:tc>
                      <a:txBody>
                        <a:bodyPr/>
                        <a:lstStyle/>
                        <a:p>
                          <a:pPr algn="ctr">
                            <a:buNone/>
                          </a:pPr>
                          <a:r>
                            <a:rPr lang="cs-CZ" sz="1600" dirty="0"/>
                            <a:t>2</a:t>
                          </a:r>
                        </a:p>
                      </a:txBody>
                      <a:tcPr anchor="ctr">
                        <a:lnL>
                          <a:noFill/>
                        </a:lnL>
                        <a:lnR>
                          <a:noFill/>
                        </a:lnR>
                        <a:lnT>
                          <a:noFill/>
                        </a:lnT>
                        <a:lnB>
                          <a:noFill/>
                        </a:lnB>
                        <a:noFill/>
                      </a:tcPr>
                    </a:tc>
                    <a:tc>
                      <a:txBody>
                        <a:bodyPr/>
                        <a:lstStyle/>
                        <a:p>
                          <a:pPr algn="ctr">
                            <a:buNone/>
                          </a:pPr>
                          <a:r>
                            <a:rPr lang="cs-CZ" sz="1600" dirty="0"/>
                            <a:t>1</a:t>
                          </a:r>
                        </a:p>
                      </a:txBody>
                      <a:tcPr anchor="ctr">
                        <a:lnL>
                          <a:noFill/>
                        </a:lnL>
                        <a:lnR>
                          <a:noFill/>
                        </a:lnR>
                        <a:lnT>
                          <a:noFill/>
                        </a:lnT>
                        <a:lnB>
                          <a:noFill/>
                        </a:lnB>
                        <a:noFill/>
                      </a:tcPr>
                    </a:tc>
                    <a:extLst>
                      <a:ext uri="{0D108BD9-81ED-4DB2-BD59-A6C34878D82A}">
                        <a16:rowId xmlns:a16="http://schemas.microsoft.com/office/drawing/2014/main" val="1901193636"/>
                      </a:ext>
                    </a:extLst>
                  </a:tr>
                </a:tbl>
              </a:graphicData>
            </a:graphic>
          </p:graphicFrame>
        </mc:Choice>
        <mc:Fallback xmlns="">
          <p:graphicFrame>
            <p:nvGraphicFramePr>
              <p:cNvPr id="3" name="Tabulka 2">
                <a:extLst>
                  <a:ext uri="{FF2B5EF4-FFF2-40B4-BE49-F238E27FC236}">
                    <a16:creationId xmlns:a16="http://schemas.microsoft.com/office/drawing/2014/main" id="{E0C3FE58-AAFE-44E5-25FD-43CBA9FEA927}"/>
                  </a:ext>
                </a:extLst>
              </p:cNvPr>
              <p:cNvGraphicFramePr>
                <a:graphicFrameLocks noGrp="1"/>
              </p:cNvGraphicFramePr>
              <p:nvPr>
                <p:extLst>
                  <p:ext uri="{D42A27DB-BD31-4B8C-83A1-F6EECF244321}">
                    <p14:modId xmlns:p14="http://schemas.microsoft.com/office/powerpoint/2010/main" val="2226718847"/>
                  </p:ext>
                </p:extLst>
              </p:nvPr>
            </p:nvGraphicFramePr>
            <p:xfrm>
              <a:off x="578579" y="1495683"/>
              <a:ext cx="11110365" cy="1008634"/>
            </p:xfrm>
            <a:graphic>
              <a:graphicData uri="http://schemas.openxmlformats.org/drawingml/2006/table">
                <a:tbl>
                  <a:tblPr/>
                  <a:tblGrid>
                    <a:gridCol w="1587195">
                      <a:extLst>
                        <a:ext uri="{9D8B030D-6E8A-4147-A177-3AD203B41FA5}">
                          <a16:colId xmlns:a16="http://schemas.microsoft.com/office/drawing/2014/main" val="644206751"/>
                        </a:ext>
                      </a:extLst>
                    </a:gridCol>
                    <a:gridCol w="1587195">
                      <a:extLst>
                        <a:ext uri="{9D8B030D-6E8A-4147-A177-3AD203B41FA5}">
                          <a16:colId xmlns:a16="http://schemas.microsoft.com/office/drawing/2014/main" val="450975528"/>
                        </a:ext>
                      </a:extLst>
                    </a:gridCol>
                    <a:gridCol w="1587195">
                      <a:extLst>
                        <a:ext uri="{9D8B030D-6E8A-4147-A177-3AD203B41FA5}">
                          <a16:colId xmlns:a16="http://schemas.microsoft.com/office/drawing/2014/main" val="1352477126"/>
                        </a:ext>
                      </a:extLst>
                    </a:gridCol>
                    <a:gridCol w="1587195">
                      <a:extLst>
                        <a:ext uri="{9D8B030D-6E8A-4147-A177-3AD203B41FA5}">
                          <a16:colId xmlns:a16="http://schemas.microsoft.com/office/drawing/2014/main" val="35300696"/>
                        </a:ext>
                      </a:extLst>
                    </a:gridCol>
                    <a:gridCol w="1587195">
                      <a:extLst>
                        <a:ext uri="{9D8B030D-6E8A-4147-A177-3AD203B41FA5}">
                          <a16:colId xmlns:a16="http://schemas.microsoft.com/office/drawing/2014/main" val="2701963733"/>
                        </a:ext>
                      </a:extLst>
                    </a:gridCol>
                    <a:gridCol w="1587195">
                      <a:extLst>
                        <a:ext uri="{9D8B030D-6E8A-4147-A177-3AD203B41FA5}">
                          <a16:colId xmlns:a16="http://schemas.microsoft.com/office/drawing/2014/main" val="3371807118"/>
                        </a:ext>
                      </a:extLst>
                    </a:gridCol>
                    <a:gridCol w="1587195">
                      <a:extLst>
                        <a:ext uri="{9D8B030D-6E8A-4147-A177-3AD203B41FA5}">
                          <a16:colId xmlns:a16="http://schemas.microsoft.com/office/drawing/2014/main" val="3057765952"/>
                        </a:ext>
                      </a:extLst>
                    </a:gridCol>
                  </a:tblGrid>
                  <a:tr h="335280">
                    <a:tc>
                      <a:txBody>
                        <a:bodyPr/>
                        <a:lstStyle/>
                        <a:p>
                          <a:pPr>
                            <a:buNone/>
                          </a:pPr>
                          <a:r>
                            <a:rPr lang="cs-CZ" sz="1600" dirty="0"/>
                            <a:t>Binární číslice</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dirty="0"/>
                            <a:t>0</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a:t>0</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extLst>
                      <a:ext uri="{0D108BD9-81ED-4DB2-BD59-A6C34878D82A}">
                        <a16:rowId xmlns:a16="http://schemas.microsoft.com/office/drawing/2014/main" val="1135322898"/>
                      </a:ext>
                    </a:extLst>
                  </a:tr>
                  <a:tr h="338074">
                    <a:tc>
                      <a:txBody>
                        <a:bodyPr/>
                        <a:lstStyle/>
                        <a:p>
                          <a:pPr>
                            <a:buNone/>
                          </a:pPr>
                          <a:r>
                            <a:rPr lang="cs-CZ" sz="1600" dirty="0"/>
                            <a:t>Mocnina čísla 2</a:t>
                          </a:r>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3"/>
                          <a:stretch>
                            <a:fillRect l="-100385" t="-103571" r="-501154" b="-121429"/>
                          </a:stretch>
                        </a:blipFill>
                      </a:tcPr>
                    </a:tc>
                    <a:tc>
                      <a:txBody>
                        <a:bodyPr/>
                        <a:lstStyle/>
                        <a:p>
                          <a:endParaRPr lang="cs-CZ"/>
                        </a:p>
                      </a:txBody>
                      <a:tcPr anchor="ctr">
                        <a:lnL>
                          <a:noFill/>
                        </a:lnL>
                        <a:lnR>
                          <a:noFill/>
                        </a:lnR>
                        <a:lnT>
                          <a:noFill/>
                        </a:lnT>
                        <a:lnB>
                          <a:noFill/>
                        </a:lnB>
                        <a:blipFill>
                          <a:blip r:embed="rId3"/>
                          <a:stretch>
                            <a:fillRect l="-199617" t="-103571" r="-399234" b="-121429"/>
                          </a:stretch>
                        </a:blipFill>
                      </a:tcPr>
                    </a:tc>
                    <a:tc>
                      <a:txBody>
                        <a:bodyPr/>
                        <a:lstStyle/>
                        <a:p>
                          <a:endParaRPr lang="cs-CZ"/>
                        </a:p>
                      </a:txBody>
                      <a:tcPr anchor="ctr">
                        <a:lnL>
                          <a:noFill/>
                        </a:lnL>
                        <a:lnR>
                          <a:noFill/>
                        </a:lnR>
                        <a:lnT>
                          <a:noFill/>
                        </a:lnT>
                        <a:lnB>
                          <a:noFill/>
                        </a:lnB>
                        <a:blipFill>
                          <a:blip r:embed="rId3"/>
                          <a:stretch>
                            <a:fillRect l="-300769" t="-103571" r="-300769" b="-121429"/>
                          </a:stretch>
                        </a:blipFill>
                      </a:tcPr>
                    </a:tc>
                    <a:tc>
                      <a:txBody>
                        <a:bodyPr/>
                        <a:lstStyle/>
                        <a:p>
                          <a:endParaRPr lang="cs-CZ"/>
                        </a:p>
                      </a:txBody>
                      <a:tcPr anchor="ctr">
                        <a:lnL>
                          <a:noFill/>
                        </a:lnL>
                        <a:lnR>
                          <a:noFill/>
                        </a:lnR>
                        <a:lnT>
                          <a:noFill/>
                        </a:lnT>
                        <a:lnB>
                          <a:noFill/>
                        </a:lnB>
                        <a:blipFill>
                          <a:blip r:embed="rId3"/>
                          <a:stretch>
                            <a:fillRect l="-399234" t="-103571" r="-199617" b="-121429"/>
                          </a:stretch>
                        </a:blipFill>
                      </a:tcPr>
                    </a:tc>
                    <a:tc>
                      <a:txBody>
                        <a:bodyPr/>
                        <a:lstStyle/>
                        <a:p>
                          <a:endParaRPr lang="cs-CZ"/>
                        </a:p>
                      </a:txBody>
                      <a:tcPr anchor="ctr">
                        <a:lnL>
                          <a:noFill/>
                        </a:lnL>
                        <a:lnR>
                          <a:noFill/>
                        </a:lnR>
                        <a:lnT>
                          <a:noFill/>
                        </a:lnT>
                        <a:lnB>
                          <a:noFill/>
                        </a:lnB>
                        <a:blipFill>
                          <a:blip r:embed="rId3"/>
                          <a:stretch>
                            <a:fillRect l="-501154" t="-103571" r="-100385" b="-121429"/>
                          </a:stretch>
                        </a:blipFill>
                      </a:tcPr>
                    </a:tc>
                    <a:tc>
                      <a:txBody>
                        <a:bodyPr/>
                        <a:lstStyle/>
                        <a:p>
                          <a:endParaRPr lang="cs-CZ"/>
                        </a:p>
                      </a:txBody>
                      <a:tcPr anchor="ctr">
                        <a:lnL>
                          <a:noFill/>
                        </a:lnL>
                        <a:lnR>
                          <a:noFill/>
                        </a:lnR>
                        <a:lnT>
                          <a:noFill/>
                        </a:lnT>
                        <a:lnB>
                          <a:noFill/>
                        </a:lnB>
                        <a:blipFill>
                          <a:blip r:embed="rId3"/>
                          <a:stretch>
                            <a:fillRect l="-598851" t="-103571" b="-121429"/>
                          </a:stretch>
                        </a:blipFill>
                      </a:tcPr>
                    </a:tc>
                    <a:extLst>
                      <a:ext uri="{0D108BD9-81ED-4DB2-BD59-A6C34878D82A}">
                        <a16:rowId xmlns:a16="http://schemas.microsoft.com/office/drawing/2014/main" val="2704020479"/>
                      </a:ext>
                    </a:extLst>
                  </a:tr>
                  <a:tr h="335280">
                    <a:tc>
                      <a:txBody>
                        <a:bodyPr/>
                        <a:lstStyle/>
                        <a:p>
                          <a:pPr>
                            <a:buNone/>
                          </a:pPr>
                          <a:r>
                            <a:rPr lang="cs-CZ" sz="1600" dirty="0"/>
                            <a:t>Hodnota pozice</a:t>
                          </a:r>
                        </a:p>
                      </a:txBody>
                      <a:tcPr anchor="ctr">
                        <a:lnL>
                          <a:noFill/>
                        </a:lnL>
                        <a:lnR>
                          <a:noFill/>
                        </a:lnR>
                        <a:lnT>
                          <a:noFill/>
                        </a:lnT>
                        <a:lnB>
                          <a:noFill/>
                        </a:lnB>
                        <a:noFill/>
                      </a:tcPr>
                    </a:tc>
                    <a:tc>
                      <a:txBody>
                        <a:bodyPr/>
                        <a:lstStyle/>
                        <a:p>
                          <a:pPr algn="ctr">
                            <a:buNone/>
                          </a:pPr>
                          <a:r>
                            <a:rPr lang="cs-CZ" sz="1600" dirty="0"/>
                            <a:t>32</a:t>
                          </a:r>
                        </a:p>
                      </a:txBody>
                      <a:tcPr anchor="ctr">
                        <a:lnL>
                          <a:noFill/>
                        </a:lnL>
                        <a:lnR>
                          <a:noFill/>
                        </a:lnR>
                        <a:lnT>
                          <a:noFill/>
                        </a:lnT>
                        <a:lnB>
                          <a:noFill/>
                        </a:lnB>
                        <a:noFill/>
                      </a:tcPr>
                    </a:tc>
                    <a:tc>
                      <a:txBody>
                        <a:bodyPr/>
                        <a:lstStyle/>
                        <a:p>
                          <a:pPr algn="ctr">
                            <a:buNone/>
                          </a:pPr>
                          <a:r>
                            <a:rPr lang="cs-CZ" sz="1600" dirty="0"/>
                            <a:t>16</a:t>
                          </a:r>
                        </a:p>
                      </a:txBody>
                      <a:tcPr anchor="ctr">
                        <a:lnL>
                          <a:noFill/>
                        </a:lnL>
                        <a:lnR>
                          <a:noFill/>
                        </a:lnR>
                        <a:lnT>
                          <a:noFill/>
                        </a:lnT>
                        <a:lnB>
                          <a:noFill/>
                        </a:lnB>
                        <a:noFill/>
                      </a:tcPr>
                    </a:tc>
                    <a:tc>
                      <a:txBody>
                        <a:bodyPr/>
                        <a:lstStyle/>
                        <a:p>
                          <a:pPr algn="ctr">
                            <a:buNone/>
                          </a:pPr>
                          <a:r>
                            <a:rPr lang="cs-CZ" sz="1600" dirty="0"/>
                            <a:t>8</a:t>
                          </a:r>
                        </a:p>
                      </a:txBody>
                      <a:tcPr anchor="ctr">
                        <a:lnL>
                          <a:noFill/>
                        </a:lnL>
                        <a:lnR>
                          <a:noFill/>
                        </a:lnR>
                        <a:lnT>
                          <a:noFill/>
                        </a:lnT>
                        <a:lnB>
                          <a:noFill/>
                        </a:lnB>
                        <a:noFill/>
                      </a:tcPr>
                    </a:tc>
                    <a:tc>
                      <a:txBody>
                        <a:bodyPr/>
                        <a:lstStyle/>
                        <a:p>
                          <a:pPr algn="ctr">
                            <a:buNone/>
                          </a:pPr>
                          <a:r>
                            <a:rPr lang="cs-CZ" sz="1600" dirty="0"/>
                            <a:t>4</a:t>
                          </a:r>
                        </a:p>
                      </a:txBody>
                      <a:tcPr anchor="ctr">
                        <a:lnL>
                          <a:noFill/>
                        </a:lnL>
                        <a:lnR>
                          <a:noFill/>
                        </a:lnR>
                        <a:lnT>
                          <a:noFill/>
                        </a:lnT>
                        <a:lnB>
                          <a:noFill/>
                        </a:lnB>
                        <a:noFill/>
                      </a:tcPr>
                    </a:tc>
                    <a:tc>
                      <a:txBody>
                        <a:bodyPr/>
                        <a:lstStyle/>
                        <a:p>
                          <a:pPr algn="ctr">
                            <a:buNone/>
                          </a:pPr>
                          <a:r>
                            <a:rPr lang="cs-CZ" sz="1600" dirty="0"/>
                            <a:t>2</a:t>
                          </a:r>
                        </a:p>
                      </a:txBody>
                      <a:tcPr anchor="ctr">
                        <a:lnL>
                          <a:noFill/>
                        </a:lnL>
                        <a:lnR>
                          <a:noFill/>
                        </a:lnR>
                        <a:lnT>
                          <a:noFill/>
                        </a:lnT>
                        <a:lnB>
                          <a:noFill/>
                        </a:lnB>
                        <a:noFill/>
                      </a:tcPr>
                    </a:tc>
                    <a:tc>
                      <a:txBody>
                        <a:bodyPr/>
                        <a:lstStyle/>
                        <a:p>
                          <a:pPr algn="ctr">
                            <a:buNone/>
                          </a:pPr>
                          <a:r>
                            <a:rPr lang="cs-CZ" sz="1600" dirty="0"/>
                            <a:t>1</a:t>
                          </a:r>
                        </a:p>
                      </a:txBody>
                      <a:tcPr anchor="ctr">
                        <a:lnL>
                          <a:noFill/>
                        </a:lnL>
                        <a:lnR>
                          <a:noFill/>
                        </a:lnR>
                        <a:lnT>
                          <a:noFill/>
                        </a:lnT>
                        <a:lnB>
                          <a:noFill/>
                        </a:lnB>
                        <a:noFill/>
                      </a:tcPr>
                    </a:tc>
                    <a:extLst>
                      <a:ext uri="{0D108BD9-81ED-4DB2-BD59-A6C34878D82A}">
                        <a16:rowId xmlns:a16="http://schemas.microsoft.com/office/drawing/2014/main" val="1901193636"/>
                      </a:ext>
                    </a:extLst>
                  </a:tr>
                </a:tbl>
              </a:graphicData>
            </a:graphic>
          </p:graphicFrame>
        </mc:Fallback>
      </mc:AlternateContent>
      <mc:AlternateContent xmlns:mc="http://schemas.openxmlformats.org/markup-compatibility/2006" xmlns:a14="http://schemas.microsoft.com/office/drawing/2010/main">
        <mc:Choice Requires="a14">
          <p:sp>
            <p:nvSpPr>
              <p:cNvPr id="4" name="Rectangle 1">
                <a:extLst>
                  <a:ext uri="{FF2B5EF4-FFF2-40B4-BE49-F238E27FC236}">
                    <a16:creationId xmlns:a16="http://schemas.microsoft.com/office/drawing/2014/main" id="{495EFC9D-D391-49E6-1904-4E0A4A20CBFC}"/>
                  </a:ext>
                </a:extLst>
              </p:cNvPr>
              <p:cNvSpPr>
                <a:spLocks noChangeArrowheads="1"/>
              </p:cNvSpPr>
              <p:nvPr/>
            </p:nvSpPr>
            <p:spPr bwMode="auto">
              <a:xfrm>
                <a:off x="578579" y="230163"/>
                <a:ext cx="11284345" cy="1077218"/>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1" i="0" u="none" strike="noStrike" cap="none" normalizeH="0" baseline="0" dirty="0">
                    <a:ln>
                      <a:noFill/>
                    </a:ln>
                    <a:solidFill>
                      <a:schemeClr val="tx1"/>
                    </a:solidFill>
                    <a:effectLst/>
                    <a:latin typeface="Arial" panose="020B0604020202020204" pitchFamily="34" charset="0"/>
                  </a:rPr>
                  <a:t>Převod binárního čísla do desítkové soustavy</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Binární číslo obsahuje pouze číslice </a:t>
                </a:r>
                <a:r>
                  <a:rPr kumimoji="0" lang="cs-CZ" altLang="cs-CZ" sz="1400" b="1" i="0" u="none" strike="noStrike" cap="none" normalizeH="0" baseline="0" dirty="0">
                    <a:ln>
                      <a:noFill/>
                    </a:ln>
                    <a:solidFill>
                      <a:schemeClr val="tx1"/>
                    </a:solidFill>
                    <a:effectLst/>
                    <a:latin typeface="Arial" panose="020B0604020202020204" pitchFamily="34" charset="0"/>
                  </a:rPr>
                  <a:t>0 a 1</a:t>
                </a:r>
                <a:r>
                  <a:rPr kumimoji="0" lang="cs-CZ" altLang="cs-CZ" sz="1400" b="0" i="0" u="none" strike="noStrike" cap="none" normalizeH="0" baseline="0" dirty="0">
                    <a:ln>
                      <a:noFill/>
                    </a:ln>
                    <a:solidFill>
                      <a:schemeClr val="tx1"/>
                    </a:solidFill>
                    <a:effectLst/>
                    <a:latin typeface="Arial" panose="020B0604020202020204" pitchFamily="34" charset="0"/>
                  </a:rPr>
                  <a:t>. Každá pozice má určitou hodnotu, která je mocninou čísla 2. Pozice počítáme zprava od nuly.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Příklad – převedeme číslo:</a:t>
                </a: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b>
                        <m:sSubPr>
                          <m:ctrlPr>
                            <a:rPr kumimoji="0" lang="cs-CZ" altLang="cs-CZ" sz="1400" b="0" i="1" u="none" strike="noStrike" cap="none" normalizeH="0" baseline="0" smtClean="0">
                              <a:ln>
                                <a:noFill/>
                              </a:ln>
                              <a:solidFill>
                                <a:schemeClr val="tx1"/>
                              </a:solidFill>
                              <a:effectLst/>
                              <a:latin typeface="Cambria Math" panose="02040503050406030204" pitchFamily="18" charset="0"/>
                            </a:rPr>
                          </m:ctrlPr>
                        </m:sSubPr>
                        <m:e>
                          <m:d>
                            <m:dPr>
                              <m:ctrlPr>
                                <a:rPr kumimoji="0" lang="cs-CZ" altLang="cs-CZ" sz="1400" b="0" i="1" u="none" strike="noStrike" cap="none" normalizeH="0" baseline="0" smtClean="0">
                                  <a:ln>
                                    <a:noFill/>
                                  </a:ln>
                                  <a:solidFill>
                                    <a:schemeClr val="tx1"/>
                                  </a:solidFill>
                                  <a:effectLst/>
                                  <a:latin typeface="Cambria Math" panose="02040503050406030204" pitchFamily="18" charset="0"/>
                                </a:rPr>
                              </m:ctrlPr>
                            </m:dPr>
                            <m:e>
                              <m:r>
                                <a:rPr kumimoji="0" lang="cs-CZ" altLang="cs-CZ" sz="1400" b="0" i="1" u="none" strike="noStrike" cap="none" normalizeH="0" baseline="0" smtClean="0">
                                  <a:ln>
                                    <a:noFill/>
                                  </a:ln>
                                  <a:solidFill>
                                    <a:schemeClr val="tx1"/>
                                  </a:solidFill>
                                  <a:effectLst/>
                                  <a:latin typeface="Cambria Math" panose="02040503050406030204" pitchFamily="18" charset="0"/>
                                </a:rPr>
                                <m:t>101101</m:t>
                              </m:r>
                            </m:e>
                          </m:d>
                        </m:e>
                        <m:sub>
                          <m:r>
                            <a:rPr kumimoji="0" lang="cs-CZ" altLang="cs-CZ" sz="1400" b="0" i="1" u="none" strike="noStrike" cap="none" normalizeH="0" baseline="0" smtClean="0">
                              <a:ln>
                                <a:noFill/>
                              </a:ln>
                              <a:solidFill>
                                <a:schemeClr val="tx1"/>
                              </a:solidFill>
                              <a:effectLst/>
                              <a:latin typeface="Cambria Math" panose="02040503050406030204" pitchFamily="18" charset="0"/>
                            </a:rPr>
                            <m:t>2</m:t>
                          </m:r>
                        </m:sub>
                      </m:sSub>
                    </m:oMath>
                  </m:oMathPara>
                </a14:m>
                <a:endParaRPr kumimoji="0" lang="cs-CZ" altLang="cs-CZ" sz="1400" b="0" i="0" u="none" strike="noStrike" cap="none" normalizeH="0" baseline="0" dirty="0">
                  <a:ln>
                    <a:noFill/>
                  </a:ln>
                  <a:solidFill>
                    <a:schemeClr val="tx1"/>
                  </a:solidFill>
                  <a:effectLst/>
                  <a:latin typeface="Arial" panose="020B0604020202020204" pitchFamily="34" charset="0"/>
                </a:endParaRPr>
              </a:p>
            </p:txBody>
          </p:sp>
        </mc:Choice>
        <mc:Fallback xmlns="">
          <p:sp>
            <p:nvSpPr>
              <p:cNvPr id="4" name="Rectangle 1">
                <a:extLst>
                  <a:ext uri="{FF2B5EF4-FFF2-40B4-BE49-F238E27FC236}">
                    <a16:creationId xmlns:a16="http://schemas.microsoft.com/office/drawing/2014/main" id="{495EFC9D-D391-49E6-1904-4E0A4A20CBFC}"/>
                  </a:ext>
                </a:extLst>
              </p:cNvPr>
              <p:cNvSpPr>
                <a:spLocks noRot="1" noChangeAspect="1" noMove="1" noResize="1" noEditPoints="1" noAdjustHandles="1" noChangeArrowheads="1" noChangeShapeType="1" noTextEdit="1"/>
              </p:cNvSpPr>
              <p:nvPr/>
            </p:nvSpPr>
            <p:spPr bwMode="auto">
              <a:xfrm>
                <a:off x="578579" y="230163"/>
                <a:ext cx="11284345" cy="1077218"/>
              </a:xfrm>
              <a:prstGeom prst="rect">
                <a:avLst/>
              </a:prstGeom>
              <a:blipFill>
                <a:blip r:embed="rId4"/>
                <a:stretch>
                  <a:fillRect l="-162" t="-56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7A19CC27-471A-F8B1-5139-D380F3044240}"/>
                  </a:ext>
                </a:extLst>
              </p:cNvPr>
              <p:cNvSpPr txBox="1"/>
              <p:nvPr/>
            </p:nvSpPr>
            <p:spPr>
              <a:xfrm>
                <a:off x="578578" y="2596006"/>
                <a:ext cx="11110365" cy="741742"/>
              </a:xfrm>
              <a:prstGeom prst="rect">
                <a:avLst/>
              </a:prstGeom>
              <a:noFill/>
            </p:spPr>
            <p:txBody>
              <a:bodyPr wrap="square">
                <a:spAutoFit/>
              </a:bodyPr>
              <a:lstStyle/>
              <a:p>
                <a:pPr>
                  <a:buNone/>
                </a:pPr>
                <a:r>
                  <a:rPr lang="cs-CZ" sz="1600" dirty="0"/>
                  <a:t>Každou binární číslici vynásobíme hodnotou její pozice:</a:t>
                </a:r>
              </a:p>
              <a:p>
                <a:pPr>
                  <a:buNone/>
                </a:pPr>
                <a:endParaRPr lang="cs-CZ" sz="800" dirty="0"/>
              </a:p>
              <a:p>
                <a:pPr>
                  <a:buNone/>
                </a:pPr>
                <a14:m>
                  <m:oMathPara xmlns:m="http://schemas.openxmlformats.org/officeDocument/2006/math">
                    <m:oMathParaPr>
                      <m:jc m:val="centerGroup"/>
                    </m:oMathParaPr>
                    <m:oMath xmlns:m="http://schemas.openxmlformats.org/officeDocument/2006/math">
                      <m:sSub>
                        <m:sSubPr>
                          <m:ctrlPr>
                            <a:rPr lang="cs-CZ" b="0" i="1" smtClean="0">
                              <a:latin typeface="Cambria Math" panose="02040503050406030204" pitchFamily="18" charset="0"/>
                            </a:rPr>
                          </m:ctrlPr>
                        </m:sSubPr>
                        <m:e>
                          <m:r>
                            <a:rPr lang="cs-CZ" b="0" i="1" smtClean="0">
                              <a:latin typeface="Cambria Math" panose="02040503050406030204" pitchFamily="18" charset="0"/>
                            </a:rPr>
                            <m:t>101101</m:t>
                          </m:r>
                        </m:e>
                        <m:sub>
                          <m:r>
                            <a:rPr lang="cs-CZ" b="0" i="1" smtClean="0">
                              <a:latin typeface="Cambria Math" panose="02040503050406030204" pitchFamily="18" charset="0"/>
                            </a:rPr>
                            <m:t>2</m:t>
                          </m:r>
                        </m:sub>
                      </m:sSub>
                      <m:r>
                        <a:rPr lang="cs-CZ" b="0" i="1" smtClean="0">
                          <a:latin typeface="Cambria Math" panose="02040503050406030204" pitchFamily="18" charset="0"/>
                        </a:rPr>
                        <m:t>=1</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5</m:t>
                          </m:r>
                        </m:sup>
                      </m:sSup>
                      <m:r>
                        <a:rPr lang="cs-CZ" b="0" i="1" smtClean="0">
                          <a:latin typeface="Cambria Math" panose="02040503050406030204" pitchFamily="18" charset="0"/>
                          <a:ea typeface="Cambria Math" panose="02040503050406030204" pitchFamily="18" charset="0"/>
                        </a:rPr>
                        <m:t>+0∙</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4</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2</m:t>
                          </m:r>
                        </m:sup>
                      </m:sSup>
                      <m:r>
                        <a:rPr lang="cs-CZ" b="0" i="1" smtClean="0">
                          <a:latin typeface="Cambria Math" panose="02040503050406030204" pitchFamily="18" charset="0"/>
                          <a:ea typeface="Cambria Math" panose="02040503050406030204" pitchFamily="18" charset="0"/>
                        </a:rPr>
                        <m:t>+0∙</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0</m:t>
                          </m:r>
                        </m:sup>
                      </m:sSup>
                      <m:r>
                        <a:rPr lang="cs-CZ" b="0" i="1" smtClean="0">
                          <a:latin typeface="Cambria Math" panose="02040503050406030204" pitchFamily="18" charset="0"/>
                          <a:ea typeface="Cambria Math" panose="02040503050406030204" pitchFamily="18" charset="0"/>
                        </a:rPr>
                        <m:t>=32+0+8+4+0+1=45</m:t>
                      </m:r>
                    </m:oMath>
                  </m:oMathPara>
                </a14:m>
                <a:endParaRPr lang="cs-CZ" dirty="0"/>
              </a:p>
            </p:txBody>
          </p:sp>
        </mc:Choice>
        <mc:Fallback xmlns="">
          <p:sp>
            <p:nvSpPr>
              <p:cNvPr id="6" name="TextovéPole 5">
                <a:extLst>
                  <a:ext uri="{FF2B5EF4-FFF2-40B4-BE49-F238E27FC236}">
                    <a16:creationId xmlns:a16="http://schemas.microsoft.com/office/drawing/2014/main" id="{7A19CC27-471A-F8B1-5139-D380F3044240}"/>
                  </a:ext>
                </a:extLst>
              </p:cNvPr>
              <p:cNvSpPr txBox="1">
                <a:spLocks noRot="1" noChangeAspect="1" noMove="1" noResize="1" noEditPoints="1" noAdjustHandles="1" noChangeArrowheads="1" noChangeShapeType="1" noTextEdit="1"/>
              </p:cNvSpPr>
              <p:nvPr/>
            </p:nvSpPr>
            <p:spPr>
              <a:xfrm>
                <a:off x="578578" y="2596006"/>
                <a:ext cx="11110365" cy="741742"/>
              </a:xfrm>
              <a:prstGeom prst="rect">
                <a:avLst/>
              </a:prstGeom>
              <a:blipFill>
                <a:blip r:embed="rId5"/>
                <a:stretch>
                  <a:fillRect l="-329" t="-245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B726A536-2B07-2BF1-66F2-2029234F3BFB}"/>
                  </a:ext>
                </a:extLst>
              </p:cNvPr>
              <p:cNvSpPr txBox="1"/>
              <p:nvPr/>
            </p:nvSpPr>
            <p:spPr>
              <a:xfrm>
                <a:off x="4466801" y="3520253"/>
                <a:ext cx="3333918"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b="0" i="1" smtClean="0">
                              <a:latin typeface="Cambria Math" panose="02040503050406030204" pitchFamily="18" charset="0"/>
                            </a:rPr>
                          </m:ctrlPr>
                        </m:sSubPr>
                        <m:e>
                          <m:r>
                            <a:rPr lang="cs-CZ" b="0" i="1" smtClean="0">
                              <a:latin typeface="Cambria Math" panose="02040503050406030204" pitchFamily="18" charset="0"/>
                            </a:rPr>
                            <m:t>101101</m:t>
                          </m:r>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45</m:t>
                          </m:r>
                        </m:e>
                        <m:sub>
                          <m:r>
                            <a:rPr lang="cs-CZ" b="0" i="1" smtClean="0">
                              <a:latin typeface="Cambria Math" panose="02040503050406030204" pitchFamily="18" charset="0"/>
                            </a:rPr>
                            <m:t>10</m:t>
                          </m:r>
                        </m:sub>
                      </m:sSub>
                    </m:oMath>
                  </m:oMathPara>
                </a14:m>
                <a:endParaRPr lang="cs-CZ" dirty="0"/>
              </a:p>
            </p:txBody>
          </p:sp>
        </mc:Choice>
        <mc:Fallback xmlns="">
          <p:sp>
            <p:nvSpPr>
              <p:cNvPr id="7" name="TextovéPole 6">
                <a:extLst>
                  <a:ext uri="{FF2B5EF4-FFF2-40B4-BE49-F238E27FC236}">
                    <a16:creationId xmlns:a16="http://schemas.microsoft.com/office/drawing/2014/main" id="{B726A536-2B07-2BF1-66F2-2029234F3BFB}"/>
                  </a:ext>
                </a:extLst>
              </p:cNvPr>
              <p:cNvSpPr txBox="1">
                <a:spLocks noRot="1" noChangeAspect="1" noMove="1" noResize="1" noEditPoints="1" noAdjustHandles="1" noChangeArrowheads="1" noChangeShapeType="1" noTextEdit="1"/>
              </p:cNvSpPr>
              <p:nvPr/>
            </p:nvSpPr>
            <p:spPr>
              <a:xfrm>
                <a:off x="4466801" y="3520253"/>
                <a:ext cx="3333918" cy="369332"/>
              </a:xfrm>
              <a:prstGeom prst="rect">
                <a:avLst/>
              </a:prstGeom>
              <a:blipFill>
                <a:blip r:embed="rId6"/>
                <a:stretch>
                  <a:fillRect/>
                </a:stretch>
              </a:blipFill>
            </p:spPr>
            <p:txBody>
              <a:bodyPr/>
              <a:lstStyle/>
              <a:p>
                <a:r>
                  <a:rPr lang="cs-CZ">
                    <a:noFill/>
                  </a:rPr>
                  <a:t> </a:t>
                </a:r>
              </a:p>
            </p:txBody>
          </p:sp>
        </mc:Fallback>
      </mc:AlternateContent>
      <p:cxnSp>
        <p:nvCxnSpPr>
          <p:cNvPr id="9" name="Přímá spojnice 8">
            <a:extLst>
              <a:ext uri="{FF2B5EF4-FFF2-40B4-BE49-F238E27FC236}">
                <a16:creationId xmlns:a16="http://schemas.microsoft.com/office/drawing/2014/main" id="{F009996E-132E-CBEC-3A49-4E4353A32B36}"/>
              </a:ext>
            </a:extLst>
          </p:cNvPr>
          <p:cNvCxnSpPr/>
          <p:nvPr/>
        </p:nvCxnSpPr>
        <p:spPr>
          <a:xfrm flipV="1">
            <a:off x="578578" y="3935902"/>
            <a:ext cx="1128434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ovéPole 9">
            <a:extLst>
              <a:ext uri="{FF2B5EF4-FFF2-40B4-BE49-F238E27FC236}">
                <a16:creationId xmlns:a16="http://schemas.microsoft.com/office/drawing/2014/main" id="{D768D127-2030-7BBD-5D9D-B5D6F64BEA7A}"/>
              </a:ext>
            </a:extLst>
          </p:cNvPr>
          <p:cNvSpPr txBox="1"/>
          <p:nvPr/>
        </p:nvSpPr>
        <p:spPr>
          <a:xfrm>
            <a:off x="483162" y="4055165"/>
            <a:ext cx="932170" cy="369332"/>
          </a:xfrm>
          <a:prstGeom prst="rect">
            <a:avLst/>
          </a:prstGeom>
          <a:noFill/>
        </p:spPr>
        <p:txBody>
          <a:bodyPr wrap="square" rtlCol="0">
            <a:spAutoFit/>
          </a:bodyPr>
          <a:lstStyle/>
          <a:p>
            <a:r>
              <a:rPr lang="cs-CZ" dirty="0"/>
              <a:t>Příklad:</a:t>
            </a:r>
          </a:p>
        </p:txBody>
      </p:sp>
      <p:sp>
        <p:nvSpPr>
          <p:cNvPr id="11" name="TextovéPole 10">
            <a:extLst>
              <a:ext uri="{FF2B5EF4-FFF2-40B4-BE49-F238E27FC236}">
                <a16:creationId xmlns:a16="http://schemas.microsoft.com/office/drawing/2014/main" id="{C6448A62-386B-CF73-44A3-E0DD8E77C4AA}"/>
              </a:ext>
            </a:extLst>
          </p:cNvPr>
          <p:cNvSpPr txBox="1"/>
          <p:nvPr/>
        </p:nvSpPr>
        <p:spPr>
          <a:xfrm>
            <a:off x="485421" y="4468654"/>
            <a:ext cx="11221158" cy="369332"/>
          </a:xfrm>
          <a:prstGeom prst="rect">
            <a:avLst/>
          </a:prstGeom>
          <a:noFill/>
        </p:spPr>
        <p:txBody>
          <a:bodyPr wrap="square" rtlCol="0">
            <a:spAutoFit/>
          </a:bodyPr>
          <a:lstStyle/>
          <a:p>
            <a:r>
              <a:rPr lang="cs-CZ" dirty="0"/>
              <a:t>Převeď binární číslo 1001101011 do dekadické číselné soustavy:</a:t>
            </a:r>
          </a:p>
        </p:txBody>
      </p:sp>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B4EF1C5A-9982-7AE1-44BF-9810AC9146C9}"/>
                  </a:ext>
                </a:extLst>
              </p:cNvPr>
              <p:cNvSpPr txBox="1"/>
              <p:nvPr/>
            </p:nvSpPr>
            <p:spPr>
              <a:xfrm>
                <a:off x="578578" y="4969565"/>
                <a:ext cx="11284346" cy="3724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b="0" i="1" smtClean="0">
                              <a:latin typeface="Cambria Math" panose="02040503050406030204" pitchFamily="18" charset="0"/>
                            </a:rPr>
                          </m:ctrlPr>
                        </m:sSubPr>
                        <m:e>
                          <m:r>
                            <a:rPr lang="cs-CZ" b="0" i="1" smtClean="0">
                              <a:latin typeface="Cambria Math" panose="02040503050406030204" pitchFamily="18" charset="0"/>
                            </a:rPr>
                            <m:t>1001101011</m:t>
                          </m:r>
                        </m:e>
                        <m:sub>
                          <m:r>
                            <a:rPr lang="cs-CZ" b="0" i="1" smtClean="0">
                              <a:latin typeface="Cambria Math" panose="02040503050406030204" pitchFamily="18" charset="0"/>
                            </a:rPr>
                            <m:t>2</m:t>
                          </m:r>
                        </m:sub>
                      </m:sSub>
                      <m:r>
                        <a:rPr lang="cs-CZ" b="0" i="1" smtClean="0">
                          <a:latin typeface="Cambria Math" panose="02040503050406030204" pitchFamily="18" charset="0"/>
                        </a:rPr>
                        <m:t>=1</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9</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6</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5</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0</m:t>
                          </m:r>
                        </m:sup>
                      </m:sSup>
                      <m:r>
                        <a:rPr lang="cs-CZ" b="0" i="1" smtClean="0">
                          <a:latin typeface="Cambria Math" panose="02040503050406030204" pitchFamily="18" charset="0"/>
                          <a:ea typeface="Cambria Math" panose="02040503050406030204" pitchFamily="18" charset="0"/>
                        </a:rPr>
                        <m:t>=619</m:t>
                      </m:r>
                    </m:oMath>
                  </m:oMathPara>
                </a14:m>
                <a:endParaRPr lang="cs-CZ" dirty="0"/>
              </a:p>
            </p:txBody>
          </p:sp>
        </mc:Choice>
        <mc:Fallback xmlns="">
          <p:sp>
            <p:nvSpPr>
              <p:cNvPr id="12" name="TextovéPole 11">
                <a:extLst>
                  <a:ext uri="{FF2B5EF4-FFF2-40B4-BE49-F238E27FC236}">
                    <a16:creationId xmlns:a16="http://schemas.microsoft.com/office/drawing/2014/main" id="{B4EF1C5A-9982-7AE1-44BF-9810AC9146C9}"/>
                  </a:ext>
                </a:extLst>
              </p:cNvPr>
              <p:cNvSpPr txBox="1">
                <a:spLocks noRot="1" noChangeAspect="1" noMove="1" noResize="1" noEditPoints="1" noAdjustHandles="1" noChangeArrowheads="1" noChangeShapeType="1" noTextEdit="1"/>
              </p:cNvSpPr>
              <p:nvPr/>
            </p:nvSpPr>
            <p:spPr>
              <a:xfrm>
                <a:off x="578578" y="4969565"/>
                <a:ext cx="11284346" cy="372410"/>
              </a:xfrm>
              <a:prstGeom prst="rect">
                <a:avLst/>
              </a:prstGeom>
              <a:blipFill>
                <a:blip r:embed="rId7"/>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3" name="TextovéPole 12">
                <a:extLst>
                  <a:ext uri="{FF2B5EF4-FFF2-40B4-BE49-F238E27FC236}">
                    <a16:creationId xmlns:a16="http://schemas.microsoft.com/office/drawing/2014/main" id="{3BF32507-DA02-A75F-5E4F-09C611218C0F}"/>
                  </a:ext>
                </a:extLst>
              </p:cNvPr>
              <p:cNvSpPr txBox="1"/>
              <p:nvPr/>
            </p:nvSpPr>
            <p:spPr>
              <a:xfrm>
                <a:off x="4784034" y="5499238"/>
                <a:ext cx="2623931" cy="3724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b="0" i="1" smtClean="0">
                              <a:latin typeface="Cambria Math" panose="02040503050406030204" pitchFamily="18" charset="0"/>
                            </a:rPr>
                          </m:ctrlPr>
                        </m:sSubPr>
                        <m:e>
                          <m:r>
                            <a:rPr lang="cs-CZ" b="0" i="1" smtClean="0">
                              <a:latin typeface="Cambria Math" panose="02040503050406030204" pitchFamily="18" charset="0"/>
                            </a:rPr>
                            <m:t>1001101011</m:t>
                          </m:r>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619</m:t>
                          </m:r>
                        </m:e>
                        <m:sub>
                          <m:r>
                            <a:rPr lang="cs-CZ" b="0" i="1" smtClean="0">
                              <a:latin typeface="Cambria Math" panose="02040503050406030204" pitchFamily="18" charset="0"/>
                            </a:rPr>
                            <m:t>10</m:t>
                          </m:r>
                        </m:sub>
                      </m:sSub>
                    </m:oMath>
                  </m:oMathPara>
                </a14:m>
                <a:endParaRPr lang="cs-CZ" dirty="0"/>
              </a:p>
            </p:txBody>
          </p:sp>
        </mc:Choice>
        <mc:Fallback xmlns="">
          <p:sp>
            <p:nvSpPr>
              <p:cNvPr id="13" name="TextovéPole 12">
                <a:extLst>
                  <a:ext uri="{FF2B5EF4-FFF2-40B4-BE49-F238E27FC236}">
                    <a16:creationId xmlns:a16="http://schemas.microsoft.com/office/drawing/2014/main" id="{3BF32507-DA02-A75F-5E4F-09C611218C0F}"/>
                  </a:ext>
                </a:extLst>
              </p:cNvPr>
              <p:cNvSpPr txBox="1">
                <a:spLocks noRot="1" noChangeAspect="1" noMove="1" noResize="1" noEditPoints="1" noAdjustHandles="1" noChangeArrowheads="1" noChangeShapeType="1" noTextEdit="1"/>
              </p:cNvSpPr>
              <p:nvPr/>
            </p:nvSpPr>
            <p:spPr>
              <a:xfrm>
                <a:off x="4784034" y="5499238"/>
                <a:ext cx="2623931" cy="372410"/>
              </a:xfrm>
              <a:prstGeom prst="rect">
                <a:avLst/>
              </a:prstGeom>
              <a:blipFill>
                <a:blip r:embed="rId8"/>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988135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A5F3904A-66FF-6205-7BBC-FD72690F29AE}"/>
                  </a:ext>
                </a:extLst>
              </p:cNvPr>
              <p:cNvSpPr txBox="1"/>
              <p:nvPr/>
            </p:nvSpPr>
            <p:spPr>
              <a:xfrm>
                <a:off x="455213" y="271152"/>
                <a:ext cx="11439938" cy="1323439"/>
              </a:xfrm>
              <a:prstGeom prst="rect">
                <a:avLst/>
              </a:prstGeom>
              <a:noFill/>
            </p:spPr>
            <p:txBody>
              <a:bodyPr wrap="square">
                <a:spAutoFit/>
              </a:bodyPr>
              <a:lstStyle/>
              <a:p>
                <a:pPr>
                  <a:buNone/>
                </a:pPr>
                <a:r>
                  <a:rPr lang="cs-CZ" b="1" dirty="0"/>
                  <a:t>Převod dekadického čísla do binární soustavy</a:t>
                </a:r>
              </a:p>
              <a:p>
                <a:pPr>
                  <a:buNone/>
                </a:pPr>
                <a:r>
                  <a:rPr lang="cs-CZ" dirty="0"/>
                  <a:t>Dekadické číslo převádíme do binární soustavy </a:t>
                </a:r>
                <a:r>
                  <a:rPr lang="cs-CZ" b="1" dirty="0"/>
                  <a:t>opakovaným dělením dvěma</a:t>
                </a:r>
                <a:r>
                  <a:rPr lang="cs-CZ" dirty="0"/>
                  <a:t>. Při každém dělení zapíšeme zbytek, který může být pouze </a:t>
                </a:r>
                <a:r>
                  <a:rPr lang="cs-CZ" b="1" dirty="0"/>
                  <a:t>0 nebo 1</a:t>
                </a:r>
                <a:r>
                  <a:rPr lang="cs-CZ" dirty="0"/>
                  <a:t>.</a:t>
                </a:r>
              </a:p>
              <a:p>
                <a:pPr>
                  <a:buNone/>
                </a:pPr>
                <a:endParaRPr lang="cs-CZ" sz="800" dirty="0"/>
              </a:p>
              <a:p>
                <a:pPr>
                  <a:buNone/>
                </a:pPr>
                <a:r>
                  <a:rPr lang="cs-CZ" dirty="0"/>
                  <a:t>Převeďme například číslo:                                                        </a:t>
                </a:r>
                <a14:m>
                  <m:oMath xmlns:m="http://schemas.openxmlformats.org/officeDocument/2006/math">
                    <m:sSub>
                      <m:sSubPr>
                        <m:ctrlPr>
                          <a:rPr lang="cs-CZ" b="0" i="1" smtClean="0">
                            <a:latin typeface="Cambria Math" panose="02040503050406030204" pitchFamily="18" charset="0"/>
                          </a:rPr>
                        </m:ctrlPr>
                      </m:sSubPr>
                      <m:e>
                        <m:r>
                          <a:rPr lang="cs-CZ" b="0" i="1" smtClean="0">
                            <a:latin typeface="Cambria Math" panose="02040503050406030204" pitchFamily="18" charset="0"/>
                          </a:rPr>
                          <m:t>45</m:t>
                        </m:r>
                      </m:e>
                      <m:sub>
                        <m:r>
                          <a:rPr lang="cs-CZ" b="0" i="1" smtClean="0">
                            <a:latin typeface="Cambria Math" panose="02040503050406030204" pitchFamily="18" charset="0"/>
                          </a:rPr>
                          <m:t>10</m:t>
                        </m:r>
                      </m:sub>
                    </m:sSub>
                  </m:oMath>
                </a14:m>
                <a:endParaRPr lang="cs-CZ" dirty="0"/>
              </a:p>
            </p:txBody>
          </p:sp>
        </mc:Choice>
        <mc:Fallback xmlns="">
          <p:sp>
            <p:nvSpPr>
              <p:cNvPr id="4" name="TextovéPole 3">
                <a:extLst>
                  <a:ext uri="{FF2B5EF4-FFF2-40B4-BE49-F238E27FC236}">
                    <a16:creationId xmlns:a16="http://schemas.microsoft.com/office/drawing/2014/main" id="{A5F3904A-66FF-6205-7BBC-FD72690F29AE}"/>
                  </a:ext>
                </a:extLst>
              </p:cNvPr>
              <p:cNvSpPr txBox="1">
                <a:spLocks noRot="1" noChangeAspect="1" noMove="1" noResize="1" noEditPoints="1" noAdjustHandles="1" noChangeArrowheads="1" noChangeShapeType="1" noTextEdit="1"/>
              </p:cNvSpPr>
              <p:nvPr/>
            </p:nvSpPr>
            <p:spPr>
              <a:xfrm>
                <a:off x="455213" y="271152"/>
                <a:ext cx="11439938" cy="1323439"/>
              </a:xfrm>
              <a:prstGeom prst="rect">
                <a:avLst/>
              </a:prstGeom>
              <a:blipFill>
                <a:blip r:embed="rId2"/>
                <a:stretch>
                  <a:fillRect l="-480" t="-2294" b="-5963"/>
                </a:stretch>
              </a:blipFill>
            </p:spPr>
            <p:txBody>
              <a:bodyPr/>
              <a:lstStyle/>
              <a:p>
                <a:r>
                  <a:rPr lang="cs-CZ">
                    <a:noFill/>
                  </a:rPr>
                  <a:t> </a:t>
                </a:r>
              </a:p>
            </p:txBody>
          </p:sp>
        </mc:Fallback>
      </mc:AlternateContent>
      <p:graphicFrame>
        <p:nvGraphicFramePr>
          <p:cNvPr id="5" name="Tabulka 4">
            <a:extLst>
              <a:ext uri="{FF2B5EF4-FFF2-40B4-BE49-F238E27FC236}">
                <a16:creationId xmlns:a16="http://schemas.microsoft.com/office/drawing/2014/main" id="{F4212DE9-E972-97D6-7F33-FD45263BCC2F}"/>
              </a:ext>
            </a:extLst>
          </p:cNvPr>
          <p:cNvGraphicFramePr>
            <a:graphicFrameLocks noGrp="1"/>
          </p:cNvGraphicFramePr>
          <p:nvPr/>
        </p:nvGraphicFramePr>
        <p:xfrm>
          <a:off x="2590468" y="1655659"/>
          <a:ext cx="7011063" cy="2560320"/>
        </p:xfrm>
        <a:graphic>
          <a:graphicData uri="http://schemas.openxmlformats.org/drawingml/2006/table">
            <a:tbl>
              <a:tblPr/>
              <a:tblGrid>
                <a:gridCol w="2337021">
                  <a:extLst>
                    <a:ext uri="{9D8B030D-6E8A-4147-A177-3AD203B41FA5}">
                      <a16:colId xmlns:a16="http://schemas.microsoft.com/office/drawing/2014/main" val="2330324998"/>
                    </a:ext>
                  </a:extLst>
                </a:gridCol>
                <a:gridCol w="2337021">
                  <a:extLst>
                    <a:ext uri="{9D8B030D-6E8A-4147-A177-3AD203B41FA5}">
                      <a16:colId xmlns:a16="http://schemas.microsoft.com/office/drawing/2014/main" val="452331622"/>
                    </a:ext>
                  </a:extLst>
                </a:gridCol>
                <a:gridCol w="2337021">
                  <a:extLst>
                    <a:ext uri="{9D8B030D-6E8A-4147-A177-3AD203B41FA5}">
                      <a16:colId xmlns:a16="http://schemas.microsoft.com/office/drawing/2014/main" val="2664697557"/>
                    </a:ext>
                  </a:extLst>
                </a:gridCol>
              </a:tblGrid>
              <a:tr h="0">
                <a:tc>
                  <a:txBody>
                    <a:bodyPr/>
                    <a:lstStyle/>
                    <a:p>
                      <a:pPr algn="ctr">
                        <a:buNone/>
                      </a:pPr>
                      <a:r>
                        <a:rPr lang="cs-CZ" dirty="0"/>
                        <a:t>Dělení</a:t>
                      </a:r>
                    </a:p>
                  </a:txBody>
                  <a:tcPr anchor="ctr">
                    <a:lnL>
                      <a:noFill/>
                    </a:lnL>
                    <a:lnR>
                      <a:noFill/>
                    </a:lnR>
                    <a:lnT>
                      <a:noFill/>
                    </a:lnT>
                    <a:lnB>
                      <a:noFill/>
                    </a:lnB>
                    <a:noFill/>
                  </a:tcPr>
                </a:tc>
                <a:tc>
                  <a:txBody>
                    <a:bodyPr/>
                    <a:lstStyle/>
                    <a:p>
                      <a:pPr algn="ctr">
                        <a:buNone/>
                      </a:pPr>
                      <a:r>
                        <a:rPr lang="cs-CZ"/>
                        <a:t>Výsledek</a:t>
                      </a:r>
                    </a:p>
                  </a:txBody>
                  <a:tcPr anchor="ctr">
                    <a:lnL>
                      <a:noFill/>
                    </a:lnL>
                    <a:lnR>
                      <a:noFill/>
                    </a:lnR>
                    <a:lnT>
                      <a:noFill/>
                    </a:lnT>
                    <a:lnB>
                      <a:noFill/>
                    </a:lnB>
                    <a:noFill/>
                  </a:tcPr>
                </a:tc>
                <a:tc>
                  <a:txBody>
                    <a:bodyPr/>
                    <a:lstStyle/>
                    <a:p>
                      <a:pPr algn="ctr">
                        <a:buNone/>
                      </a:pPr>
                      <a:r>
                        <a:rPr lang="cs-CZ"/>
                        <a:t>Zbytek</a:t>
                      </a:r>
                    </a:p>
                  </a:txBody>
                  <a:tcPr anchor="ctr">
                    <a:lnL>
                      <a:noFill/>
                    </a:lnL>
                    <a:lnR>
                      <a:noFill/>
                    </a:lnR>
                    <a:lnT>
                      <a:noFill/>
                    </a:lnT>
                    <a:lnB>
                      <a:noFill/>
                    </a:lnB>
                    <a:noFill/>
                  </a:tcPr>
                </a:tc>
                <a:extLst>
                  <a:ext uri="{0D108BD9-81ED-4DB2-BD59-A6C34878D82A}">
                    <a16:rowId xmlns:a16="http://schemas.microsoft.com/office/drawing/2014/main" val="730876222"/>
                  </a:ext>
                </a:extLst>
              </a:tr>
              <a:tr h="0">
                <a:tc>
                  <a:txBody>
                    <a:bodyPr/>
                    <a:lstStyle/>
                    <a:p>
                      <a:pPr algn="ctr">
                        <a:buNone/>
                      </a:pPr>
                      <a:r>
                        <a:rPr lang="cs-CZ" dirty="0"/>
                        <a:t>45:2</a:t>
                      </a:r>
                    </a:p>
                  </a:txBody>
                  <a:tcPr anchor="ctr">
                    <a:lnL>
                      <a:noFill/>
                    </a:lnL>
                    <a:lnR>
                      <a:noFill/>
                    </a:lnR>
                    <a:lnT>
                      <a:noFill/>
                    </a:lnT>
                    <a:lnB>
                      <a:noFill/>
                    </a:lnB>
                    <a:noFill/>
                  </a:tcPr>
                </a:tc>
                <a:tc>
                  <a:txBody>
                    <a:bodyPr/>
                    <a:lstStyle/>
                    <a:p>
                      <a:pPr algn="ctr">
                        <a:buNone/>
                      </a:pPr>
                      <a:r>
                        <a:rPr lang="cs-CZ"/>
                        <a:t>22</a:t>
                      </a:r>
                    </a:p>
                  </a:txBody>
                  <a:tcPr anchor="ctr">
                    <a:lnL>
                      <a:noFill/>
                    </a:lnL>
                    <a:lnR>
                      <a:noFill/>
                    </a:lnR>
                    <a:lnT>
                      <a:noFill/>
                    </a:lnT>
                    <a:lnB>
                      <a:noFill/>
                    </a:lnB>
                    <a:noFill/>
                  </a:tcPr>
                </a:tc>
                <a:tc>
                  <a:txBody>
                    <a:bodyPr/>
                    <a:lstStyle/>
                    <a:p>
                      <a:pPr algn="ctr">
                        <a:buNone/>
                      </a:pPr>
                      <a:r>
                        <a:rPr lang="cs-CZ" b="1"/>
                        <a:t>1</a:t>
                      </a:r>
                      <a:endParaRPr lang="cs-CZ"/>
                    </a:p>
                  </a:txBody>
                  <a:tcPr anchor="ctr">
                    <a:lnL>
                      <a:noFill/>
                    </a:lnL>
                    <a:lnR>
                      <a:noFill/>
                    </a:lnR>
                    <a:lnT>
                      <a:noFill/>
                    </a:lnT>
                    <a:lnB>
                      <a:noFill/>
                    </a:lnB>
                    <a:noFill/>
                  </a:tcPr>
                </a:tc>
                <a:extLst>
                  <a:ext uri="{0D108BD9-81ED-4DB2-BD59-A6C34878D82A}">
                    <a16:rowId xmlns:a16="http://schemas.microsoft.com/office/drawing/2014/main" val="2073273921"/>
                  </a:ext>
                </a:extLst>
              </a:tr>
              <a:tr h="0">
                <a:tc>
                  <a:txBody>
                    <a:bodyPr/>
                    <a:lstStyle/>
                    <a:p>
                      <a:pPr algn="ctr">
                        <a:buNone/>
                      </a:pPr>
                      <a:r>
                        <a:rPr lang="cs-CZ" dirty="0"/>
                        <a:t>22:2</a:t>
                      </a:r>
                    </a:p>
                  </a:txBody>
                  <a:tcPr anchor="ctr">
                    <a:lnL>
                      <a:noFill/>
                    </a:lnL>
                    <a:lnR>
                      <a:noFill/>
                    </a:lnR>
                    <a:lnT>
                      <a:noFill/>
                    </a:lnT>
                    <a:lnB>
                      <a:noFill/>
                    </a:lnB>
                    <a:noFill/>
                  </a:tcPr>
                </a:tc>
                <a:tc>
                  <a:txBody>
                    <a:bodyPr/>
                    <a:lstStyle/>
                    <a:p>
                      <a:pPr algn="ctr">
                        <a:buNone/>
                      </a:pPr>
                      <a:r>
                        <a:rPr lang="cs-CZ"/>
                        <a:t>11</a:t>
                      </a:r>
                    </a:p>
                  </a:txBody>
                  <a:tcPr anchor="ctr">
                    <a:lnL>
                      <a:noFill/>
                    </a:lnL>
                    <a:lnR>
                      <a:noFill/>
                    </a:lnR>
                    <a:lnT>
                      <a:noFill/>
                    </a:lnT>
                    <a:lnB>
                      <a:noFill/>
                    </a:lnB>
                    <a:noFill/>
                  </a:tcPr>
                </a:tc>
                <a:tc>
                  <a:txBody>
                    <a:bodyPr/>
                    <a:lstStyle/>
                    <a:p>
                      <a:pPr algn="ctr">
                        <a:buNone/>
                      </a:pPr>
                      <a:r>
                        <a:rPr lang="cs-CZ" b="1"/>
                        <a:t>0</a:t>
                      </a:r>
                      <a:endParaRPr lang="cs-CZ"/>
                    </a:p>
                  </a:txBody>
                  <a:tcPr anchor="ctr">
                    <a:lnL>
                      <a:noFill/>
                    </a:lnL>
                    <a:lnR>
                      <a:noFill/>
                    </a:lnR>
                    <a:lnT>
                      <a:noFill/>
                    </a:lnT>
                    <a:lnB>
                      <a:noFill/>
                    </a:lnB>
                    <a:noFill/>
                  </a:tcPr>
                </a:tc>
                <a:extLst>
                  <a:ext uri="{0D108BD9-81ED-4DB2-BD59-A6C34878D82A}">
                    <a16:rowId xmlns:a16="http://schemas.microsoft.com/office/drawing/2014/main" val="3779551125"/>
                  </a:ext>
                </a:extLst>
              </a:tr>
              <a:tr h="0">
                <a:tc>
                  <a:txBody>
                    <a:bodyPr/>
                    <a:lstStyle/>
                    <a:p>
                      <a:pPr algn="ctr">
                        <a:buNone/>
                      </a:pPr>
                      <a:r>
                        <a:rPr lang="cs-CZ" dirty="0"/>
                        <a:t>11:2</a:t>
                      </a:r>
                    </a:p>
                  </a:txBody>
                  <a:tcPr anchor="ctr">
                    <a:lnL>
                      <a:noFill/>
                    </a:lnL>
                    <a:lnR>
                      <a:noFill/>
                    </a:lnR>
                    <a:lnT>
                      <a:noFill/>
                    </a:lnT>
                    <a:lnB>
                      <a:noFill/>
                    </a:lnB>
                    <a:noFill/>
                  </a:tcPr>
                </a:tc>
                <a:tc>
                  <a:txBody>
                    <a:bodyPr/>
                    <a:lstStyle/>
                    <a:p>
                      <a:pPr algn="ctr">
                        <a:buNone/>
                      </a:pPr>
                      <a:r>
                        <a:rPr lang="cs-CZ" dirty="0"/>
                        <a:t>5</a:t>
                      </a:r>
                    </a:p>
                  </a:txBody>
                  <a:tcPr anchor="ctr">
                    <a:lnL>
                      <a:noFill/>
                    </a:lnL>
                    <a:lnR>
                      <a:noFill/>
                    </a:lnR>
                    <a:lnT>
                      <a:noFill/>
                    </a:lnT>
                    <a:lnB>
                      <a:noFill/>
                    </a:lnB>
                    <a:noFill/>
                  </a:tcPr>
                </a:tc>
                <a:tc>
                  <a:txBody>
                    <a:bodyPr/>
                    <a:lstStyle/>
                    <a:p>
                      <a:pPr algn="ctr">
                        <a:buNone/>
                      </a:pPr>
                      <a:r>
                        <a:rPr lang="cs-CZ" b="1"/>
                        <a:t>1</a:t>
                      </a:r>
                      <a:endParaRPr lang="cs-CZ"/>
                    </a:p>
                  </a:txBody>
                  <a:tcPr anchor="ctr">
                    <a:lnL>
                      <a:noFill/>
                    </a:lnL>
                    <a:lnR>
                      <a:noFill/>
                    </a:lnR>
                    <a:lnT>
                      <a:noFill/>
                    </a:lnT>
                    <a:lnB>
                      <a:noFill/>
                    </a:lnB>
                    <a:noFill/>
                  </a:tcPr>
                </a:tc>
                <a:extLst>
                  <a:ext uri="{0D108BD9-81ED-4DB2-BD59-A6C34878D82A}">
                    <a16:rowId xmlns:a16="http://schemas.microsoft.com/office/drawing/2014/main" val="907131810"/>
                  </a:ext>
                </a:extLst>
              </a:tr>
              <a:tr h="0">
                <a:tc>
                  <a:txBody>
                    <a:bodyPr/>
                    <a:lstStyle/>
                    <a:p>
                      <a:pPr algn="ctr">
                        <a:buNone/>
                      </a:pPr>
                      <a:r>
                        <a:rPr lang="cs-CZ" dirty="0"/>
                        <a:t>5:2</a:t>
                      </a:r>
                    </a:p>
                  </a:txBody>
                  <a:tcPr anchor="ctr">
                    <a:lnL>
                      <a:noFill/>
                    </a:lnL>
                    <a:lnR>
                      <a:noFill/>
                    </a:lnR>
                    <a:lnT>
                      <a:noFill/>
                    </a:lnT>
                    <a:lnB>
                      <a:noFill/>
                    </a:lnB>
                    <a:noFill/>
                  </a:tcPr>
                </a:tc>
                <a:tc>
                  <a:txBody>
                    <a:bodyPr/>
                    <a:lstStyle/>
                    <a:p>
                      <a:pPr algn="ctr">
                        <a:buNone/>
                      </a:pPr>
                      <a:r>
                        <a:rPr lang="cs-CZ" dirty="0"/>
                        <a:t>2</a:t>
                      </a:r>
                    </a:p>
                  </a:txBody>
                  <a:tcPr anchor="ctr">
                    <a:lnL>
                      <a:noFill/>
                    </a:lnL>
                    <a:lnR>
                      <a:noFill/>
                    </a:lnR>
                    <a:lnT>
                      <a:noFill/>
                    </a:lnT>
                    <a:lnB>
                      <a:noFill/>
                    </a:lnB>
                    <a:noFill/>
                  </a:tcPr>
                </a:tc>
                <a:tc>
                  <a:txBody>
                    <a:bodyPr/>
                    <a:lstStyle/>
                    <a:p>
                      <a:pPr algn="ctr">
                        <a:buNone/>
                      </a:pPr>
                      <a:r>
                        <a:rPr lang="cs-CZ" b="1"/>
                        <a:t>1</a:t>
                      </a:r>
                      <a:endParaRPr lang="cs-CZ"/>
                    </a:p>
                  </a:txBody>
                  <a:tcPr anchor="ctr">
                    <a:lnL>
                      <a:noFill/>
                    </a:lnL>
                    <a:lnR>
                      <a:noFill/>
                    </a:lnR>
                    <a:lnT>
                      <a:noFill/>
                    </a:lnT>
                    <a:lnB>
                      <a:noFill/>
                    </a:lnB>
                    <a:noFill/>
                  </a:tcPr>
                </a:tc>
                <a:extLst>
                  <a:ext uri="{0D108BD9-81ED-4DB2-BD59-A6C34878D82A}">
                    <a16:rowId xmlns:a16="http://schemas.microsoft.com/office/drawing/2014/main" val="359100207"/>
                  </a:ext>
                </a:extLst>
              </a:tr>
              <a:tr h="0">
                <a:tc>
                  <a:txBody>
                    <a:bodyPr/>
                    <a:lstStyle/>
                    <a:p>
                      <a:pPr algn="ctr">
                        <a:buNone/>
                      </a:pPr>
                      <a:r>
                        <a:rPr lang="cs-CZ" dirty="0"/>
                        <a:t>2:2</a:t>
                      </a:r>
                    </a:p>
                  </a:txBody>
                  <a:tcPr anchor="ctr">
                    <a:lnL>
                      <a:noFill/>
                    </a:lnL>
                    <a:lnR>
                      <a:noFill/>
                    </a:lnR>
                    <a:lnT>
                      <a:noFill/>
                    </a:lnT>
                    <a:lnB>
                      <a:noFill/>
                    </a:lnB>
                    <a:noFill/>
                  </a:tcPr>
                </a:tc>
                <a:tc>
                  <a:txBody>
                    <a:bodyPr/>
                    <a:lstStyle/>
                    <a:p>
                      <a:pPr algn="ctr">
                        <a:buNone/>
                      </a:pPr>
                      <a:r>
                        <a:rPr lang="cs-CZ" dirty="0"/>
                        <a:t>1</a:t>
                      </a:r>
                    </a:p>
                  </a:txBody>
                  <a:tcPr anchor="ctr">
                    <a:lnL>
                      <a:noFill/>
                    </a:lnL>
                    <a:lnR>
                      <a:noFill/>
                    </a:lnR>
                    <a:lnT>
                      <a:noFill/>
                    </a:lnT>
                    <a:lnB>
                      <a:noFill/>
                    </a:lnB>
                    <a:noFill/>
                  </a:tcPr>
                </a:tc>
                <a:tc>
                  <a:txBody>
                    <a:bodyPr/>
                    <a:lstStyle/>
                    <a:p>
                      <a:pPr algn="ctr">
                        <a:buNone/>
                      </a:pPr>
                      <a:r>
                        <a:rPr lang="cs-CZ" b="1"/>
                        <a:t>0</a:t>
                      </a:r>
                      <a:endParaRPr lang="cs-CZ"/>
                    </a:p>
                  </a:txBody>
                  <a:tcPr anchor="ctr">
                    <a:lnL>
                      <a:noFill/>
                    </a:lnL>
                    <a:lnR>
                      <a:noFill/>
                    </a:lnR>
                    <a:lnT>
                      <a:noFill/>
                    </a:lnT>
                    <a:lnB>
                      <a:noFill/>
                    </a:lnB>
                    <a:noFill/>
                  </a:tcPr>
                </a:tc>
                <a:extLst>
                  <a:ext uri="{0D108BD9-81ED-4DB2-BD59-A6C34878D82A}">
                    <a16:rowId xmlns:a16="http://schemas.microsoft.com/office/drawing/2014/main" val="1694743315"/>
                  </a:ext>
                </a:extLst>
              </a:tr>
              <a:tr h="0">
                <a:tc>
                  <a:txBody>
                    <a:bodyPr/>
                    <a:lstStyle/>
                    <a:p>
                      <a:pPr algn="ctr">
                        <a:buNone/>
                      </a:pPr>
                      <a:r>
                        <a:rPr lang="cs-CZ" dirty="0"/>
                        <a:t>1:2</a:t>
                      </a:r>
                    </a:p>
                  </a:txBody>
                  <a:tcPr anchor="ctr">
                    <a:lnL>
                      <a:noFill/>
                    </a:lnL>
                    <a:lnR>
                      <a:noFill/>
                    </a:lnR>
                    <a:lnT>
                      <a:noFill/>
                    </a:lnT>
                    <a:lnB>
                      <a:noFill/>
                    </a:lnB>
                    <a:noFill/>
                  </a:tcPr>
                </a:tc>
                <a:tc>
                  <a:txBody>
                    <a:bodyPr/>
                    <a:lstStyle/>
                    <a:p>
                      <a:pPr algn="ctr">
                        <a:buNone/>
                      </a:pPr>
                      <a:r>
                        <a:rPr lang="cs-CZ" dirty="0"/>
                        <a:t>0</a:t>
                      </a:r>
                    </a:p>
                  </a:txBody>
                  <a:tcPr anchor="ctr">
                    <a:lnL>
                      <a:noFill/>
                    </a:lnL>
                    <a:lnR>
                      <a:noFill/>
                    </a:lnR>
                    <a:lnT>
                      <a:noFill/>
                    </a:lnT>
                    <a:lnB>
                      <a:noFill/>
                    </a:lnB>
                    <a:noFill/>
                  </a:tcPr>
                </a:tc>
                <a:tc>
                  <a:txBody>
                    <a:bodyPr/>
                    <a:lstStyle/>
                    <a:p>
                      <a:pPr algn="ctr">
                        <a:buNone/>
                      </a:pPr>
                      <a:r>
                        <a:rPr lang="cs-CZ" b="1" dirty="0"/>
                        <a:t>1</a:t>
                      </a:r>
                      <a:endParaRPr lang="cs-CZ" dirty="0"/>
                    </a:p>
                  </a:txBody>
                  <a:tcPr anchor="ctr">
                    <a:lnL>
                      <a:noFill/>
                    </a:lnL>
                    <a:lnR>
                      <a:noFill/>
                    </a:lnR>
                    <a:lnT>
                      <a:noFill/>
                    </a:lnT>
                    <a:lnB>
                      <a:noFill/>
                    </a:lnB>
                    <a:noFill/>
                  </a:tcPr>
                </a:tc>
                <a:extLst>
                  <a:ext uri="{0D108BD9-81ED-4DB2-BD59-A6C34878D82A}">
                    <a16:rowId xmlns:a16="http://schemas.microsoft.com/office/drawing/2014/main" val="2459719417"/>
                  </a:ext>
                </a:extLst>
              </a:tr>
            </a:tbl>
          </a:graphicData>
        </a:graphic>
      </p:graphicFrame>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2EEFB708-46FC-CC5B-DFDE-DEBFFC1DFA9B}"/>
                  </a:ext>
                </a:extLst>
              </p:cNvPr>
              <p:cNvSpPr txBox="1"/>
              <p:nvPr/>
            </p:nvSpPr>
            <p:spPr>
              <a:xfrm>
                <a:off x="3041871" y="4423764"/>
                <a:ext cx="6108258" cy="369332"/>
              </a:xfrm>
              <a:prstGeom prst="rect">
                <a:avLst/>
              </a:prstGeom>
              <a:noFill/>
            </p:spPr>
            <p:txBody>
              <a:bodyPr wrap="square">
                <a:spAutoFit/>
              </a:bodyPr>
              <a:lstStyle/>
              <a:p>
                <a:pPr>
                  <a:buNone/>
                </a:pPr>
                <a:r>
                  <a:rPr lang="pl-PL" dirty="0"/>
                  <a:t>Zbytky čteme </a:t>
                </a:r>
                <a:r>
                  <a:rPr lang="pl-PL" b="1" dirty="0"/>
                  <a:t>zdola nahoru</a:t>
                </a:r>
                <a:r>
                  <a:rPr lang="pl-PL" dirty="0"/>
                  <a:t>: 101101     </a:t>
                </a:r>
                <a14:m>
                  <m:oMath xmlns:m="http://schemas.openxmlformats.org/officeDocument/2006/math">
                    <m:r>
                      <a:rPr lang="pl-PL" i="1" smtClean="0">
                        <a:latin typeface="Cambria Math" panose="02040503050406030204" pitchFamily="18" charset="0"/>
                        <a:ea typeface="Cambria Math" panose="02040503050406030204" pitchFamily="18" charset="0"/>
                      </a:rPr>
                      <m:t>→</m:t>
                    </m:r>
                  </m:oMath>
                </a14:m>
                <a:r>
                  <a:rPr lang="cs-CZ" dirty="0"/>
                  <a:t>        </a:t>
                </a:r>
                <a14:m>
                  <m:oMath xmlns:m="http://schemas.openxmlformats.org/officeDocument/2006/math">
                    <m:sSub>
                      <m:sSubPr>
                        <m:ctrlPr>
                          <a:rPr lang="cs-CZ" b="0" i="1" dirty="0" smtClean="0">
                            <a:latin typeface="Cambria Math" panose="02040503050406030204" pitchFamily="18" charset="0"/>
                          </a:rPr>
                        </m:ctrlPr>
                      </m:sSubPr>
                      <m:e>
                        <m:r>
                          <a:rPr lang="cs-CZ" b="0" i="1" dirty="0" smtClean="0">
                            <a:latin typeface="Cambria Math" panose="02040503050406030204" pitchFamily="18" charset="0"/>
                          </a:rPr>
                          <m:t>45</m:t>
                        </m:r>
                      </m:e>
                      <m:sub>
                        <m:r>
                          <a:rPr lang="cs-CZ" b="0" i="1" dirty="0" smtClean="0">
                            <a:latin typeface="Cambria Math" panose="02040503050406030204" pitchFamily="18" charset="0"/>
                          </a:rPr>
                          <m:t>10</m:t>
                        </m:r>
                      </m:sub>
                    </m:sSub>
                    <m:r>
                      <a:rPr lang="cs-CZ" b="0" i="1" dirty="0" smtClean="0">
                        <a:latin typeface="Cambria Math" panose="02040503050406030204" pitchFamily="18" charset="0"/>
                      </a:rPr>
                      <m:t>=</m:t>
                    </m:r>
                    <m:sSub>
                      <m:sSubPr>
                        <m:ctrlPr>
                          <a:rPr lang="cs-CZ" i="1" dirty="0">
                            <a:latin typeface="Cambria Math" panose="02040503050406030204" pitchFamily="18" charset="0"/>
                          </a:rPr>
                        </m:ctrlPr>
                      </m:sSubPr>
                      <m:e>
                        <m:r>
                          <a:rPr lang="cs-CZ" i="1" dirty="0">
                            <a:latin typeface="Cambria Math" panose="02040503050406030204" pitchFamily="18" charset="0"/>
                          </a:rPr>
                          <m:t>101101</m:t>
                        </m:r>
                      </m:e>
                      <m:sub>
                        <m:r>
                          <a:rPr lang="cs-CZ" b="0" i="1" dirty="0" smtClean="0">
                            <a:latin typeface="Cambria Math" panose="02040503050406030204" pitchFamily="18" charset="0"/>
                          </a:rPr>
                          <m:t>2</m:t>
                        </m:r>
                      </m:sub>
                    </m:sSub>
                  </m:oMath>
                </a14:m>
                <a:endParaRPr lang="cs-CZ" dirty="0"/>
              </a:p>
            </p:txBody>
          </p:sp>
        </mc:Choice>
        <mc:Fallback xmlns="">
          <p:sp>
            <p:nvSpPr>
              <p:cNvPr id="7" name="TextovéPole 6">
                <a:extLst>
                  <a:ext uri="{FF2B5EF4-FFF2-40B4-BE49-F238E27FC236}">
                    <a16:creationId xmlns:a16="http://schemas.microsoft.com/office/drawing/2014/main" id="{2EEFB708-46FC-CC5B-DFDE-DEBFFC1DFA9B}"/>
                  </a:ext>
                </a:extLst>
              </p:cNvPr>
              <p:cNvSpPr txBox="1">
                <a:spLocks noRot="1" noChangeAspect="1" noMove="1" noResize="1" noEditPoints="1" noAdjustHandles="1" noChangeArrowheads="1" noChangeShapeType="1" noTextEdit="1"/>
              </p:cNvSpPr>
              <p:nvPr/>
            </p:nvSpPr>
            <p:spPr>
              <a:xfrm>
                <a:off x="3041871" y="4423764"/>
                <a:ext cx="6108258" cy="369332"/>
              </a:xfrm>
              <a:prstGeom prst="rect">
                <a:avLst/>
              </a:prstGeom>
              <a:blipFill>
                <a:blip r:embed="rId3"/>
                <a:stretch>
                  <a:fillRect l="-898" t="-10000" b="-26667"/>
                </a:stretch>
              </a:blipFill>
            </p:spPr>
            <p:txBody>
              <a:bodyPr/>
              <a:lstStyle/>
              <a:p>
                <a:r>
                  <a:rPr lang="cs-CZ">
                    <a:noFill/>
                  </a:rPr>
                  <a:t> </a:t>
                </a:r>
              </a:p>
            </p:txBody>
          </p:sp>
        </mc:Fallback>
      </mc:AlternateContent>
      <p:sp>
        <p:nvSpPr>
          <p:cNvPr id="9" name="TextovéPole 8">
            <a:extLst>
              <a:ext uri="{FF2B5EF4-FFF2-40B4-BE49-F238E27FC236}">
                <a16:creationId xmlns:a16="http://schemas.microsoft.com/office/drawing/2014/main" id="{964292B9-AFE9-AC8E-68DB-D853BE6305FD}"/>
              </a:ext>
            </a:extLst>
          </p:cNvPr>
          <p:cNvSpPr txBox="1"/>
          <p:nvPr/>
        </p:nvSpPr>
        <p:spPr>
          <a:xfrm>
            <a:off x="455213" y="4793096"/>
            <a:ext cx="10907201" cy="2031325"/>
          </a:xfrm>
          <a:prstGeom prst="rect">
            <a:avLst/>
          </a:prstGeom>
          <a:noFill/>
        </p:spPr>
        <p:txBody>
          <a:bodyPr wrap="square">
            <a:spAutoFit/>
          </a:bodyPr>
          <a:lstStyle/>
          <a:p>
            <a:pPr>
              <a:buNone/>
            </a:pPr>
            <a:r>
              <a:rPr lang="cs-CZ" dirty="0"/>
              <a:t>Postup:</a:t>
            </a:r>
          </a:p>
          <a:p>
            <a:pPr marL="342900" indent="-342900">
              <a:buFont typeface="+mj-lt"/>
              <a:buAutoNum type="arabicPeriod"/>
            </a:pPr>
            <a:r>
              <a:rPr lang="cs-CZ" dirty="0"/>
              <a:t>Dekadické číslo vydělíme dvěma. </a:t>
            </a:r>
          </a:p>
          <a:p>
            <a:pPr marL="342900" indent="-342900">
              <a:buFont typeface="+mj-lt"/>
              <a:buAutoNum type="arabicPeriod"/>
            </a:pPr>
            <a:r>
              <a:rPr lang="cs-CZ" dirty="0"/>
              <a:t>Zapíšeme zbytek po dělení – 0 nebo 1. </a:t>
            </a:r>
          </a:p>
          <a:p>
            <a:pPr marL="342900" indent="-342900">
              <a:buFont typeface="+mj-lt"/>
              <a:buAutoNum type="arabicPeriod"/>
            </a:pPr>
            <a:r>
              <a:rPr lang="cs-CZ" dirty="0"/>
              <a:t>Výsledek znovu dělíme dvěma. </a:t>
            </a:r>
          </a:p>
          <a:p>
            <a:pPr marL="342900" indent="-342900">
              <a:buFont typeface="+mj-lt"/>
              <a:buAutoNum type="arabicPeriod"/>
            </a:pPr>
            <a:r>
              <a:rPr lang="cs-CZ" dirty="0"/>
              <a:t>Pokračujeme, dokud nedostaneme výsledek 0. </a:t>
            </a:r>
          </a:p>
          <a:p>
            <a:pPr marL="342900" indent="-342900">
              <a:buFont typeface="+mj-lt"/>
              <a:buAutoNum type="arabicPeriod"/>
            </a:pPr>
            <a:r>
              <a:rPr lang="cs-CZ" dirty="0"/>
              <a:t>Zapsané zbytky přečteme v opačném pořadí – zdola nahoru. </a:t>
            </a:r>
          </a:p>
          <a:p>
            <a:pPr>
              <a:buNone/>
            </a:pPr>
            <a:r>
              <a:rPr lang="cs-CZ" b="1" dirty="0"/>
              <a:t>Proč to funguje?</a:t>
            </a:r>
            <a:r>
              <a:rPr lang="cs-CZ" dirty="0"/>
              <a:t> Každý zbytek určuje, zda daná mocnina čísla 2 bude v binárním zápisu zastoupena číslicí 0, nebo 1.</a:t>
            </a:r>
          </a:p>
        </p:txBody>
      </p:sp>
      <p:pic>
        <p:nvPicPr>
          <p:cNvPr id="11" name="Obrázek 10">
            <a:hlinkClick r:id="rId4" action="ppaction://hlinksldjump"/>
            <a:extLst>
              <a:ext uri="{FF2B5EF4-FFF2-40B4-BE49-F238E27FC236}">
                <a16:creationId xmlns:a16="http://schemas.microsoft.com/office/drawing/2014/main" id="{32B6A987-34B2-C8DF-75D5-910208BD07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55537" y="6133646"/>
            <a:ext cx="562500" cy="554187"/>
          </a:xfrm>
          <a:prstGeom prst="rect">
            <a:avLst/>
          </a:prstGeom>
        </p:spPr>
      </p:pic>
    </p:spTree>
    <p:extLst>
      <p:ext uri="{BB962C8B-B14F-4D97-AF65-F5344CB8AC3E}">
        <p14:creationId xmlns:p14="http://schemas.microsoft.com/office/powerpoint/2010/main" val="40825105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2A21B31F-7833-42CB-5B07-07BDCE84BC6E}"/>
              </a:ext>
            </a:extLst>
          </p:cNvPr>
          <p:cNvSpPr txBox="1"/>
          <p:nvPr/>
        </p:nvSpPr>
        <p:spPr>
          <a:xfrm>
            <a:off x="230588" y="246490"/>
            <a:ext cx="7378810" cy="369332"/>
          </a:xfrm>
          <a:prstGeom prst="rect">
            <a:avLst/>
          </a:prstGeom>
          <a:noFill/>
        </p:spPr>
        <p:txBody>
          <a:bodyPr wrap="square" rtlCol="0">
            <a:spAutoFit/>
          </a:bodyPr>
          <a:lstStyle/>
          <a:p>
            <a:r>
              <a:rPr lang="cs-CZ" b="1" dirty="0"/>
              <a:t>Převod dekadického zápisu čísla na hexadecimální zápis </a:t>
            </a:r>
          </a:p>
        </p:txBody>
      </p:sp>
      <p:sp>
        <p:nvSpPr>
          <p:cNvPr id="4" name="TextovéPole 3">
            <a:extLst>
              <a:ext uri="{FF2B5EF4-FFF2-40B4-BE49-F238E27FC236}">
                <a16:creationId xmlns:a16="http://schemas.microsoft.com/office/drawing/2014/main" id="{E1A6F020-3A1D-C970-84F0-6A01624780EA}"/>
              </a:ext>
            </a:extLst>
          </p:cNvPr>
          <p:cNvSpPr txBox="1"/>
          <p:nvPr/>
        </p:nvSpPr>
        <p:spPr>
          <a:xfrm>
            <a:off x="230588" y="766164"/>
            <a:ext cx="10215438" cy="369332"/>
          </a:xfrm>
          <a:prstGeom prst="rect">
            <a:avLst/>
          </a:prstGeom>
          <a:noFill/>
        </p:spPr>
        <p:txBody>
          <a:bodyPr wrap="square">
            <a:spAutoFit/>
          </a:bodyPr>
          <a:lstStyle/>
          <a:p>
            <a:r>
              <a:rPr lang="cs-CZ" dirty="0"/>
              <a:t>Číslo z </a:t>
            </a:r>
            <a:r>
              <a:rPr lang="cs-CZ" b="1" dirty="0"/>
              <a:t>desítkové soustavy do hexadecimální (šestnáctkové)</a:t>
            </a:r>
            <a:r>
              <a:rPr lang="cs-CZ" dirty="0"/>
              <a:t> převedeme </a:t>
            </a:r>
            <a:r>
              <a:rPr lang="cs-CZ" b="1" dirty="0"/>
              <a:t>opakovaným dělením číslem 16</a:t>
            </a:r>
            <a:r>
              <a:rPr lang="cs-CZ" dirty="0"/>
              <a:t>.</a:t>
            </a:r>
          </a:p>
        </p:txBody>
      </p:sp>
      <p:graphicFrame>
        <p:nvGraphicFramePr>
          <p:cNvPr id="5" name="Tabulka 4">
            <a:extLst>
              <a:ext uri="{FF2B5EF4-FFF2-40B4-BE49-F238E27FC236}">
                <a16:creationId xmlns:a16="http://schemas.microsoft.com/office/drawing/2014/main" id="{B483655E-E5A8-F894-C4CB-85E4883B9C16}"/>
              </a:ext>
            </a:extLst>
          </p:cNvPr>
          <p:cNvGraphicFramePr>
            <a:graphicFrameLocks noGrp="1"/>
          </p:cNvGraphicFramePr>
          <p:nvPr>
            <p:extLst>
              <p:ext uri="{D42A27DB-BD31-4B8C-83A1-F6EECF244321}">
                <p14:modId xmlns:p14="http://schemas.microsoft.com/office/powerpoint/2010/main" val="4072709446"/>
              </p:ext>
            </p:extLst>
          </p:nvPr>
        </p:nvGraphicFramePr>
        <p:xfrm>
          <a:off x="230588" y="1725903"/>
          <a:ext cx="8158038" cy="731520"/>
        </p:xfrm>
        <a:graphic>
          <a:graphicData uri="http://schemas.openxmlformats.org/drawingml/2006/table">
            <a:tbl>
              <a:tblPr>
                <a:tableStyleId>{5940675A-B579-460E-94D1-54222C63F5DA}</a:tableStyleId>
              </a:tblPr>
              <a:tblGrid>
                <a:gridCol w="1165434">
                  <a:extLst>
                    <a:ext uri="{9D8B030D-6E8A-4147-A177-3AD203B41FA5}">
                      <a16:colId xmlns:a16="http://schemas.microsoft.com/office/drawing/2014/main" val="363652616"/>
                    </a:ext>
                  </a:extLst>
                </a:gridCol>
                <a:gridCol w="1165434">
                  <a:extLst>
                    <a:ext uri="{9D8B030D-6E8A-4147-A177-3AD203B41FA5}">
                      <a16:colId xmlns:a16="http://schemas.microsoft.com/office/drawing/2014/main" val="901279445"/>
                    </a:ext>
                  </a:extLst>
                </a:gridCol>
                <a:gridCol w="1165434">
                  <a:extLst>
                    <a:ext uri="{9D8B030D-6E8A-4147-A177-3AD203B41FA5}">
                      <a16:colId xmlns:a16="http://schemas.microsoft.com/office/drawing/2014/main" val="1129614079"/>
                    </a:ext>
                  </a:extLst>
                </a:gridCol>
                <a:gridCol w="1165434">
                  <a:extLst>
                    <a:ext uri="{9D8B030D-6E8A-4147-A177-3AD203B41FA5}">
                      <a16:colId xmlns:a16="http://schemas.microsoft.com/office/drawing/2014/main" val="2956697408"/>
                    </a:ext>
                  </a:extLst>
                </a:gridCol>
                <a:gridCol w="1165434">
                  <a:extLst>
                    <a:ext uri="{9D8B030D-6E8A-4147-A177-3AD203B41FA5}">
                      <a16:colId xmlns:a16="http://schemas.microsoft.com/office/drawing/2014/main" val="3526212042"/>
                    </a:ext>
                  </a:extLst>
                </a:gridCol>
                <a:gridCol w="1165434">
                  <a:extLst>
                    <a:ext uri="{9D8B030D-6E8A-4147-A177-3AD203B41FA5}">
                      <a16:colId xmlns:a16="http://schemas.microsoft.com/office/drawing/2014/main" val="4108757798"/>
                    </a:ext>
                  </a:extLst>
                </a:gridCol>
                <a:gridCol w="1165434">
                  <a:extLst>
                    <a:ext uri="{9D8B030D-6E8A-4147-A177-3AD203B41FA5}">
                      <a16:colId xmlns:a16="http://schemas.microsoft.com/office/drawing/2014/main" val="739436211"/>
                    </a:ext>
                  </a:extLst>
                </a:gridCol>
              </a:tblGrid>
              <a:tr h="365760">
                <a:tc>
                  <a:txBody>
                    <a:bodyPr/>
                    <a:lstStyle/>
                    <a:p>
                      <a:pPr>
                        <a:buNone/>
                      </a:pPr>
                      <a:r>
                        <a:rPr lang="cs-CZ" sz="1800"/>
                        <a:t>Hodnota</a:t>
                      </a:r>
                    </a:p>
                  </a:txBody>
                  <a:tcPr anchor="ctr"/>
                </a:tc>
                <a:tc>
                  <a:txBody>
                    <a:bodyPr/>
                    <a:lstStyle/>
                    <a:p>
                      <a:pPr>
                        <a:buNone/>
                      </a:pPr>
                      <a:r>
                        <a:rPr lang="cs-CZ" sz="1800" dirty="0"/>
                        <a:t>10</a:t>
                      </a:r>
                    </a:p>
                  </a:txBody>
                  <a:tcPr anchor="ctr"/>
                </a:tc>
                <a:tc>
                  <a:txBody>
                    <a:bodyPr/>
                    <a:lstStyle/>
                    <a:p>
                      <a:pPr>
                        <a:buNone/>
                      </a:pPr>
                      <a:r>
                        <a:rPr lang="cs-CZ" sz="1800" dirty="0"/>
                        <a:t>11</a:t>
                      </a:r>
                    </a:p>
                  </a:txBody>
                  <a:tcPr anchor="ctr"/>
                </a:tc>
                <a:tc>
                  <a:txBody>
                    <a:bodyPr/>
                    <a:lstStyle/>
                    <a:p>
                      <a:pPr>
                        <a:buNone/>
                      </a:pPr>
                      <a:r>
                        <a:rPr lang="cs-CZ" sz="1800"/>
                        <a:t>12</a:t>
                      </a:r>
                    </a:p>
                  </a:txBody>
                  <a:tcPr anchor="ctr"/>
                </a:tc>
                <a:tc>
                  <a:txBody>
                    <a:bodyPr/>
                    <a:lstStyle/>
                    <a:p>
                      <a:pPr>
                        <a:buNone/>
                      </a:pPr>
                      <a:r>
                        <a:rPr lang="cs-CZ" sz="1800"/>
                        <a:t>13</a:t>
                      </a:r>
                    </a:p>
                  </a:txBody>
                  <a:tcPr anchor="ctr"/>
                </a:tc>
                <a:tc>
                  <a:txBody>
                    <a:bodyPr/>
                    <a:lstStyle/>
                    <a:p>
                      <a:pPr>
                        <a:buNone/>
                      </a:pPr>
                      <a:r>
                        <a:rPr lang="cs-CZ" sz="1800"/>
                        <a:t>14</a:t>
                      </a:r>
                    </a:p>
                  </a:txBody>
                  <a:tcPr anchor="ctr"/>
                </a:tc>
                <a:tc>
                  <a:txBody>
                    <a:bodyPr/>
                    <a:lstStyle/>
                    <a:p>
                      <a:pPr>
                        <a:buNone/>
                      </a:pPr>
                      <a:r>
                        <a:rPr lang="cs-CZ" sz="1800"/>
                        <a:t>15</a:t>
                      </a:r>
                    </a:p>
                  </a:txBody>
                  <a:tcPr anchor="ctr"/>
                </a:tc>
                <a:extLst>
                  <a:ext uri="{0D108BD9-81ED-4DB2-BD59-A6C34878D82A}">
                    <a16:rowId xmlns:a16="http://schemas.microsoft.com/office/drawing/2014/main" val="1151685137"/>
                  </a:ext>
                </a:extLst>
              </a:tr>
              <a:tr h="365760">
                <a:tc>
                  <a:txBody>
                    <a:bodyPr/>
                    <a:lstStyle/>
                    <a:p>
                      <a:pPr>
                        <a:buNone/>
                      </a:pPr>
                      <a:r>
                        <a:rPr lang="cs-CZ" sz="1800"/>
                        <a:t>Znak</a:t>
                      </a:r>
                    </a:p>
                  </a:txBody>
                  <a:tcPr anchor="ctr"/>
                </a:tc>
                <a:tc>
                  <a:txBody>
                    <a:bodyPr/>
                    <a:lstStyle/>
                    <a:p>
                      <a:pPr>
                        <a:buNone/>
                      </a:pPr>
                      <a:r>
                        <a:rPr lang="cs-CZ" sz="1800"/>
                        <a:t>A</a:t>
                      </a:r>
                    </a:p>
                  </a:txBody>
                  <a:tcPr anchor="ctr"/>
                </a:tc>
                <a:tc>
                  <a:txBody>
                    <a:bodyPr/>
                    <a:lstStyle/>
                    <a:p>
                      <a:pPr>
                        <a:buNone/>
                      </a:pPr>
                      <a:r>
                        <a:rPr lang="cs-CZ" sz="1800"/>
                        <a:t>B</a:t>
                      </a:r>
                    </a:p>
                  </a:txBody>
                  <a:tcPr anchor="ctr"/>
                </a:tc>
                <a:tc>
                  <a:txBody>
                    <a:bodyPr/>
                    <a:lstStyle/>
                    <a:p>
                      <a:pPr>
                        <a:buNone/>
                      </a:pPr>
                      <a:r>
                        <a:rPr lang="cs-CZ" sz="1800" dirty="0"/>
                        <a:t>C</a:t>
                      </a:r>
                    </a:p>
                  </a:txBody>
                  <a:tcPr anchor="ctr"/>
                </a:tc>
                <a:tc>
                  <a:txBody>
                    <a:bodyPr/>
                    <a:lstStyle/>
                    <a:p>
                      <a:pPr>
                        <a:buNone/>
                      </a:pPr>
                      <a:r>
                        <a:rPr lang="cs-CZ" sz="1800"/>
                        <a:t>D</a:t>
                      </a:r>
                    </a:p>
                  </a:txBody>
                  <a:tcPr anchor="ctr"/>
                </a:tc>
                <a:tc>
                  <a:txBody>
                    <a:bodyPr/>
                    <a:lstStyle/>
                    <a:p>
                      <a:pPr>
                        <a:buNone/>
                      </a:pPr>
                      <a:r>
                        <a:rPr lang="cs-CZ" sz="1800"/>
                        <a:t>E</a:t>
                      </a:r>
                    </a:p>
                  </a:txBody>
                  <a:tcPr anchor="ctr"/>
                </a:tc>
                <a:tc>
                  <a:txBody>
                    <a:bodyPr/>
                    <a:lstStyle/>
                    <a:p>
                      <a:pPr>
                        <a:buNone/>
                      </a:pPr>
                      <a:r>
                        <a:rPr lang="cs-CZ" sz="1800" dirty="0"/>
                        <a:t>F</a:t>
                      </a:r>
                    </a:p>
                  </a:txBody>
                  <a:tcPr anchor="ctr"/>
                </a:tc>
                <a:extLst>
                  <a:ext uri="{0D108BD9-81ED-4DB2-BD59-A6C34878D82A}">
                    <a16:rowId xmlns:a16="http://schemas.microsoft.com/office/drawing/2014/main" val="1477343356"/>
                  </a:ext>
                </a:extLst>
              </a:tr>
            </a:tbl>
          </a:graphicData>
        </a:graphic>
      </p:graphicFrame>
      <p:sp>
        <p:nvSpPr>
          <p:cNvPr id="6" name="Rectangle 1">
            <a:extLst>
              <a:ext uri="{FF2B5EF4-FFF2-40B4-BE49-F238E27FC236}">
                <a16:creationId xmlns:a16="http://schemas.microsoft.com/office/drawing/2014/main" id="{1931E77C-0133-B502-6A9A-DBFE32625372}"/>
              </a:ext>
            </a:extLst>
          </p:cNvPr>
          <p:cNvSpPr>
            <a:spLocks noChangeArrowheads="1"/>
          </p:cNvSpPr>
          <p:nvPr/>
        </p:nvSpPr>
        <p:spPr bwMode="auto">
          <a:xfrm>
            <a:off x="230588" y="1285838"/>
            <a:ext cx="640417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panose="020B0604020202020204" pitchFamily="34" charset="0"/>
              </a:rPr>
              <a:t>V hexadecimální soustavě používáme číslice </a:t>
            </a:r>
            <a:r>
              <a:rPr kumimoji="0" lang="cs-CZ" altLang="cs-CZ" sz="1800" b="1" i="0" u="none" strike="noStrike" cap="none" normalizeH="0" baseline="0" dirty="0">
                <a:ln>
                  <a:noFill/>
                </a:ln>
                <a:solidFill>
                  <a:schemeClr val="tx1"/>
                </a:solidFill>
                <a:effectLst/>
                <a:latin typeface="Arial" panose="020B0604020202020204" pitchFamily="34" charset="0"/>
              </a:rPr>
              <a:t>0–9</a:t>
            </a:r>
            <a:r>
              <a:rPr kumimoji="0" lang="cs-CZ" altLang="cs-CZ" sz="1800" b="0" i="0" u="none" strike="noStrike" cap="none" normalizeH="0" baseline="0" dirty="0">
                <a:ln>
                  <a:noFill/>
                </a:ln>
                <a:solidFill>
                  <a:schemeClr val="tx1"/>
                </a:solidFill>
                <a:effectLst/>
                <a:latin typeface="Arial" panose="020B0604020202020204" pitchFamily="34" charset="0"/>
              </a:rPr>
              <a:t> a písmena:</a:t>
            </a:r>
          </a:p>
        </p:txBody>
      </p:sp>
      <p:sp>
        <p:nvSpPr>
          <p:cNvPr id="8" name="TextovéPole 7">
            <a:extLst>
              <a:ext uri="{FF2B5EF4-FFF2-40B4-BE49-F238E27FC236}">
                <a16:creationId xmlns:a16="http://schemas.microsoft.com/office/drawing/2014/main" id="{4100BBA2-4413-C670-C4DD-779D2009F64A}"/>
              </a:ext>
            </a:extLst>
          </p:cNvPr>
          <p:cNvSpPr txBox="1"/>
          <p:nvPr/>
        </p:nvSpPr>
        <p:spPr>
          <a:xfrm>
            <a:off x="230588" y="2598290"/>
            <a:ext cx="2934031" cy="369332"/>
          </a:xfrm>
          <a:prstGeom prst="rect">
            <a:avLst/>
          </a:prstGeom>
          <a:noFill/>
        </p:spPr>
        <p:txBody>
          <a:bodyPr wrap="square">
            <a:spAutoFit/>
          </a:bodyPr>
          <a:lstStyle/>
          <a:p>
            <a:r>
              <a:rPr lang="cs-CZ" b="1" dirty="0"/>
              <a:t>Příklad: Převeďme číslo 350.</a:t>
            </a:r>
          </a:p>
        </p:txBody>
      </p:sp>
      <p:graphicFrame>
        <p:nvGraphicFramePr>
          <p:cNvPr id="9" name="Tabulka 8">
            <a:extLst>
              <a:ext uri="{FF2B5EF4-FFF2-40B4-BE49-F238E27FC236}">
                <a16:creationId xmlns:a16="http://schemas.microsoft.com/office/drawing/2014/main" id="{D0BA98E7-6AC5-364D-27D9-BA0CDE0044DD}"/>
              </a:ext>
            </a:extLst>
          </p:cNvPr>
          <p:cNvGraphicFramePr>
            <a:graphicFrameLocks noGrp="1"/>
          </p:cNvGraphicFramePr>
          <p:nvPr>
            <p:extLst>
              <p:ext uri="{D42A27DB-BD31-4B8C-83A1-F6EECF244321}">
                <p14:modId xmlns:p14="http://schemas.microsoft.com/office/powerpoint/2010/main" val="1588779132"/>
              </p:ext>
            </p:extLst>
          </p:nvPr>
        </p:nvGraphicFramePr>
        <p:xfrm>
          <a:off x="0" y="3047830"/>
          <a:ext cx="5634492" cy="1463040"/>
        </p:xfrm>
        <a:graphic>
          <a:graphicData uri="http://schemas.openxmlformats.org/drawingml/2006/table">
            <a:tbl>
              <a:tblPr/>
              <a:tblGrid>
                <a:gridCol w="1878164">
                  <a:extLst>
                    <a:ext uri="{9D8B030D-6E8A-4147-A177-3AD203B41FA5}">
                      <a16:colId xmlns:a16="http://schemas.microsoft.com/office/drawing/2014/main" val="925933463"/>
                    </a:ext>
                  </a:extLst>
                </a:gridCol>
                <a:gridCol w="1878164">
                  <a:extLst>
                    <a:ext uri="{9D8B030D-6E8A-4147-A177-3AD203B41FA5}">
                      <a16:colId xmlns:a16="http://schemas.microsoft.com/office/drawing/2014/main" val="3218034573"/>
                    </a:ext>
                  </a:extLst>
                </a:gridCol>
                <a:gridCol w="1878164">
                  <a:extLst>
                    <a:ext uri="{9D8B030D-6E8A-4147-A177-3AD203B41FA5}">
                      <a16:colId xmlns:a16="http://schemas.microsoft.com/office/drawing/2014/main" val="1638595148"/>
                    </a:ext>
                  </a:extLst>
                </a:gridCol>
              </a:tblGrid>
              <a:tr h="0">
                <a:tc>
                  <a:txBody>
                    <a:bodyPr/>
                    <a:lstStyle/>
                    <a:p>
                      <a:pPr algn="ctr">
                        <a:buNone/>
                      </a:pPr>
                      <a:r>
                        <a:rPr lang="cs-CZ" dirty="0"/>
                        <a:t>Dělení</a:t>
                      </a:r>
                    </a:p>
                  </a:txBody>
                  <a:tcPr anchor="ctr">
                    <a:lnL>
                      <a:noFill/>
                    </a:lnL>
                    <a:lnR>
                      <a:noFill/>
                    </a:lnR>
                    <a:lnT>
                      <a:noFill/>
                    </a:lnT>
                    <a:lnB>
                      <a:noFill/>
                    </a:lnB>
                    <a:noFill/>
                  </a:tcPr>
                </a:tc>
                <a:tc>
                  <a:txBody>
                    <a:bodyPr/>
                    <a:lstStyle/>
                    <a:p>
                      <a:pPr algn="ctr">
                        <a:buNone/>
                      </a:pPr>
                      <a:r>
                        <a:rPr lang="cs-CZ"/>
                        <a:t>Celočíselný podíl</a:t>
                      </a:r>
                    </a:p>
                  </a:txBody>
                  <a:tcPr anchor="ctr">
                    <a:lnL>
                      <a:noFill/>
                    </a:lnL>
                    <a:lnR>
                      <a:noFill/>
                    </a:lnR>
                    <a:lnT>
                      <a:noFill/>
                    </a:lnT>
                    <a:lnB>
                      <a:noFill/>
                    </a:lnB>
                    <a:noFill/>
                  </a:tcPr>
                </a:tc>
                <a:tc>
                  <a:txBody>
                    <a:bodyPr/>
                    <a:lstStyle/>
                    <a:p>
                      <a:pPr algn="ctr">
                        <a:buNone/>
                      </a:pPr>
                      <a:r>
                        <a:rPr lang="cs-CZ"/>
                        <a:t>Zbytek</a:t>
                      </a:r>
                    </a:p>
                  </a:txBody>
                  <a:tcPr anchor="ctr">
                    <a:lnL>
                      <a:noFill/>
                    </a:lnL>
                    <a:lnR>
                      <a:noFill/>
                    </a:lnR>
                    <a:lnT>
                      <a:noFill/>
                    </a:lnT>
                    <a:lnB>
                      <a:noFill/>
                    </a:lnB>
                    <a:noFill/>
                  </a:tcPr>
                </a:tc>
                <a:extLst>
                  <a:ext uri="{0D108BD9-81ED-4DB2-BD59-A6C34878D82A}">
                    <a16:rowId xmlns:a16="http://schemas.microsoft.com/office/drawing/2014/main" val="3859840148"/>
                  </a:ext>
                </a:extLst>
              </a:tr>
              <a:tr h="0">
                <a:tc>
                  <a:txBody>
                    <a:bodyPr/>
                    <a:lstStyle/>
                    <a:p>
                      <a:pPr algn="ctr">
                        <a:buNone/>
                      </a:pPr>
                      <a:r>
                        <a:rPr lang="cs-CZ" dirty="0"/>
                        <a:t>350 ÷ 16</a:t>
                      </a:r>
                    </a:p>
                  </a:txBody>
                  <a:tcPr anchor="ctr">
                    <a:lnL>
                      <a:noFill/>
                    </a:lnL>
                    <a:lnR>
                      <a:noFill/>
                    </a:lnR>
                    <a:lnT>
                      <a:noFill/>
                    </a:lnT>
                    <a:lnB>
                      <a:noFill/>
                    </a:lnB>
                    <a:noFill/>
                  </a:tcPr>
                </a:tc>
                <a:tc>
                  <a:txBody>
                    <a:bodyPr/>
                    <a:lstStyle/>
                    <a:p>
                      <a:pPr algn="ctr">
                        <a:buNone/>
                      </a:pPr>
                      <a:r>
                        <a:rPr lang="cs-CZ" dirty="0"/>
                        <a:t>21</a:t>
                      </a:r>
                    </a:p>
                  </a:txBody>
                  <a:tcPr anchor="ctr">
                    <a:lnL>
                      <a:noFill/>
                    </a:lnL>
                    <a:lnR>
                      <a:noFill/>
                    </a:lnR>
                    <a:lnT>
                      <a:noFill/>
                    </a:lnT>
                    <a:lnB>
                      <a:noFill/>
                    </a:lnB>
                    <a:noFill/>
                  </a:tcPr>
                </a:tc>
                <a:tc>
                  <a:txBody>
                    <a:bodyPr/>
                    <a:lstStyle/>
                    <a:p>
                      <a:pPr algn="ctr">
                        <a:buNone/>
                      </a:pPr>
                      <a:r>
                        <a:rPr lang="cs-CZ"/>
                        <a:t>14 → </a:t>
                      </a:r>
                      <a:r>
                        <a:rPr lang="cs-CZ" b="1"/>
                        <a:t>E</a:t>
                      </a:r>
                      <a:endParaRPr lang="cs-CZ"/>
                    </a:p>
                  </a:txBody>
                  <a:tcPr anchor="ctr">
                    <a:lnL>
                      <a:noFill/>
                    </a:lnL>
                    <a:lnR>
                      <a:noFill/>
                    </a:lnR>
                    <a:lnT>
                      <a:noFill/>
                    </a:lnT>
                    <a:lnB>
                      <a:noFill/>
                    </a:lnB>
                    <a:noFill/>
                  </a:tcPr>
                </a:tc>
                <a:extLst>
                  <a:ext uri="{0D108BD9-81ED-4DB2-BD59-A6C34878D82A}">
                    <a16:rowId xmlns:a16="http://schemas.microsoft.com/office/drawing/2014/main" val="3118177290"/>
                  </a:ext>
                </a:extLst>
              </a:tr>
              <a:tr h="0">
                <a:tc>
                  <a:txBody>
                    <a:bodyPr/>
                    <a:lstStyle/>
                    <a:p>
                      <a:pPr algn="ctr">
                        <a:buNone/>
                      </a:pPr>
                      <a:r>
                        <a:rPr lang="cs-CZ" dirty="0"/>
                        <a:t>21 ÷ 16</a:t>
                      </a:r>
                    </a:p>
                  </a:txBody>
                  <a:tcPr anchor="ctr">
                    <a:lnL>
                      <a:noFill/>
                    </a:lnL>
                    <a:lnR>
                      <a:noFill/>
                    </a:lnR>
                    <a:lnT>
                      <a:noFill/>
                    </a:lnT>
                    <a:lnB>
                      <a:noFill/>
                    </a:lnB>
                    <a:noFill/>
                  </a:tcPr>
                </a:tc>
                <a:tc>
                  <a:txBody>
                    <a:bodyPr/>
                    <a:lstStyle/>
                    <a:p>
                      <a:pPr algn="ctr">
                        <a:buNone/>
                      </a:pPr>
                      <a:r>
                        <a:rPr lang="cs-CZ"/>
                        <a:t>1</a:t>
                      </a:r>
                    </a:p>
                  </a:txBody>
                  <a:tcPr anchor="ctr">
                    <a:lnL>
                      <a:noFill/>
                    </a:lnL>
                    <a:lnR>
                      <a:noFill/>
                    </a:lnR>
                    <a:lnT>
                      <a:noFill/>
                    </a:lnT>
                    <a:lnB>
                      <a:noFill/>
                    </a:lnB>
                    <a:noFill/>
                  </a:tcPr>
                </a:tc>
                <a:tc>
                  <a:txBody>
                    <a:bodyPr/>
                    <a:lstStyle/>
                    <a:p>
                      <a:pPr algn="ctr">
                        <a:buNone/>
                      </a:pPr>
                      <a:r>
                        <a:rPr lang="cs-CZ" dirty="0"/>
                        <a:t>5 → </a:t>
                      </a:r>
                      <a:r>
                        <a:rPr lang="cs-CZ" b="1" dirty="0"/>
                        <a:t>5</a:t>
                      </a:r>
                      <a:endParaRPr lang="cs-CZ" dirty="0"/>
                    </a:p>
                  </a:txBody>
                  <a:tcPr anchor="ctr">
                    <a:lnL>
                      <a:noFill/>
                    </a:lnL>
                    <a:lnR>
                      <a:noFill/>
                    </a:lnR>
                    <a:lnT>
                      <a:noFill/>
                    </a:lnT>
                    <a:lnB>
                      <a:noFill/>
                    </a:lnB>
                    <a:noFill/>
                  </a:tcPr>
                </a:tc>
                <a:extLst>
                  <a:ext uri="{0D108BD9-81ED-4DB2-BD59-A6C34878D82A}">
                    <a16:rowId xmlns:a16="http://schemas.microsoft.com/office/drawing/2014/main" val="2016520672"/>
                  </a:ext>
                </a:extLst>
              </a:tr>
              <a:tr h="0">
                <a:tc>
                  <a:txBody>
                    <a:bodyPr/>
                    <a:lstStyle/>
                    <a:p>
                      <a:pPr algn="ctr">
                        <a:buNone/>
                      </a:pPr>
                      <a:r>
                        <a:rPr lang="cs-CZ" dirty="0"/>
                        <a:t>1 ÷ 16</a:t>
                      </a:r>
                    </a:p>
                  </a:txBody>
                  <a:tcPr anchor="ctr">
                    <a:lnL>
                      <a:noFill/>
                    </a:lnL>
                    <a:lnR>
                      <a:noFill/>
                    </a:lnR>
                    <a:lnT>
                      <a:noFill/>
                    </a:lnT>
                    <a:lnB>
                      <a:noFill/>
                    </a:lnB>
                    <a:noFill/>
                  </a:tcPr>
                </a:tc>
                <a:tc>
                  <a:txBody>
                    <a:bodyPr/>
                    <a:lstStyle/>
                    <a:p>
                      <a:pPr algn="ctr">
                        <a:buNone/>
                      </a:pPr>
                      <a:r>
                        <a:rPr lang="cs-CZ" dirty="0"/>
                        <a:t>0</a:t>
                      </a:r>
                    </a:p>
                  </a:txBody>
                  <a:tcPr anchor="ctr">
                    <a:lnL>
                      <a:noFill/>
                    </a:lnL>
                    <a:lnR>
                      <a:noFill/>
                    </a:lnR>
                    <a:lnT>
                      <a:noFill/>
                    </a:lnT>
                    <a:lnB>
                      <a:noFill/>
                    </a:lnB>
                    <a:noFill/>
                  </a:tcPr>
                </a:tc>
                <a:tc>
                  <a:txBody>
                    <a:bodyPr/>
                    <a:lstStyle/>
                    <a:p>
                      <a:pPr algn="ctr">
                        <a:buNone/>
                      </a:pPr>
                      <a:r>
                        <a:rPr lang="cs-CZ" dirty="0"/>
                        <a:t>1 → </a:t>
                      </a:r>
                      <a:r>
                        <a:rPr lang="cs-CZ" b="1" dirty="0"/>
                        <a:t>1</a:t>
                      </a:r>
                      <a:endParaRPr lang="cs-CZ" dirty="0"/>
                    </a:p>
                  </a:txBody>
                  <a:tcPr anchor="ctr">
                    <a:lnL>
                      <a:noFill/>
                    </a:lnL>
                    <a:lnR>
                      <a:noFill/>
                    </a:lnR>
                    <a:lnT>
                      <a:noFill/>
                    </a:lnT>
                    <a:lnB>
                      <a:noFill/>
                    </a:lnB>
                    <a:noFill/>
                  </a:tcPr>
                </a:tc>
                <a:extLst>
                  <a:ext uri="{0D108BD9-81ED-4DB2-BD59-A6C34878D82A}">
                    <a16:rowId xmlns:a16="http://schemas.microsoft.com/office/drawing/2014/main" val="3834512049"/>
                  </a:ext>
                </a:extLst>
              </a:tr>
            </a:tbl>
          </a:graphicData>
        </a:graphic>
      </p:graphicFrame>
      <p:sp>
        <p:nvSpPr>
          <p:cNvPr id="11" name="TextovéPole 10">
            <a:extLst>
              <a:ext uri="{FF2B5EF4-FFF2-40B4-BE49-F238E27FC236}">
                <a16:creationId xmlns:a16="http://schemas.microsoft.com/office/drawing/2014/main" id="{2128E6DF-77A5-A38E-E79D-E656A934DAC3}"/>
              </a:ext>
            </a:extLst>
          </p:cNvPr>
          <p:cNvSpPr txBox="1"/>
          <p:nvPr/>
        </p:nvSpPr>
        <p:spPr>
          <a:xfrm>
            <a:off x="1556166" y="4591078"/>
            <a:ext cx="3753015" cy="646331"/>
          </a:xfrm>
          <a:prstGeom prst="rect">
            <a:avLst/>
          </a:prstGeom>
          <a:noFill/>
        </p:spPr>
        <p:txBody>
          <a:bodyPr wrap="square">
            <a:spAutoFit/>
          </a:bodyPr>
          <a:lstStyle/>
          <a:p>
            <a:r>
              <a:rPr lang="cs-CZ" dirty="0"/>
              <a:t>Jakmile je podíl nula, skončíme. </a:t>
            </a:r>
          </a:p>
          <a:p>
            <a:r>
              <a:rPr lang="cs-CZ" b="1" dirty="0"/>
              <a:t>Zbytky přečteme zdola nahoru: 15E.</a:t>
            </a:r>
            <a:endParaRPr lang="cs-CZ" dirty="0"/>
          </a:p>
        </p:txBody>
      </p:sp>
      <p:sp>
        <p:nvSpPr>
          <p:cNvPr id="12" name="Šipka: doprava 11">
            <a:extLst>
              <a:ext uri="{FF2B5EF4-FFF2-40B4-BE49-F238E27FC236}">
                <a16:creationId xmlns:a16="http://schemas.microsoft.com/office/drawing/2014/main" id="{B29B01B7-C18E-C42F-3849-D903244EF860}"/>
              </a:ext>
            </a:extLst>
          </p:cNvPr>
          <p:cNvSpPr/>
          <p:nvPr/>
        </p:nvSpPr>
        <p:spPr>
          <a:xfrm rot="16200000">
            <a:off x="4976522" y="3790784"/>
            <a:ext cx="946205" cy="22263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4" name="Přímá spojnice 13">
            <a:extLst>
              <a:ext uri="{FF2B5EF4-FFF2-40B4-BE49-F238E27FC236}">
                <a16:creationId xmlns:a16="http://schemas.microsoft.com/office/drawing/2014/main" id="{C5BB719B-43E0-1593-686F-C60D731448F4}"/>
              </a:ext>
            </a:extLst>
          </p:cNvPr>
          <p:cNvCxnSpPr>
            <a:cxnSpLocks/>
          </p:cNvCxnSpPr>
          <p:nvPr/>
        </p:nvCxnSpPr>
        <p:spPr>
          <a:xfrm>
            <a:off x="6096000" y="2703443"/>
            <a:ext cx="0" cy="3665552"/>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xtovéPole 14">
            <a:extLst>
              <a:ext uri="{FF2B5EF4-FFF2-40B4-BE49-F238E27FC236}">
                <a16:creationId xmlns:a16="http://schemas.microsoft.com/office/drawing/2014/main" id="{21E2E53A-F5EB-8D55-8925-142569A420A6}"/>
              </a:ext>
            </a:extLst>
          </p:cNvPr>
          <p:cNvSpPr txBox="1"/>
          <p:nvPr/>
        </p:nvSpPr>
        <p:spPr>
          <a:xfrm>
            <a:off x="6353092" y="2598290"/>
            <a:ext cx="2934031" cy="369332"/>
          </a:xfrm>
          <a:prstGeom prst="rect">
            <a:avLst/>
          </a:prstGeom>
          <a:noFill/>
        </p:spPr>
        <p:txBody>
          <a:bodyPr wrap="square">
            <a:spAutoFit/>
          </a:bodyPr>
          <a:lstStyle/>
          <a:p>
            <a:r>
              <a:rPr lang="cs-CZ" b="1" dirty="0"/>
              <a:t>Příklad: Převeďme číslo 726.</a:t>
            </a:r>
          </a:p>
        </p:txBody>
      </p:sp>
      <p:graphicFrame>
        <p:nvGraphicFramePr>
          <p:cNvPr id="16" name="Tabulka 15">
            <a:extLst>
              <a:ext uri="{FF2B5EF4-FFF2-40B4-BE49-F238E27FC236}">
                <a16:creationId xmlns:a16="http://schemas.microsoft.com/office/drawing/2014/main" id="{99D3BB9A-A6AD-E479-22EE-B03B090A96E7}"/>
              </a:ext>
            </a:extLst>
          </p:cNvPr>
          <p:cNvGraphicFramePr>
            <a:graphicFrameLocks noGrp="1"/>
          </p:cNvGraphicFramePr>
          <p:nvPr>
            <p:extLst>
              <p:ext uri="{D42A27DB-BD31-4B8C-83A1-F6EECF244321}">
                <p14:modId xmlns:p14="http://schemas.microsoft.com/office/powerpoint/2010/main" val="3089955738"/>
              </p:ext>
            </p:extLst>
          </p:nvPr>
        </p:nvGraphicFramePr>
        <p:xfrm>
          <a:off x="6557509" y="3128038"/>
          <a:ext cx="5326653" cy="1463040"/>
        </p:xfrm>
        <a:graphic>
          <a:graphicData uri="http://schemas.openxmlformats.org/drawingml/2006/table">
            <a:tbl>
              <a:tblPr/>
              <a:tblGrid>
                <a:gridCol w="1775551">
                  <a:extLst>
                    <a:ext uri="{9D8B030D-6E8A-4147-A177-3AD203B41FA5}">
                      <a16:colId xmlns:a16="http://schemas.microsoft.com/office/drawing/2014/main" val="4254896477"/>
                    </a:ext>
                  </a:extLst>
                </a:gridCol>
                <a:gridCol w="1775551">
                  <a:extLst>
                    <a:ext uri="{9D8B030D-6E8A-4147-A177-3AD203B41FA5}">
                      <a16:colId xmlns:a16="http://schemas.microsoft.com/office/drawing/2014/main" val="2269261422"/>
                    </a:ext>
                  </a:extLst>
                </a:gridCol>
                <a:gridCol w="1775551">
                  <a:extLst>
                    <a:ext uri="{9D8B030D-6E8A-4147-A177-3AD203B41FA5}">
                      <a16:colId xmlns:a16="http://schemas.microsoft.com/office/drawing/2014/main" val="2311454822"/>
                    </a:ext>
                  </a:extLst>
                </a:gridCol>
              </a:tblGrid>
              <a:tr h="0">
                <a:tc>
                  <a:txBody>
                    <a:bodyPr/>
                    <a:lstStyle/>
                    <a:p>
                      <a:pPr>
                        <a:buNone/>
                      </a:pPr>
                      <a:r>
                        <a:rPr lang="cs-CZ"/>
                        <a:t>Dělení</a:t>
                      </a:r>
                    </a:p>
                  </a:txBody>
                  <a:tcPr anchor="ctr">
                    <a:lnL>
                      <a:noFill/>
                    </a:lnL>
                    <a:lnR>
                      <a:noFill/>
                    </a:lnR>
                    <a:lnT>
                      <a:noFill/>
                    </a:lnT>
                    <a:lnB>
                      <a:noFill/>
                    </a:lnB>
                    <a:noFill/>
                  </a:tcPr>
                </a:tc>
                <a:tc>
                  <a:txBody>
                    <a:bodyPr/>
                    <a:lstStyle/>
                    <a:p>
                      <a:pPr>
                        <a:buNone/>
                      </a:pPr>
                      <a:r>
                        <a:rPr lang="cs-CZ"/>
                        <a:t>Celočíselný podíl</a:t>
                      </a:r>
                    </a:p>
                  </a:txBody>
                  <a:tcPr anchor="ctr">
                    <a:lnL>
                      <a:noFill/>
                    </a:lnL>
                    <a:lnR>
                      <a:noFill/>
                    </a:lnR>
                    <a:lnT>
                      <a:noFill/>
                    </a:lnT>
                    <a:lnB>
                      <a:noFill/>
                    </a:lnB>
                    <a:noFill/>
                  </a:tcPr>
                </a:tc>
                <a:tc>
                  <a:txBody>
                    <a:bodyPr/>
                    <a:lstStyle/>
                    <a:p>
                      <a:pPr>
                        <a:buNone/>
                      </a:pPr>
                      <a:r>
                        <a:rPr lang="cs-CZ"/>
                        <a:t>Zbytek</a:t>
                      </a:r>
                    </a:p>
                  </a:txBody>
                  <a:tcPr anchor="ctr">
                    <a:lnL>
                      <a:noFill/>
                    </a:lnL>
                    <a:lnR>
                      <a:noFill/>
                    </a:lnR>
                    <a:lnT>
                      <a:noFill/>
                    </a:lnT>
                    <a:lnB>
                      <a:noFill/>
                    </a:lnB>
                    <a:noFill/>
                  </a:tcPr>
                </a:tc>
                <a:extLst>
                  <a:ext uri="{0D108BD9-81ED-4DB2-BD59-A6C34878D82A}">
                    <a16:rowId xmlns:a16="http://schemas.microsoft.com/office/drawing/2014/main" val="2215253751"/>
                  </a:ext>
                </a:extLst>
              </a:tr>
              <a:tr h="0">
                <a:tc>
                  <a:txBody>
                    <a:bodyPr/>
                    <a:lstStyle/>
                    <a:p>
                      <a:pPr>
                        <a:buNone/>
                      </a:pPr>
                      <a:r>
                        <a:rPr lang="cs-CZ"/>
                        <a:t>726 ÷ 16</a:t>
                      </a:r>
                    </a:p>
                  </a:txBody>
                  <a:tcPr anchor="ctr">
                    <a:lnL>
                      <a:noFill/>
                    </a:lnL>
                    <a:lnR>
                      <a:noFill/>
                    </a:lnR>
                    <a:lnT>
                      <a:noFill/>
                    </a:lnT>
                    <a:lnB>
                      <a:noFill/>
                    </a:lnB>
                    <a:noFill/>
                  </a:tcPr>
                </a:tc>
                <a:tc>
                  <a:txBody>
                    <a:bodyPr/>
                    <a:lstStyle/>
                    <a:p>
                      <a:pPr>
                        <a:buNone/>
                      </a:pPr>
                      <a:r>
                        <a:rPr lang="cs-CZ"/>
                        <a:t>45</a:t>
                      </a:r>
                    </a:p>
                  </a:txBody>
                  <a:tcPr anchor="ctr">
                    <a:lnL>
                      <a:noFill/>
                    </a:lnL>
                    <a:lnR>
                      <a:noFill/>
                    </a:lnR>
                    <a:lnT>
                      <a:noFill/>
                    </a:lnT>
                    <a:lnB>
                      <a:noFill/>
                    </a:lnB>
                    <a:noFill/>
                  </a:tcPr>
                </a:tc>
                <a:tc>
                  <a:txBody>
                    <a:bodyPr/>
                    <a:lstStyle/>
                    <a:p>
                      <a:pPr>
                        <a:buNone/>
                      </a:pPr>
                      <a:r>
                        <a:rPr lang="cs-CZ"/>
                        <a:t>6</a:t>
                      </a:r>
                    </a:p>
                  </a:txBody>
                  <a:tcPr anchor="ctr">
                    <a:lnL>
                      <a:noFill/>
                    </a:lnL>
                    <a:lnR>
                      <a:noFill/>
                    </a:lnR>
                    <a:lnT>
                      <a:noFill/>
                    </a:lnT>
                    <a:lnB>
                      <a:noFill/>
                    </a:lnB>
                    <a:noFill/>
                  </a:tcPr>
                </a:tc>
                <a:extLst>
                  <a:ext uri="{0D108BD9-81ED-4DB2-BD59-A6C34878D82A}">
                    <a16:rowId xmlns:a16="http://schemas.microsoft.com/office/drawing/2014/main" val="2825789573"/>
                  </a:ext>
                </a:extLst>
              </a:tr>
              <a:tr h="0">
                <a:tc>
                  <a:txBody>
                    <a:bodyPr/>
                    <a:lstStyle/>
                    <a:p>
                      <a:pPr>
                        <a:buNone/>
                      </a:pPr>
                      <a:r>
                        <a:rPr lang="cs-CZ"/>
                        <a:t>45 ÷ 16</a:t>
                      </a:r>
                    </a:p>
                  </a:txBody>
                  <a:tcPr anchor="ctr">
                    <a:lnL>
                      <a:noFill/>
                    </a:lnL>
                    <a:lnR>
                      <a:noFill/>
                    </a:lnR>
                    <a:lnT>
                      <a:noFill/>
                    </a:lnT>
                    <a:lnB>
                      <a:noFill/>
                    </a:lnB>
                    <a:noFill/>
                  </a:tcPr>
                </a:tc>
                <a:tc>
                  <a:txBody>
                    <a:bodyPr/>
                    <a:lstStyle/>
                    <a:p>
                      <a:pPr>
                        <a:buNone/>
                      </a:pPr>
                      <a:r>
                        <a:rPr lang="cs-CZ" dirty="0"/>
                        <a:t>2</a:t>
                      </a:r>
                    </a:p>
                  </a:txBody>
                  <a:tcPr anchor="ctr">
                    <a:lnL>
                      <a:noFill/>
                    </a:lnL>
                    <a:lnR>
                      <a:noFill/>
                    </a:lnR>
                    <a:lnT>
                      <a:noFill/>
                    </a:lnT>
                    <a:lnB>
                      <a:noFill/>
                    </a:lnB>
                    <a:noFill/>
                  </a:tcPr>
                </a:tc>
                <a:tc>
                  <a:txBody>
                    <a:bodyPr/>
                    <a:lstStyle/>
                    <a:p>
                      <a:pPr>
                        <a:buNone/>
                      </a:pPr>
                      <a:r>
                        <a:rPr lang="cs-CZ"/>
                        <a:t>13 → </a:t>
                      </a:r>
                      <a:r>
                        <a:rPr lang="cs-CZ" b="1"/>
                        <a:t>D</a:t>
                      </a:r>
                      <a:endParaRPr lang="cs-CZ"/>
                    </a:p>
                  </a:txBody>
                  <a:tcPr anchor="ctr">
                    <a:lnL>
                      <a:noFill/>
                    </a:lnL>
                    <a:lnR>
                      <a:noFill/>
                    </a:lnR>
                    <a:lnT>
                      <a:noFill/>
                    </a:lnT>
                    <a:lnB>
                      <a:noFill/>
                    </a:lnB>
                    <a:noFill/>
                  </a:tcPr>
                </a:tc>
                <a:extLst>
                  <a:ext uri="{0D108BD9-81ED-4DB2-BD59-A6C34878D82A}">
                    <a16:rowId xmlns:a16="http://schemas.microsoft.com/office/drawing/2014/main" val="1932431044"/>
                  </a:ext>
                </a:extLst>
              </a:tr>
              <a:tr h="0">
                <a:tc>
                  <a:txBody>
                    <a:bodyPr/>
                    <a:lstStyle/>
                    <a:p>
                      <a:pPr>
                        <a:buNone/>
                      </a:pPr>
                      <a:r>
                        <a:rPr lang="cs-CZ"/>
                        <a:t>2 ÷ 16</a:t>
                      </a:r>
                    </a:p>
                  </a:txBody>
                  <a:tcPr anchor="ctr">
                    <a:lnL>
                      <a:noFill/>
                    </a:lnL>
                    <a:lnR>
                      <a:noFill/>
                    </a:lnR>
                    <a:lnT>
                      <a:noFill/>
                    </a:lnT>
                    <a:lnB>
                      <a:noFill/>
                    </a:lnB>
                    <a:noFill/>
                  </a:tcPr>
                </a:tc>
                <a:tc>
                  <a:txBody>
                    <a:bodyPr/>
                    <a:lstStyle/>
                    <a:p>
                      <a:pPr>
                        <a:buNone/>
                      </a:pPr>
                      <a:r>
                        <a:rPr lang="cs-CZ"/>
                        <a:t>0</a:t>
                      </a:r>
                    </a:p>
                  </a:txBody>
                  <a:tcPr anchor="ctr">
                    <a:lnL>
                      <a:noFill/>
                    </a:lnL>
                    <a:lnR>
                      <a:noFill/>
                    </a:lnR>
                    <a:lnT>
                      <a:noFill/>
                    </a:lnT>
                    <a:lnB>
                      <a:noFill/>
                    </a:lnB>
                    <a:noFill/>
                  </a:tcPr>
                </a:tc>
                <a:tc>
                  <a:txBody>
                    <a:bodyPr/>
                    <a:lstStyle/>
                    <a:p>
                      <a:pPr>
                        <a:buNone/>
                      </a:pPr>
                      <a:r>
                        <a:rPr lang="cs-CZ" dirty="0"/>
                        <a:t>2</a:t>
                      </a:r>
                    </a:p>
                  </a:txBody>
                  <a:tcPr anchor="ctr">
                    <a:lnL>
                      <a:noFill/>
                    </a:lnL>
                    <a:lnR>
                      <a:noFill/>
                    </a:lnR>
                    <a:lnT>
                      <a:noFill/>
                    </a:lnT>
                    <a:lnB>
                      <a:noFill/>
                    </a:lnB>
                    <a:noFill/>
                  </a:tcPr>
                </a:tc>
                <a:extLst>
                  <a:ext uri="{0D108BD9-81ED-4DB2-BD59-A6C34878D82A}">
                    <a16:rowId xmlns:a16="http://schemas.microsoft.com/office/drawing/2014/main" val="2200081965"/>
                  </a:ext>
                </a:extLst>
              </a:tr>
            </a:tbl>
          </a:graphicData>
        </a:graphic>
      </p:graphicFrame>
      <p:sp>
        <p:nvSpPr>
          <p:cNvPr id="18" name="TextovéPole 17">
            <a:extLst>
              <a:ext uri="{FF2B5EF4-FFF2-40B4-BE49-F238E27FC236}">
                <a16:creationId xmlns:a16="http://schemas.microsoft.com/office/drawing/2014/main" id="{F453781C-E80F-9C42-28E9-2F0D6195E656}"/>
              </a:ext>
            </a:extLst>
          </p:cNvPr>
          <p:cNvSpPr txBox="1"/>
          <p:nvPr/>
        </p:nvSpPr>
        <p:spPr>
          <a:xfrm>
            <a:off x="7391823" y="4841358"/>
            <a:ext cx="3791359" cy="369332"/>
          </a:xfrm>
          <a:prstGeom prst="rect">
            <a:avLst/>
          </a:prstGeom>
          <a:noFill/>
        </p:spPr>
        <p:txBody>
          <a:bodyPr wrap="square">
            <a:spAutoFit/>
          </a:bodyPr>
          <a:lstStyle/>
          <a:p>
            <a:r>
              <a:rPr lang="pl-PL" b="1" dirty="0"/>
              <a:t>Zbytky přečteme zdola nahoru: 2D6.</a:t>
            </a:r>
            <a:endParaRPr lang="cs-CZ" b="1" dirty="0"/>
          </a:p>
        </p:txBody>
      </p:sp>
      <p:sp>
        <p:nvSpPr>
          <p:cNvPr id="19" name="Šipka: doprava 18">
            <a:extLst>
              <a:ext uri="{FF2B5EF4-FFF2-40B4-BE49-F238E27FC236}">
                <a16:creationId xmlns:a16="http://schemas.microsoft.com/office/drawing/2014/main" id="{C05A4C92-0FA4-0859-80AD-00729AB09199}"/>
              </a:ext>
            </a:extLst>
          </p:cNvPr>
          <p:cNvSpPr/>
          <p:nvPr/>
        </p:nvSpPr>
        <p:spPr>
          <a:xfrm rot="16200000">
            <a:off x="11094147" y="3790783"/>
            <a:ext cx="946205" cy="22263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40669692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617B5D9-B029-AE0A-0B05-E553CB30166C}"/>
              </a:ext>
            </a:extLst>
          </p:cNvPr>
          <p:cNvSpPr txBox="1"/>
          <p:nvPr/>
        </p:nvSpPr>
        <p:spPr>
          <a:xfrm>
            <a:off x="310101" y="270344"/>
            <a:ext cx="6146358" cy="369332"/>
          </a:xfrm>
          <a:prstGeom prst="rect">
            <a:avLst/>
          </a:prstGeom>
          <a:noFill/>
        </p:spPr>
        <p:txBody>
          <a:bodyPr wrap="square" rtlCol="0">
            <a:spAutoFit/>
          </a:bodyPr>
          <a:lstStyle/>
          <a:p>
            <a:r>
              <a:rPr lang="cs-CZ" b="1" dirty="0"/>
              <a:t>Převod hexadecimálního zápisu čísla na zápis dekadický</a:t>
            </a:r>
          </a:p>
        </p:txBody>
      </p:sp>
      <mc:AlternateContent xmlns:mc="http://schemas.openxmlformats.org/markup-compatibility/2006">
        <mc:Choice xmlns:a14="http://schemas.microsoft.com/office/drawing/2010/main" Requires="a14">
          <p:sp>
            <p:nvSpPr>
              <p:cNvPr id="4" name="TextovéPole 3">
                <a:extLst>
                  <a:ext uri="{FF2B5EF4-FFF2-40B4-BE49-F238E27FC236}">
                    <a16:creationId xmlns:a16="http://schemas.microsoft.com/office/drawing/2014/main" id="{BC54A572-5229-F11A-05AB-4016AEF174D8}"/>
                  </a:ext>
                </a:extLst>
              </p:cNvPr>
              <p:cNvSpPr txBox="1"/>
              <p:nvPr/>
            </p:nvSpPr>
            <p:spPr>
              <a:xfrm>
                <a:off x="335942" y="811840"/>
                <a:ext cx="11686429" cy="946991"/>
              </a:xfrm>
              <a:prstGeom prst="rect">
                <a:avLst/>
              </a:prstGeom>
              <a:noFill/>
            </p:spPr>
            <p:txBody>
              <a:bodyPr wrap="square">
                <a:spAutoFit/>
              </a:bodyPr>
              <a:lstStyle/>
              <a:p>
                <a:pPr>
                  <a:buNone/>
                </a:pPr>
                <a:r>
                  <a:rPr lang="cs-CZ" b="1" dirty="0"/>
                  <a:t>Hexadecimální číslo převedeme na dekadické (desítkové)</a:t>
                </a:r>
                <a:r>
                  <a:rPr lang="cs-CZ" dirty="0"/>
                  <a:t> tak, že hodnotu každé číslice vynásobíme příslušnou mocninou čísla </a:t>
                </a:r>
                <a:r>
                  <a:rPr lang="cs-CZ" b="1" dirty="0"/>
                  <a:t>16</a:t>
                </a:r>
                <a:r>
                  <a:rPr lang="cs-CZ" dirty="0"/>
                  <a:t> a výsledky sečteme.</a:t>
                </a:r>
              </a:p>
              <a:p>
                <a:pPr>
                  <a:buNone/>
                </a:pPr>
                <a:r>
                  <a:rPr lang="cs-CZ" b="1" dirty="0"/>
                  <a:t>Zprava mají pozice hodnoty:  </a:t>
                </a:r>
                <a14:m>
                  <m:oMath xmlns:m="http://schemas.openxmlformats.org/officeDocument/2006/math">
                    <m:sSup>
                      <m:sSupPr>
                        <m:ctrlPr>
                          <a:rPr lang="cs-CZ" b="1" i="1" smtClean="0">
                            <a:latin typeface="Cambria Math" panose="02040503050406030204" pitchFamily="18" charset="0"/>
                          </a:rPr>
                        </m:ctrlPr>
                      </m:sSupPr>
                      <m:e>
                        <m:r>
                          <a:rPr lang="cs-CZ" b="1" i="1" smtClean="0">
                            <a:latin typeface="Cambria Math" panose="02040503050406030204" pitchFamily="18" charset="0"/>
                          </a:rPr>
                          <m:t>𝟏𝟔</m:t>
                        </m:r>
                      </m:e>
                      <m:sup>
                        <m:r>
                          <a:rPr lang="cs-CZ" b="1" i="1" smtClean="0">
                            <a:latin typeface="Cambria Math" panose="02040503050406030204" pitchFamily="18" charset="0"/>
                          </a:rPr>
                          <m:t>𝟎</m:t>
                        </m:r>
                      </m:sup>
                    </m:sSup>
                    <m:r>
                      <a:rPr lang="cs-CZ" b="1" i="1" smtClean="0">
                        <a:latin typeface="Cambria Math" panose="02040503050406030204" pitchFamily="18" charset="0"/>
                      </a:rPr>
                      <m:t>=</m:t>
                    </m:r>
                    <m:r>
                      <a:rPr lang="cs-CZ" b="1" i="1" smtClean="0">
                        <a:latin typeface="Cambria Math" panose="02040503050406030204" pitchFamily="18" charset="0"/>
                      </a:rPr>
                      <m:t>𝟏</m:t>
                    </m:r>
                    <m:r>
                      <a:rPr lang="cs-CZ" b="1" i="1" smtClean="0">
                        <a:latin typeface="Cambria Math" panose="02040503050406030204" pitchFamily="18" charset="0"/>
                      </a:rPr>
                      <m:t>,  </m:t>
                    </m:r>
                    <m:sSup>
                      <m:sSupPr>
                        <m:ctrlPr>
                          <a:rPr lang="cs-CZ" b="1" i="1" smtClean="0">
                            <a:latin typeface="Cambria Math" panose="02040503050406030204" pitchFamily="18" charset="0"/>
                          </a:rPr>
                        </m:ctrlPr>
                      </m:sSupPr>
                      <m:e>
                        <m:r>
                          <a:rPr lang="cs-CZ" b="1" i="1" smtClean="0">
                            <a:latin typeface="Cambria Math" panose="02040503050406030204" pitchFamily="18" charset="0"/>
                          </a:rPr>
                          <m:t>𝟏𝟔</m:t>
                        </m:r>
                      </m:e>
                      <m:sup>
                        <m:r>
                          <a:rPr lang="cs-CZ" b="1" i="1" smtClean="0">
                            <a:latin typeface="Cambria Math" panose="02040503050406030204" pitchFamily="18" charset="0"/>
                          </a:rPr>
                          <m:t>𝟏</m:t>
                        </m:r>
                      </m:sup>
                    </m:sSup>
                    <m:r>
                      <a:rPr lang="cs-CZ" b="1" i="1" smtClean="0">
                        <a:latin typeface="Cambria Math" panose="02040503050406030204" pitchFamily="18" charset="0"/>
                      </a:rPr>
                      <m:t>=</m:t>
                    </m:r>
                    <m:r>
                      <a:rPr lang="cs-CZ" b="1" i="1" smtClean="0">
                        <a:latin typeface="Cambria Math" panose="02040503050406030204" pitchFamily="18" charset="0"/>
                      </a:rPr>
                      <m:t>𝟏𝟔</m:t>
                    </m:r>
                    <m:r>
                      <a:rPr lang="cs-CZ" b="1" i="1" smtClean="0">
                        <a:latin typeface="Cambria Math" panose="02040503050406030204" pitchFamily="18" charset="0"/>
                      </a:rPr>
                      <m:t>,  </m:t>
                    </m:r>
                    <m:sSup>
                      <m:sSupPr>
                        <m:ctrlPr>
                          <a:rPr lang="cs-CZ" b="1" i="1" smtClean="0">
                            <a:latin typeface="Cambria Math" panose="02040503050406030204" pitchFamily="18" charset="0"/>
                          </a:rPr>
                        </m:ctrlPr>
                      </m:sSupPr>
                      <m:e>
                        <m:r>
                          <a:rPr lang="cs-CZ" b="1" i="1" smtClean="0">
                            <a:latin typeface="Cambria Math" panose="02040503050406030204" pitchFamily="18" charset="0"/>
                          </a:rPr>
                          <m:t>𝟏𝟔</m:t>
                        </m:r>
                      </m:e>
                      <m:sup>
                        <m:r>
                          <a:rPr lang="cs-CZ" b="1" i="1" smtClean="0">
                            <a:latin typeface="Cambria Math" panose="02040503050406030204" pitchFamily="18" charset="0"/>
                          </a:rPr>
                          <m:t>𝟐</m:t>
                        </m:r>
                      </m:sup>
                    </m:sSup>
                    <m:r>
                      <a:rPr lang="cs-CZ" b="1" i="1" smtClean="0">
                        <a:latin typeface="Cambria Math" panose="02040503050406030204" pitchFamily="18" charset="0"/>
                      </a:rPr>
                      <m:t>=</m:t>
                    </m:r>
                    <m:r>
                      <a:rPr lang="cs-CZ" b="1" i="1" smtClean="0">
                        <a:latin typeface="Cambria Math" panose="02040503050406030204" pitchFamily="18" charset="0"/>
                      </a:rPr>
                      <m:t>𝟐𝟓𝟔</m:t>
                    </m:r>
                    <m:r>
                      <a:rPr lang="cs-CZ" b="1" i="1" smtClean="0">
                        <a:latin typeface="Cambria Math" panose="02040503050406030204" pitchFamily="18" charset="0"/>
                      </a:rPr>
                      <m:t> ……</m:t>
                    </m:r>
                  </m:oMath>
                </a14:m>
                <a:endParaRPr lang="cs-CZ" dirty="0"/>
              </a:p>
            </p:txBody>
          </p:sp>
        </mc:Choice>
        <mc:Fallback>
          <p:sp>
            <p:nvSpPr>
              <p:cNvPr id="4" name="TextovéPole 3">
                <a:extLst>
                  <a:ext uri="{FF2B5EF4-FFF2-40B4-BE49-F238E27FC236}">
                    <a16:creationId xmlns:a16="http://schemas.microsoft.com/office/drawing/2014/main" id="{BC54A572-5229-F11A-05AB-4016AEF174D8}"/>
                  </a:ext>
                </a:extLst>
              </p:cNvPr>
              <p:cNvSpPr txBox="1">
                <a:spLocks noRot="1" noChangeAspect="1" noMove="1" noResize="1" noEditPoints="1" noAdjustHandles="1" noChangeArrowheads="1" noChangeShapeType="1" noTextEdit="1"/>
              </p:cNvSpPr>
              <p:nvPr/>
            </p:nvSpPr>
            <p:spPr>
              <a:xfrm>
                <a:off x="335942" y="811840"/>
                <a:ext cx="11686429" cy="946991"/>
              </a:xfrm>
              <a:prstGeom prst="rect">
                <a:avLst/>
              </a:prstGeom>
              <a:blipFill>
                <a:blip r:embed="rId2"/>
                <a:stretch>
                  <a:fillRect l="-417" t="-3205" b="-7051"/>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7CAB73FA-A446-7603-CBBD-9F99921EF1EF}"/>
              </a:ext>
            </a:extLst>
          </p:cNvPr>
          <p:cNvSpPr txBox="1"/>
          <p:nvPr/>
        </p:nvSpPr>
        <p:spPr>
          <a:xfrm>
            <a:off x="335942" y="1930995"/>
            <a:ext cx="6406764" cy="369332"/>
          </a:xfrm>
          <a:prstGeom prst="rect">
            <a:avLst/>
          </a:prstGeom>
          <a:noFill/>
        </p:spPr>
        <p:txBody>
          <a:bodyPr wrap="square">
            <a:spAutoFit/>
          </a:bodyPr>
          <a:lstStyle/>
          <a:p>
            <a:r>
              <a:rPr lang="cs-CZ" b="1" dirty="0"/>
              <a:t>Příklad: Převeďme číslo 2D6.</a:t>
            </a:r>
            <a:r>
              <a:rPr lang="cs-CZ" dirty="0"/>
              <a:t> Písmeno </a:t>
            </a:r>
            <a:r>
              <a:rPr lang="cs-CZ" b="1" dirty="0"/>
              <a:t>D</a:t>
            </a:r>
            <a:r>
              <a:rPr lang="cs-CZ" dirty="0"/>
              <a:t> představuje hodnotu </a:t>
            </a:r>
            <a:r>
              <a:rPr lang="cs-CZ" b="1" dirty="0"/>
              <a:t>13</a:t>
            </a:r>
            <a:r>
              <a:rPr lang="cs-CZ" dirty="0"/>
              <a:t>.</a:t>
            </a:r>
          </a:p>
        </p:txBody>
      </p:sp>
      <mc:AlternateContent xmlns:mc="http://schemas.openxmlformats.org/markup-compatibility/2006">
        <mc:Choice xmlns:a14="http://schemas.microsoft.com/office/drawing/2010/main" Requires="a14">
          <p:graphicFrame>
            <p:nvGraphicFramePr>
              <p:cNvPr id="7" name="Tabulka 6">
                <a:extLst>
                  <a:ext uri="{FF2B5EF4-FFF2-40B4-BE49-F238E27FC236}">
                    <a16:creationId xmlns:a16="http://schemas.microsoft.com/office/drawing/2014/main" id="{C87C1B6D-4B73-EF3F-763A-003831CF3A1D}"/>
                  </a:ext>
                </a:extLst>
              </p:cNvPr>
              <p:cNvGraphicFramePr>
                <a:graphicFrameLocks noGrp="1"/>
              </p:cNvGraphicFramePr>
              <p:nvPr>
                <p:extLst>
                  <p:ext uri="{D42A27DB-BD31-4B8C-83A1-F6EECF244321}">
                    <p14:modId xmlns:p14="http://schemas.microsoft.com/office/powerpoint/2010/main" val="3366613140"/>
                  </p:ext>
                </p:extLst>
              </p:nvPr>
            </p:nvGraphicFramePr>
            <p:xfrm>
              <a:off x="2360606" y="2472491"/>
              <a:ext cx="7470788" cy="1481520"/>
            </p:xfrm>
            <a:graphic>
              <a:graphicData uri="http://schemas.openxmlformats.org/drawingml/2006/table">
                <a:tbl>
                  <a:tblPr>
                    <a:tableStyleId>{5940675A-B579-460E-94D1-54222C63F5DA}</a:tableStyleId>
                  </a:tblPr>
                  <a:tblGrid>
                    <a:gridCol w="1841390">
                      <a:extLst>
                        <a:ext uri="{9D8B030D-6E8A-4147-A177-3AD203B41FA5}">
                          <a16:colId xmlns:a16="http://schemas.microsoft.com/office/drawing/2014/main" val="3541495914"/>
                        </a:ext>
                      </a:extLst>
                    </a:gridCol>
                    <a:gridCol w="3037398">
                      <a:extLst>
                        <a:ext uri="{9D8B030D-6E8A-4147-A177-3AD203B41FA5}">
                          <a16:colId xmlns:a16="http://schemas.microsoft.com/office/drawing/2014/main" val="2917495440"/>
                        </a:ext>
                      </a:extLst>
                    </a:gridCol>
                    <a:gridCol w="2592000">
                      <a:extLst>
                        <a:ext uri="{9D8B030D-6E8A-4147-A177-3AD203B41FA5}">
                          <a16:colId xmlns:a16="http://schemas.microsoft.com/office/drawing/2014/main" val="3874073945"/>
                        </a:ext>
                      </a:extLst>
                    </a:gridCol>
                  </a:tblGrid>
                  <a:tr h="0">
                    <a:tc>
                      <a:txBody>
                        <a:bodyPr/>
                        <a:lstStyle/>
                        <a:p>
                          <a:pPr>
                            <a:buNone/>
                          </a:pPr>
                          <a:r>
                            <a:rPr lang="cs-CZ"/>
                            <a:t>Číslice</a:t>
                          </a:r>
                        </a:p>
                      </a:txBody>
                      <a:tcPr anchor="ctr"/>
                    </a:tc>
                    <a:tc>
                      <a:txBody>
                        <a:bodyPr/>
                        <a:lstStyle/>
                        <a:p>
                          <a:pPr>
                            <a:buNone/>
                          </a:pPr>
                          <a:r>
                            <a:rPr lang="cs-CZ" dirty="0"/>
                            <a:t>Hodnota pozice</a:t>
                          </a:r>
                        </a:p>
                      </a:txBody>
                      <a:tcPr anchor="ctr"/>
                    </a:tc>
                    <a:tc>
                      <a:txBody>
                        <a:bodyPr/>
                        <a:lstStyle/>
                        <a:p>
                          <a:pPr>
                            <a:buNone/>
                          </a:pPr>
                          <a:r>
                            <a:rPr lang="cs-CZ" dirty="0"/>
                            <a:t>Součin</a:t>
                          </a:r>
                        </a:p>
                      </a:txBody>
                      <a:tcPr anchor="ctr"/>
                    </a:tc>
                    <a:extLst>
                      <a:ext uri="{0D108BD9-81ED-4DB2-BD59-A6C34878D82A}">
                        <a16:rowId xmlns:a16="http://schemas.microsoft.com/office/drawing/2014/main" val="421817364"/>
                      </a:ext>
                    </a:extLst>
                  </a:tr>
                  <a:tr h="0">
                    <a:tc>
                      <a:txBody>
                        <a:bodyPr/>
                        <a:lstStyle/>
                        <a:p>
                          <a:pPr>
                            <a:buNone/>
                          </a:pPr>
                          <a:r>
                            <a:rPr lang="cs-CZ"/>
                            <a:t>2</a:t>
                          </a:r>
                        </a:p>
                      </a:txBody>
                      <a:tcPr anchor="ctr"/>
                    </a:tc>
                    <a:tc>
                      <a:txBody>
                        <a:bodyPr/>
                        <a:lstStyle/>
                        <a:p>
                          <a:pPr>
                            <a:buNone/>
                          </a:pPr>
                          <a14:m>
                            <m:oMathPara xmlns:m="http://schemas.openxmlformats.org/officeDocument/2006/math">
                              <m:oMathParaPr>
                                <m:jc m:val="centerGroup"/>
                              </m:oMathParaPr>
                              <m:oMath xmlns:m="http://schemas.openxmlformats.org/officeDocument/2006/math">
                                <m:sSup>
                                  <m:sSupPr>
                                    <m:ctrlPr>
                                      <a:rPr lang="cs-CZ" smtClean="0"/>
                                    </m:ctrlPr>
                                  </m:sSupPr>
                                  <m:e>
                                    <m:r>
                                      <a:rPr lang="cs-CZ" b="0" smtClean="0"/>
                                      <m:t>16</m:t>
                                    </m:r>
                                  </m:e>
                                  <m:sup>
                                    <m:r>
                                      <a:rPr lang="cs-CZ" b="0" smtClean="0"/>
                                      <m:t>2</m:t>
                                    </m:r>
                                  </m:sup>
                                </m:sSup>
                                <m:r>
                                  <a:rPr lang="cs-CZ" b="0" smtClean="0"/>
                                  <m:t>=256</m:t>
                                </m:r>
                              </m:oMath>
                            </m:oMathPara>
                          </a14:m>
                          <a:endParaRPr lang="cs-CZ" dirty="0"/>
                        </a:p>
                      </a:txBody>
                      <a:tcPr anchor="ctr"/>
                    </a:tc>
                    <a:tc>
                      <a:txBody>
                        <a:bodyPr/>
                        <a:lstStyle/>
                        <a:p>
                          <a:pPr algn="ctr">
                            <a:buNone/>
                          </a:pPr>
                          <a:r>
                            <a:rPr lang="cs-CZ" dirty="0"/>
                            <a:t> </a:t>
                          </a:r>
                          <a14:m>
                            <m:oMath xmlns:m="http://schemas.openxmlformats.org/officeDocument/2006/math">
                              <m:r>
                                <a:rPr lang="cs-CZ" b="0" smtClean="0"/>
                                <m:t>2∙256=512</m:t>
                              </m:r>
                            </m:oMath>
                          </a14:m>
                          <a:endParaRPr lang="cs-CZ" dirty="0"/>
                        </a:p>
                      </a:txBody>
                      <a:tcPr anchor="ctr"/>
                    </a:tc>
                    <a:extLst>
                      <a:ext uri="{0D108BD9-81ED-4DB2-BD59-A6C34878D82A}">
                        <a16:rowId xmlns:a16="http://schemas.microsoft.com/office/drawing/2014/main" val="2837632143"/>
                      </a:ext>
                    </a:extLst>
                  </a:tr>
                  <a:tr h="0">
                    <a:tc>
                      <a:txBody>
                        <a:bodyPr/>
                        <a:lstStyle/>
                        <a:p>
                          <a:pPr>
                            <a:buNone/>
                          </a:pPr>
                          <a:r>
                            <a:rPr lang="cs-CZ" dirty="0"/>
                            <a:t>D → 13</a:t>
                          </a:r>
                        </a:p>
                      </a:txBody>
                      <a:tcPr anchor="ctr"/>
                    </a:tc>
                    <a:tc>
                      <a:txBody>
                        <a:bodyPr/>
                        <a:lstStyle/>
                        <a:p>
                          <a:pPr>
                            <a:buNone/>
                          </a:pPr>
                          <a14:m>
                            <m:oMathPara xmlns:m="http://schemas.openxmlformats.org/officeDocument/2006/math">
                              <m:oMathParaPr>
                                <m:jc m:val="centerGroup"/>
                              </m:oMathParaPr>
                              <m:oMath xmlns:m="http://schemas.openxmlformats.org/officeDocument/2006/math">
                                <m:sSup>
                                  <m:sSupPr>
                                    <m:ctrlPr>
                                      <a:rPr lang="cs-CZ" smtClean="0"/>
                                    </m:ctrlPr>
                                  </m:sSupPr>
                                  <m:e>
                                    <m:r>
                                      <a:rPr lang="cs-CZ" b="0" smtClean="0"/>
                                      <m:t>16</m:t>
                                    </m:r>
                                  </m:e>
                                  <m:sup>
                                    <m:r>
                                      <a:rPr lang="cs-CZ" b="0" smtClean="0"/>
                                      <m:t>1</m:t>
                                    </m:r>
                                  </m:sup>
                                </m:sSup>
                                <m:r>
                                  <a:rPr lang="cs-CZ" b="0" smtClean="0"/>
                                  <m:t>=16</m:t>
                                </m:r>
                              </m:oMath>
                            </m:oMathPara>
                          </a14:m>
                          <a:endParaRPr lang="cs-CZ" dirty="0"/>
                        </a:p>
                      </a:txBody>
                      <a:tcPr anchor="ctr"/>
                    </a:tc>
                    <a:tc>
                      <a:txBody>
                        <a:bodyPr/>
                        <a:lstStyle/>
                        <a:p>
                          <a:pPr algn="ctr">
                            <a:buNone/>
                          </a:pPr>
                          <a14:m>
                            <m:oMathPara xmlns:m="http://schemas.openxmlformats.org/officeDocument/2006/math">
                              <m:oMathParaPr>
                                <m:jc m:val="centerGroup"/>
                              </m:oMathParaPr>
                              <m:oMath xmlns:m="http://schemas.openxmlformats.org/officeDocument/2006/math">
                                <m:r>
                                  <a:rPr lang="cs-CZ" b="0" smtClean="0"/>
                                  <m:t>13∙16=208</m:t>
                                </m:r>
                              </m:oMath>
                            </m:oMathPara>
                          </a14:m>
                          <a:endParaRPr lang="cs-CZ" dirty="0"/>
                        </a:p>
                      </a:txBody>
                      <a:tcPr anchor="ctr"/>
                    </a:tc>
                    <a:extLst>
                      <a:ext uri="{0D108BD9-81ED-4DB2-BD59-A6C34878D82A}">
                        <a16:rowId xmlns:a16="http://schemas.microsoft.com/office/drawing/2014/main" val="927031868"/>
                      </a:ext>
                    </a:extLst>
                  </a:tr>
                  <a:tr h="0">
                    <a:tc>
                      <a:txBody>
                        <a:bodyPr/>
                        <a:lstStyle/>
                        <a:p>
                          <a:pPr>
                            <a:buNone/>
                          </a:pPr>
                          <a:r>
                            <a:rPr lang="cs-CZ"/>
                            <a:t>6</a:t>
                          </a:r>
                        </a:p>
                      </a:txBody>
                      <a:tcPr anchor="ctr"/>
                    </a:tc>
                    <a:tc>
                      <a:txBody>
                        <a:bodyPr/>
                        <a:lstStyle/>
                        <a:p>
                          <a:pPr>
                            <a:buNone/>
                          </a:pPr>
                          <a14:m>
                            <m:oMathPara xmlns:m="http://schemas.openxmlformats.org/officeDocument/2006/math">
                              <m:oMathParaPr>
                                <m:jc m:val="centerGroup"/>
                              </m:oMathParaPr>
                              <m:oMath xmlns:m="http://schemas.openxmlformats.org/officeDocument/2006/math">
                                <m:sSup>
                                  <m:sSupPr>
                                    <m:ctrlPr>
                                      <a:rPr lang="cs-CZ" smtClean="0"/>
                                    </m:ctrlPr>
                                  </m:sSupPr>
                                  <m:e>
                                    <m:r>
                                      <a:rPr lang="cs-CZ" b="0" smtClean="0"/>
                                      <m:t>16</m:t>
                                    </m:r>
                                  </m:e>
                                  <m:sup>
                                    <m:r>
                                      <a:rPr lang="cs-CZ" b="0" smtClean="0"/>
                                      <m:t>0</m:t>
                                    </m:r>
                                  </m:sup>
                                </m:sSup>
                                <m:r>
                                  <a:rPr lang="cs-CZ" b="0" smtClean="0"/>
                                  <m:t>=1</m:t>
                                </m:r>
                              </m:oMath>
                            </m:oMathPara>
                          </a14:m>
                          <a:endParaRPr lang="cs-CZ" dirty="0"/>
                        </a:p>
                      </a:txBody>
                      <a:tcPr anchor="ctr"/>
                    </a:tc>
                    <a:tc>
                      <a:txBody>
                        <a:bodyPr/>
                        <a:lstStyle/>
                        <a:p>
                          <a:pPr algn="ctr">
                            <a:buNone/>
                          </a:pPr>
                          <a14:m>
                            <m:oMathPara xmlns:m="http://schemas.openxmlformats.org/officeDocument/2006/math">
                              <m:oMathParaPr>
                                <m:jc m:val="centerGroup"/>
                              </m:oMathParaPr>
                              <m:oMath xmlns:m="http://schemas.openxmlformats.org/officeDocument/2006/math">
                                <m:r>
                                  <a:rPr lang="cs-CZ" b="0" smtClean="0"/>
                                  <m:t>6∙1=6</m:t>
                                </m:r>
                              </m:oMath>
                            </m:oMathPara>
                          </a14:m>
                          <a:endParaRPr lang="cs-CZ" dirty="0"/>
                        </a:p>
                      </a:txBody>
                      <a:tcPr anchor="ctr"/>
                    </a:tc>
                    <a:extLst>
                      <a:ext uri="{0D108BD9-81ED-4DB2-BD59-A6C34878D82A}">
                        <a16:rowId xmlns:a16="http://schemas.microsoft.com/office/drawing/2014/main" val="1173146313"/>
                      </a:ext>
                    </a:extLst>
                  </a:tr>
                </a:tbl>
              </a:graphicData>
            </a:graphic>
          </p:graphicFrame>
        </mc:Choice>
        <mc:Fallback>
          <p:graphicFrame>
            <p:nvGraphicFramePr>
              <p:cNvPr id="7" name="Tabulka 6">
                <a:extLst>
                  <a:ext uri="{FF2B5EF4-FFF2-40B4-BE49-F238E27FC236}">
                    <a16:creationId xmlns:a16="http://schemas.microsoft.com/office/drawing/2014/main" id="{C87C1B6D-4B73-EF3F-763A-003831CF3A1D}"/>
                  </a:ext>
                </a:extLst>
              </p:cNvPr>
              <p:cNvGraphicFramePr>
                <a:graphicFrameLocks noGrp="1"/>
              </p:cNvGraphicFramePr>
              <p:nvPr>
                <p:extLst>
                  <p:ext uri="{D42A27DB-BD31-4B8C-83A1-F6EECF244321}">
                    <p14:modId xmlns:p14="http://schemas.microsoft.com/office/powerpoint/2010/main" val="3366613140"/>
                  </p:ext>
                </p:extLst>
              </p:nvPr>
            </p:nvGraphicFramePr>
            <p:xfrm>
              <a:off x="2360606" y="2472491"/>
              <a:ext cx="7470788" cy="1481520"/>
            </p:xfrm>
            <a:graphic>
              <a:graphicData uri="http://schemas.openxmlformats.org/drawingml/2006/table">
                <a:tbl>
                  <a:tblPr>
                    <a:tableStyleId>{5940675A-B579-460E-94D1-54222C63F5DA}</a:tableStyleId>
                  </a:tblPr>
                  <a:tblGrid>
                    <a:gridCol w="1841390">
                      <a:extLst>
                        <a:ext uri="{9D8B030D-6E8A-4147-A177-3AD203B41FA5}">
                          <a16:colId xmlns:a16="http://schemas.microsoft.com/office/drawing/2014/main" val="3541495914"/>
                        </a:ext>
                      </a:extLst>
                    </a:gridCol>
                    <a:gridCol w="3037398">
                      <a:extLst>
                        <a:ext uri="{9D8B030D-6E8A-4147-A177-3AD203B41FA5}">
                          <a16:colId xmlns:a16="http://schemas.microsoft.com/office/drawing/2014/main" val="2917495440"/>
                        </a:ext>
                      </a:extLst>
                    </a:gridCol>
                    <a:gridCol w="2592000">
                      <a:extLst>
                        <a:ext uri="{9D8B030D-6E8A-4147-A177-3AD203B41FA5}">
                          <a16:colId xmlns:a16="http://schemas.microsoft.com/office/drawing/2014/main" val="3874073945"/>
                        </a:ext>
                      </a:extLst>
                    </a:gridCol>
                  </a:tblGrid>
                  <a:tr h="365760">
                    <a:tc>
                      <a:txBody>
                        <a:bodyPr/>
                        <a:lstStyle/>
                        <a:p>
                          <a:pPr>
                            <a:buNone/>
                          </a:pPr>
                          <a:r>
                            <a:rPr lang="cs-CZ"/>
                            <a:t>Číslice</a:t>
                          </a:r>
                        </a:p>
                      </a:txBody>
                      <a:tcPr anchor="ctr"/>
                    </a:tc>
                    <a:tc>
                      <a:txBody>
                        <a:bodyPr/>
                        <a:lstStyle/>
                        <a:p>
                          <a:pPr>
                            <a:buNone/>
                          </a:pPr>
                          <a:r>
                            <a:rPr lang="cs-CZ" dirty="0"/>
                            <a:t>Hodnota pozice</a:t>
                          </a:r>
                        </a:p>
                      </a:txBody>
                      <a:tcPr anchor="ctr"/>
                    </a:tc>
                    <a:tc>
                      <a:txBody>
                        <a:bodyPr/>
                        <a:lstStyle/>
                        <a:p>
                          <a:pPr>
                            <a:buNone/>
                          </a:pPr>
                          <a:r>
                            <a:rPr lang="cs-CZ" dirty="0"/>
                            <a:t>Součin</a:t>
                          </a:r>
                        </a:p>
                      </a:txBody>
                      <a:tcPr anchor="ctr"/>
                    </a:tc>
                    <a:extLst>
                      <a:ext uri="{0D108BD9-81ED-4DB2-BD59-A6C34878D82A}">
                        <a16:rowId xmlns:a16="http://schemas.microsoft.com/office/drawing/2014/main" val="421817364"/>
                      </a:ext>
                    </a:extLst>
                  </a:tr>
                  <a:tr h="371920">
                    <a:tc>
                      <a:txBody>
                        <a:bodyPr/>
                        <a:lstStyle/>
                        <a:p>
                          <a:pPr>
                            <a:buNone/>
                          </a:pPr>
                          <a:r>
                            <a:rPr lang="cs-CZ"/>
                            <a:t>2</a:t>
                          </a:r>
                        </a:p>
                      </a:txBody>
                      <a:tcPr anchor="ctr"/>
                    </a:tc>
                    <a:tc>
                      <a:txBody>
                        <a:bodyPr/>
                        <a:lstStyle/>
                        <a:p>
                          <a:endParaRPr lang="cs-CZ"/>
                        </a:p>
                      </a:txBody>
                      <a:tcPr anchor="ctr">
                        <a:blipFill>
                          <a:blip r:embed="rId3"/>
                          <a:stretch>
                            <a:fillRect l="-60721" t="-106557" r="-85571" b="-226230"/>
                          </a:stretch>
                        </a:blipFill>
                      </a:tcPr>
                    </a:tc>
                    <a:tc>
                      <a:txBody>
                        <a:bodyPr/>
                        <a:lstStyle/>
                        <a:p>
                          <a:endParaRPr lang="cs-CZ"/>
                        </a:p>
                      </a:txBody>
                      <a:tcPr anchor="ctr">
                        <a:blipFill>
                          <a:blip r:embed="rId3"/>
                          <a:stretch>
                            <a:fillRect l="-188706" t="-106557" r="-471" b="-226230"/>
                          </a:stretch>
                        </a:blipFill>
                      </a:tcPr>
                    </a:tc>
                    <a:extLst>
                      <a:ext uri="{0D108BD9-81ED-4DB2-BD59-A6C34878D82A}">
                        <a16:rowId xmlns:a16="http://schemas.microsoft.com/office/drawing/2014/main" val="2837632143"/>
                      </a:ext>
                    </a:extLst>
                  </a:tr>
                  <a:tr h="371920">
                    <a:tc>
                      <a:txBody>
                        <a:bodyPr/>
                        <a:lstStyle/>
                        <a:p>
                          <a:pPr>
                            <a:buNone/>
                          </a:pPr>
                          <a:r>
                            <a:rPr lang="cs-CZ" dirty="0"/>
                            <a:t>D → 13</a:t>
                          </a:r>
                        </a:p>
                      </a:txBody>
                      <a:tcPr anchor="ctr"/>
                    </a:tc>
                    <a:tc>
                      <a:txBody>
                        <a:bodyPr/>
                        <a:lstStyle/>
                        <a:p>
                          <a:endParaRPr lang="cs-CZ"/>
                        </a:p>
                      </a:txBody>
                      <a:tcPr anchor="ctr">
                        <a:blipFill>
                          <a:blip r:embed="rId3"/>
                          <a:stretch>
                            <a:fillRect l="-60721" t="-203226" r="-85571" b="-122581"/>
                          </a:stretch>
                        </a:blipFill>
                      </a:tcPr>
                    </a:tc>
                    <a:tc>
                      <a:txBody>
                        <a:bodyPr/>
                        <a:lstStyle/>
                        <a:p>
                          <a:endParaRPr lang="cs-CZ"/>
                        </a:p>
                      </a:txBody>
                      <a:tcPr anchor="ctr">
                        <a:blipFill>
                          <a:blip r:embed="rId3"/>
                          <a:stretch>
                            <a:fillRect l="-188706" t="-203226" r="-471" b="-122581"/>
                          </a:stretch>
                        </a:blipFill>
                      </a:tcPr>
                    </a:tc>
                    <a:extLst>
                      <a:ext uri="{0D108BD9-81ED-4DB2-BD59-A6C34878D82A}">
                        <a16:rowId xmlns:a16="http://schemas.microsoft.com/office/drawing/2014/main" val="927031868"/>
                      </a:ext>
                    </a:extLst>
                  </a:tr>
                  <a:tr h="371920">
                    <a:tc>
                      <a:txBody>
                        <a:bodyPr/>
                        <a:lstStyle/>
                        <a:p>
                          <a:pPr>
                            <a:buNone/>
                          </a:pPr>
                          <a:r>
                            <a:rPr lang="cs-CZ"/>
                            <a:t>6</a:t>
                          </a:r>
                        </a:p>
                      </a:txBody>
                      <a:tcPr anchor="ctr"/>
                    </a:tc>
                    <a:tc>
                      <a:txBody>
                        <a:bodyPr/>
                        <a:lstStyle/>
                        <a:p>
                          <a:endParaRPr lang="cs-CZ"/>
                        </a:p>
                      </a:txBody>
                      <a:tcPr anchor="ctr">
                        <a:blipFill>
                          <a:blip r:embed="rId3"/>
                          <a:stretch>
                            <a:fillRect l="-60721" t="-308197" r="-85571" b="-24590"/>
                          </a:stretch>
                        </a:blipFill>
                      </a:tcPr>
                    </a:tc>
                    <a:tc>
                      <a:txBody>
                        <a:bodyPr/>
                        <a:lstStyle/>
                        <a:p>
                          <a:endParaRPr lang="cs-CZ"/>
                        </a:p>
                      </a:txBody>
                      <a:tcPr anchor="ctr">
                        <a:blipFill>
                          <a:blip r:embed="rId3"/>
                          <a:stretch>
                            <a:fillRect l="-188706" t="-308197" r="-471" b="-24590"/>
                          </a:stretch>
                        </a:blipFill>
                      </a:tcPr>
                    </a:tc>
                    <a:extLst>
                      <a:ext uri="{0D108BD9-81ED-4DB2-BD59-A6C34878D82A}">
                        <a16:rowId xmlns:a16="http://schemas.microsoft.com/office/drawing/2014/main" val="1173146313"/>
                      </a:ext>
                    </a:extLst>
                  </a:tr>
                </a:tbl>
              </a:graphicData>
            </a:graphic>
          </p:graphicFrame>
        </mc:Fallback>
      </mc:AlternateContent>
      <mc:AlternateContent xmlns:mc="http://schemas.openxmlformats.org/markup-compatibility/2006">
        <mc:Choice xmlns:a14="http://schemas.microsoft.com/office/drawing/2010/main" Requires="a14">
          <p:sp>
            <p:nvSpPr>
              <p:cNvPr id="9" name="TextovéPole 8">
                <a:extLst>
                  <a:ext uri="{FF2B5EF4-FFF2-40B4-BE49-F238E27FC236}">
                    <a16:creationId xmlns:a16="http://schemas.microsoft.com/office/drawing/2014/main" id="{9065516E-A214-6E5A-E3E5-947C28D9D594}"/>
                  </a:ext>
                </a:extLst>
              </p:cNvPr>
              <p:cNvSpPr txBox="1"/>
              <p:nvPr/>
            </p:nvSpPr>
            <p:spPr>
              <a:xfrm>
                <a:off x="4550466" y="4021340"/>
                <a:ext cx="3091069" cy="923330"/>
              </a:xfrm>
              <a:prstGeom prst="rect">
                <a:avLst/>
              </a:prstGeom>
              <a:noFill/>
            </p:spPr>
            <p:txBody>
              <a:bodyPr wrap="square">
                <a:spAutoFit/>
              </a:bodyPr>
              <a:lstStyle/>
              <a:p>
                <a:pPr>
                  <a:buNone/>
                </a:pPr>
                <a:r>
                  <a:rPr lang="cs-CZ" dirty="0"/>
                  <a:t>Sečteme: 512 + 208 + 6 = 726.</a:t>
                </a:r>
              </a:p>
              <a:p>
                <a:pPr>
                  <a:buNone/>
                </a:pPr>
                <a:endParaRPr lang="cs-CZ" dirty="0"/>
              </a:p>
              <a:p>
                <a:pPr>
                  <a:buNone/>
                </a:pPr>
                <a14:m>
                  <m:oMathPara xmlns:m="http://schemas.openxmlformats.org/officeDocument/2006/math">
                    <m:oMathParaPr>
                      <m:jc m:val="centerGroup"/>
                    </m:oMathParaPr>
                    <m:oMath xmlns:m="http://schemas.openxmlformats.org/officeDocument/2006/math">
                      <m:sSub>
                        <m:sSubPr>
                          <m:ctrlPr>
                            <a:rPr lang="cs-CZ" b="1" i="1" smtClean="0">
                              <a:latin typeface="Cambria Math" panose="02040503050406030204" pitchFamily="18" charset="0"/>
                            </a:rPr>
                          </m:ctrlPr>
                        </m:sSubPr>
                        <m:e>
                          <m:d>
                            <m:dPr>
                              <m:ctrlPr>
                                <a:rPr lang="cs-CZ" b="1" i="1" smtClean="0">
                                  <a:latin typeface="Cambria Math" panose="02040503050406030204" pitchFamily="18" charset="0"/>
                                </a:rPr>
                              </m:ctrlPr>
                            </m:dPr>
                            <m:e>
                              <m:r>
                                <a:rPr lang="cs-CZ" b="1" i="1" smtClean="0">
                                  <a:latin typeface="Cambria Math" panose="02040503050406030204" pitchFamily="18" charset="0"/>
                                </a:rPr>
                                <m:t>𝟐</m:t>
                              </m:r>
                              <m:r>
                                <a:rPr lang="cs-CZ" b="1" i="1" smtClean="0">
                                  <a:latin typeface="Cambria Math" panose="02040503050406030204" pitchFamily="18" charset="0"/>
                                </a:rPr>
                                <m:t>𝑫</m:t>
                              </m:r>
                              <m:r>
                                <a:rPr lang="cs-CZ" b="1" i="1" smtClean="0">
                                  <a:latin typeface="Cambria Math" panose="02040503050406030204" pitchFamily="18" charset="0"/>
                                </a:rPr>
                                <m:t>𝟔</m:t>
                              </m:r>
                            </m:e>
                          </m:d>
                        </m:e>
                        <m:sub>
                          <m:r>
                            <a:rPr lang="cs-CZ" b="1" i="1" smtClean="0">
                              <a:latin typeface="Cambria Math" panose="02040503050406030204" pitchFamily="18" charset="0"/>
                            </a:rPr>
                            <m:t>𝟏𝟔</m:t>
                          </m:r>
                        </m:sub>
                      </m:sSub>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d>
                            <m:dPr>
                              <m:ctrlPr>
                                <a:rPr lang="cs-CZ" b="1" i="1" smtClean="0">
                                  <a:latin typeface="Cambria Math" panose="02040503050406030204" pitchFamily="18" charset="0"/>
                                </a:rPr>
                              </m:ctrlPr>
                            </m:dPr>
                            <m:e>
                              <m:r>
                                <a:rPr lang="cs-CZ" b="1" i="1" smtClean="0">
                                  <a:latin typeface="Cambria Math" panose="02040503050406030204" pitchFamily="18" charset="0"/>
                                </a:rPr>
                                <m:t>𝟕𝟐𝟔</m:t>
                              </m:r>
                            </m:e>
                          </m:d>
                        </m:e>
                        <m:sub>
                          <m:r>
                            <a:rPr lang="cs-CZ" b="1" i="1" smtClean="0">
                              <a:latin typeface="Cambria Math" panose="02040503050406030204" pitchFamily="18" charset="0"/>
                            </a:rPr>
                            <m:t>𝟏𝟎</m:t>
                          </m:r>
                        </m:sub>
                      </m:sSub>
                    </m:oMath>
                  </m:oMathPara>
                </a14:m>
                <a:endParaRPr lang="cs-CZ" b="1" dirty="0"/>
              </a:p>
            </p:txBody>
          </p:sp>
        </mc:Choice>
        <mc:Fallback>
          <p:sp>
            <p:nvSpPr>
              <p:cNvPr id="9" name="TextovéPole 8">
                <a:extLst>
                  <a:ext uri="{FF2B5EF4-FFF2-40B4-BE49-F238E27FC236}">
                    <a16:creationId xmlns:a16="http://schemas.microsoft.com/office/drawing/2014/main" id="{9065516E-A214-6E5A-E3E5-947C28D9D594}"/>
                  </a:ext>
                </a:extLst>
              </p:cNvPr>
              <p:cNvSpPr txBox="1">
                <a:spLocks noRot="1" noChangeAspect="1" noMove="1" noResize="1" noEditPoints="1" noAdjustHandles="1" noChangeArrowheads="1" noChangeShapeType="1" noTextEdit="1"/>
              </p:cNvSpPr>
              <p:nvPr/>
            </p:nvSpPr>
            <p:spPr>
              <a:xfrm>
                <a:off x="4550466" y="4021340"/>
                <a:ext cx="3091069" cy="923330"/>
              </a:xfrm>
              <a:prstGeom prst="rect">
                <a:avLst/>
              </a:prstGeom>
              <a:blipFill>
                <a:blip r:embed="rId4"/>
                <a:stretch>
                  <a:fillRect l="-1575" t="-3974"/>
                </a:stretch>
              </a:blipFill>
            </p:spPr>
            <p:txBody>
              <a:bodyPr/>
              <a:lstStyle/>
              <a:p>
                <a:r>
                  <a:rPr lang="cs-CZ">
                    <a:noFill/>
                  </a:rPr>
                  <a:t> </a:t>
                </a:r>
              </a:p>
            </p:txBody>
          </p:sp>
        </mc:Fallback>
      </mc:AlternateContent>
      <p:pic>
        <p:nvPicPr>
          <p:cNvPr id="11" name="Obrázek 10">
            <a:hlinkClick r:id="rId5" action="ppaction://hlinksldjump"/>
            <a:extLst>
              <a:ext uri="{FF2B5EF4-FFF2-40B4-BE49-F238E27FC236}">
                <a16:creationId xmlns:a16="http://schemas.microsoft.com/office/drawing/2014/main" id="{6CCBE2D2-2C24-235D-274C-7BDAB62ACD7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21922" y="5712226"/>
            <a:ext cx="562500" cy="554187"/>
          </a:xfrm>
          <a:prstGeom prst="rect">
            <a:avLst/>
          </a:prstGeom>
        </p:spPr>
      </p:pic>
    </p:spTree>
    <p:extLst>
      <p:ext uri="{BB962C8B-B14F-4D97-AF65-F5344CB8AC3E}">
        <p14:creationId xmlns:p14="http://schemas.microsoft.com/office/powerpoint/2010/main" val="3862184126"/>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301</TotalTime>
  <Words>1886</Words>
  <Application>Microsoft Office PowerPoint</Application>
  <PresentationFormat>Širokoúhlá obrazovka</PresentationFormat>
  <Paragraphs>388</Paragraphs>
  <Slides>15</Slides>
  <Notes>1</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15</vt:i4>
      </vt:variant>
    </vt:vector>
  </HeadingPairs>
  <TitlesOfParts>
    <vt:vector size="21" baseType="lpstr">
      <vt:lpstr>Arial</vt:lpstr>
      <vt:lpstr>Arial Unicode MS</vt:lpstr>
      <vt:lpstr>Calibri</vt:lpstr>
      <vt:lpstr>Calibri Light</vt:lpstr>
      <vt:lpstr>Cambria Math</vt:lpstr>
      <vt:lpstr>Motiv Office</vt:lpstr>
      <vt:lpstr>Kódování informací a dat INV 210 2. ročník</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Karel Sixl</dc:creator>
  <cp:lastModifiedBy>Karel Sixl</cp:lastModifiedBy>
  <cp:revision>10</cp:revision>
  <dcterms:created xsi:type="dcterms:W3CDTF">2026-09-29T16:35:53Z</dcterms:created>
  <dcterms:modified xsi:type="dcterms:W3CDTF">2026-10-03T04:17:12Z</dcterms:modified>
</cp:coreProperties>
</file>