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60" r:id="rId6"/>
    <p:sldId id="261" r:id="rId7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32767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660"/>
  </p:normalViewPr>
  <p:slideViewPr>
    <p:cSldViewPr snapToGrid="0">
      <p:cViewPr varScale="1">
        <p:scale>
          <a:sx n="64" d="100"/>
          <a:sy n="64" d="100"/>
        </p:scale>
        <p:origin x="-108" y="-300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32" name="Straight Connector 31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4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Isosceles Triangle 26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0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1" name="Isosceles Triangle 30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Isosceles Triangle 18"/>
            <p:cNvSpPr/>
            <p:nvPr/>
          </p:nvSpPr>
          <p:spPr>
            <a:xfrm rot="10800000">
              <a:off x="0" y="0"/>
              <a:ext cx="842596" cy="5666154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07067" y="2404534"/>
            <a:ext cx="7766936" cy="1646302"/>
          </a:xfrm>
        </p:spPr>
        <p:txBody>
          <a:bodyPr anchor="b">
            <a:noAutofit/>
          </a:bodyPr>
          <a:lstStyle>
            <a:lvl1pPr algn="r">
              <a:defRPr sz="5400">
                <a:solidFill>
                  <a:schemeClr val="accent1"/>
                </a:solidFill>
              </a:defRPr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07067" y="4050833"/>
            <a:ext cx="7766936" cy="1096899"/>
          </a:xfrm>
        </p:spPr>
        <p:txBody>
          <a:bodyPr anchor="t"/>
          <a:lstStyle>
            <a:lvl1pPr marL="0" indent="0" algn="r"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/>
              <a:t>Kliknutím můžete upravit styl předlohy.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FFA7A9-8A0D-4E33-8BCE-C3B95A3675FE}" type="datetimeFigureOut">
              <a:rPr lang="cs-CZ" smtClean="0"/>
              <a:pPr/>
              <a:t>19.12.2018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7F9F80-75D1-470C-B154-CBE9F4CE80E6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20908665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>
            <a:lvl1pPr>
              <a:defRPr sz="3600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/>
              <a:t>Upravte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FFA7A9-8A0D-4E33-8BCE-C3B95A3675FE}" type="datetimeFigureOut">
              <a:rPr lang="cs-CZ" smtClean="0"/>
              <a:pPr/>
              <a:t>19.12.2018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7F9F80-75D1-470C-B154-CBE9F4CE80E6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29650357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oddíl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2700867"/>
            <a:ext cx="8596668" cy="1826581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/>
              <a:t>Upravte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FFA7A9-8A0D-4E33-8BCE-C3B95A3675FE}" type="datetimeFigureOut">
              <a:rPr lang="cs-CZ" smtClean="0"/>
              <a:pPr/>
              <a:t>19.12.2018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7F9F80-75D1-470C-B154-CBE9F4CE80E6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197559379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77334" y="2160589"/>
            <a:ext cx="4184035" cy="3880772"/>
          </a:xfrm>
        </p:spPr>
        <p:txBody>
          <a:bodyPr/>
          <a:lstStyle/>
          <a:p>
            <a:pPr lvl="0"/>
            <a:r>
              <a:rPr lang="cs-CZ"/>
              <a:t>Upravte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89970" y="2160589"/>
            <a:ext cx="4184034" cy="3880773"/>
          </a:xfrm>
        </p:spPr>
        <p:txBody>
          <a:bodyPr/>
          <a:lstStyle/>
          <a:p>
            <a:pPr lvl="0"/>
            <a:r>
              <a:rPr lang="cs-CZ"/>
              <a:t>Upravte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FFA7A9-8A0D-4E33-8BCE-C3B95A3675FE}" type="datetimeFigureOut">
              <a:rPr lang="cs-CZ" smtClean="0"/>
              <a:pPr/>
              <a:t>19.12.2018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7F9F80-75D1-470C-B154-CBE9F4CE80E6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180945266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745" y="2160983"/>
            <a:ext cx="418562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Upravte styly předlohy textu.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5745" y="2737245"/>
            <a:ext cx="4185623" cy="3304117"/>
          </a:xfrm>
        </p:spPr>
        <p:txBody>
          <a:bodyPr>
            <a:normAutofit/>
          </a:bodyPr>
          <a:lstStyle/>
          <a:p>
            <a:pPr lvl="0"/>
            <a:r>
              <a:rPr lang="cs-CZ"/>
              <a:t>Upravte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88383" y="2160983"/>
            <a:ext cx="418561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Upravte styly předlohy textu.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88384" y="2737245"/>
            <a:ext cx="4185617" cy="3304117"/>
          </a:xfrm>
        </p:spPr>
        <p:txBody>
          <a:bodyPr>
            <a:normAutofit/>
          </a:bodyPr>
          <a:lstStyle/>
          <a:p>
            <a:pPr lvl="0"/>
            <a:r>
              <a:rPr lang="cs-CZ"/>
              <a:t>Upravte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FFA7A9-8A0D-4E33-8BCE-C3B95A3675FE}" type="datetimeFigureOut">
              <a:rPr lang="cs-CZ" smtClean="0"/>
              <a:pPr/>
              <a:t>19.12.2018</a:t>
            </a:fld>
            <a:endParaRPr 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7F9F80-75D1-470C-B154-CBE9F4CE80E6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95718039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Jenom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FFA7A9-8A0D-4E33-8BCE-C3B95A3675FE}" type="datetimeFigureOut">
              <a:rPr lang="cs-CZ" smtClean="0"/>
              <a:pPr/>
              <a:t>19.12.2018</a:t>
            </a:fld>
            <a:endParaRPr 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7F9F80-75D1-470C-B154-CBE9F4CE80E6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31570673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FFA7A9-8A0D-4E33-8BCE-C3B95A3675FE}" type="datetimeFigureOut">
              <a:rPr lang="cs-CZ" smtClean="0"/>
              <a:pPr/>
              <a:t>19.12.2018</a:t>
            </a:fld>
            <a:endParaRPr 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7F9F80-75D1-470C-B154-CBE9F4CE80E6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69809697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1498604"/>
            <a:ext cx="3854528" cy="1278466"/>
          </a:xfrm>
        </p:spPr>
        <p:txBody>
          <a:bodyPr anchor="b">
            <a:normAutofit/>
          </a:bodyPr>
          <a:lstStyle>
            <a:lvl1pPr>
              <a:defRPr sz="2000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0461" y="514924"/>
            <a:ext cx="4513541" cy="5526437"/>
          </a:xfrm>
        </p:spPr>
        <p:txBody>
          <a:bodyPr>
            <a:normAutofit/>
          </a:bodyPr>
          <a:lstStyle/>
          <a:p>
            <a:pPr lvl="0"/>
            <a:r>
              <a:rPr lang="cs-CZ"/>
              <a:t>Upravte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2777069"/>
            <a:ext cx="3854528" cy="2584449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063" indent="0">
              <a:buNone/>
              <a:defRPr sz="1400"/>
            </a:lvl2pPr>
            <a:lvl3pPr marL="914126" indent="0">
              <a:buNone/>
              <a:defRPr sz="1200"/>
            </a:lvl3pPr>
            <a:lvl4pPr marL="1371189" indent="0">
              <a:buNone/>
              <a:defRPr sz="1000"/>
            </a:lvl4pPr>
            <a:lvl5pPr marL="1828251" indent="0">
              <a:buNone/>
              <a:defRPr sz="1000"/>
            </a:lvl5pPr>
            <a:lvl6pPr marL="2285314" indent="0">
              <a:buNone/>
              <a:defRPr sz="1000"/>
            </a:lvl6pPr>
            <a:lvl7pPr marL="2742377" indent="0">
              <a:buNone/>
              <a:defRPr sz="1000"/>
            </a:lvl7pPr>
            <a:lvl8pPr marL="3199440" indent="0">
              <a:buNone/>
              <a:defRPr sz="1000"/>
            </a:lvl8pPr>
            <a:lvl9pPr marL="3656503" indent="0">
              <a:buNone/>
              <a:defRPr sz="1000"/>
            </a:lvl9pPr>
          </a:lstStyle>
          <a:p>
            <a:pPr lvl="0"/>
            <a:r>
              <a:rPr lang="cs-CZ"/>
              <a:t>Upravte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FFA7A9-8A0D-4E33-8BCE-C3B95A3675FE}" type="datetimeFigureOut">
              <a:rPr lang="cs-CZ" smtClean="0"/>
              <a:pPr/>
              <a:t>19.12.2018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7F9F80-75D1-470C-B154-CBE9F4CE80E6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20458267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4800600"/>
            <a:ext cx="859666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77334" y="609600"/>
            <a:ext cx="8596668" cy="3845718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cs-CZ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5367338"/>
            <a:ext cx="8596667" cy="674024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/>
              <a:t>Upravte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FFA7A9-8A0D-4E33-8BCE-C3B95A3675FE}" type="datetimeFigureOut">
              <a:rPr lang="cs-CZ" smtClean="0"/>
              <a:pPr/>
              <a:t>19.12.2018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7F9F80-75D1-470C-B154-CBE9F4CE80E6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60095459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ázev a popis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609600"/>
            <a:ext cx="8596668" cy="3403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/>
              <a:t>Upravte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FFA7A9-8A0D-4E33-8BCE-C3B95A3675FE}" type="datetimeFigureOut">
              <a:rPr lang="cs-CZ" smtClean="0"/>
              <a:pPr/>
              <a:t>19.12.2018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7F9F80-75D1-470C-B154-CBE9F4CE80E6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72843065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itace s popis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366139" y="3632200"/>
            <a:ext cx="722452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cs-CZ"/>
              <a:t>Upravte styly předlohy textu.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/>
              <a:t>Upravte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FFA7A9-8A0D-4E33-8BCE-C3B95A3675FE}" type="datetimeFigureOut">
              <a:rPr lang="cs-CZ" smtClean="0"/>
              <a:pPr/>
              <a:t>19.12.2018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7F9F80-75D1-470C-B154-CBE9F4CE80E6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20" name="TextBox 19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latin typeface="Arial"/>
              </a:rPr>
              <a:t>”</a:t>
            </a:r>
            <a:endParaRPr lang="en-US" dirty="0">
              <a:solidFill>
                <a:schemeClr val="accent1">
                  <a:lumMod val="60000"/>
                  <a:lumOff val="40000"/>
                </a:schemeClr>
              </a:solidFill>
              <a:latin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07335218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Jmenovk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1931988"/>
            <a:ext cx="8596668" cy="2595460"/>
          </a:xfrm>
        </p:spPr>
        <p:txBody>
          <a:bodyPr anchor="b">
            <a:normAutofit/>
          </a:bodyPr>
          <a:lstStyle>
            <a:lvl1pPr algn="l">
              <a:defRPr sz="4400" b="0" cap="none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/>
              <a:t>Upravte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FFA7A9-8A0D-4E33-8BCE-C3B95A3675FE}" type="datetimeFigureOut">
              <a:rPr lang="cs-CZ" smtClean="0"/>
              <a:pPr/>
              <a:t>19.12.2018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7F9F80-75D1-470C-B154-CBE9F4CE80E6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927561212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Jmenovka s citac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cs-CZ"/>
              <a:t>Upravte styly předlohy textu.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/>
              <a:t>Upravte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FFA7A9-8A0D-4E33-8BCE-C3B95A3675FE}" type="datetimeFigureOut">
              <a:rPr lang="cs-CZ" smtClean="0"/>
              <a:pPr/>
              <a:t>19.12.2018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7F9F80-75D1-470C-B154-CBE9F4CE80E6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xmlns="" val="3407116908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ravda nebo neprav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799" y="609600"/>
            <a:ext cx="8588203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cs-CZ"/>
              <a:t>Upravte styly předlohy textu.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/>
              <a:t>Upravte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FFA7A9-8A0D-4E33-8BCE-C3B95A3675FE}" type="datetimeFigureOut">
              <a:rPr lang="cs-CZ" smtClean="0"/>
              <a:pPr/>
              <a:t>19.12.2018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7F9F80-75D1-470C-B154-CBE9F4CE80E6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1414520220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/>
              <a:t>Upravte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FFA7A9-8A0D-4E33-8BCE-C3B95A3675FE}" type="datetimeFigureOut">
              <a:rPr lang="cs-CZ" smtClean="0"/>
              <a:pPr/>
              <a:t>19.12.2018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7F9F80-75D1-470C-B154-CBE9F4CE80E6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511180766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967673" y="609599"/>
            <a:ext cx="1304743" cy="5251451"/>
          </a:xfrm>
        </p:spPr>
        <p:txBody>
          <a:bodyPr vert="eaVert" anchor="ctr"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77335" y="609600"/>
            <a:ext cx="7060150" cy="5251450"/>
          </a:xfrm>
        </p:spPr>
        <p:txBody>
          <a:bodyPr vert="eaVert"/>
          <a:lstStyle/>
          <a:p>
            <a:pPr lvl="0"/>
            <a:r>
              <a:rPr lang="cs-CZ"/>
              <a:t>Upravte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FFA7A9-8A0D-4E33-8BCE-C3B95A3675FE}" type="datetimeFigureOut">
              <a:rPr lang="cs-CZ" smtClean="0"/>
              <a:pPr/>
              <a:t>19.12.2018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7F9F80-75D1-470C-B154-CBE9F4CE80E6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3481344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20" name="Straight Connector 19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2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Isosceles Triangle 23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Isosceles Triangle 27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Isosceles Triangle 28"/>
            <p:cNvSpPr/>
            <p:nvPr/>
          </p:nvSpPr>
          <p:spPr>
            <a:xfrm>
              <a:off x="0" y="4013200"/>
              <a:ext cx="448733" cy="2844800"/>
            </a:xfrm>
            <a:prstGeom prst="triangle">
              <a:avLst>
                <a:gd name="adj" fmla="val 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4" y="2160589"/>
            <a:ext cx="8596668" cy="38807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/>
              <a:t>Upravte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205133" y="6041362"/>
            <a:ext cx="9119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3FFA7A9-8A0D-4E33-8BCE-C3B95A3675FE}" type="datetimeFigureOut">
              <a:rPr lang="cs-CZ" smtClean="0"/>
              <a:pPr/>
              <a:t>19.12.2018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77334" y="6041362"/>
            <a:ext cx="629761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90663" y="6041362"/>
            <a:ext cx="6833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1"/>
                </a:solidFill>
              </a:defRPr>
            </a:lvl1pPr>
          </a:lstStyle>
          <a:p>
            <a:fld id="{A67F9F80-75D1-470C-B154-CBE9F4CE80E6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181499409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  <p:sldLayoutId id="2147483673" r:id="rId13"/>
    <p:sldLayoutId id="2147483674" r:id="rId14"/>
    <p:sldLayoutId id="2147483675" r:id="rId15"/>
    <p:sldLayoutId id="2147483676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xmlns="" id="{390D2A7A-900D-44F2-8C1C-C1958147E380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s-CZ" b="1" dirty="0"/>
              <a:t>HUSITSKÁ LITERATURA</a:t>
            </a:r>
          </a:p>
        </p:txBody>
      </p:sp>
      <p:sp>
        <p:nvSpPr>
          <p:cNvPr id="3" name="Podnadpis 2">
            <a:extLst>
              <a:ext uri="{FF2B5EF4-FFF2-40B4-BE49-F238E27FC236}">
                <a16:creationId xmlns:a16="http://schemas.microsoft.com/office/drawing/2014/main" xmlns="" id="{D61C86EF-9869-4037-8333-6A9833B773A3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6149291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xmlns="" id="{85A75A11-8FAE-41B4-A890-8AE532B3B64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u="sng" dirty="0"/>
              <a:t>PŘEDCHŮDCI MISTRA JANA HUSA</a:t>
            </a:r>
          </a:p>
        </p:txBody>
      </p:sp>
      <p:sp>
        <p:nvSpPr>
          <p:cNvPr id="3" name="Zástupný symbol pro obsah 2">
            <a:extLst>
              <a:ext uri="{FF2B5EF4-FFF2-40B4-BE49-F238E27FC236}">
                <a16:creationId xmlns:a16="http://schemas.microsoft.com/office/drawing/2014/main" xmlns="" id="{B58AFB0A-0F38-4C48-BD22-C6A7466E8E7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/>
              <a:t>Konrád </a:t>
            </a:r>
            <a:r>
              <a:rPr lang="cs-CZ" dirty="0" err="1"/>
              <a:t>Waldhauser</a:t>
            </a:r>
            <a:endParaRPr lang="cs-CZ" dirty="0"/>
          </a:p>
          <a:p>
            <a:r>
              <a:rPr lang="cs-CZ" dirty="0"/>
              <a:t>Jan Milíč z Kroměříže</a:t>
            </a:r>
          </a:p>
          <a:p>
            <a:r>
              <a:rPr lang="cs-CZ" dirty="0"/>
              <a:t>Matěj z Janova</a:t>
            </a:r>
          </a:p>
          <a:p>
            <a:r>
              <a:rPr lang="cs-CZ" dirty="0"/>
              <a:t>Tomáš Štítný ze Štítného</a:t>
            </a:r>
          </a:p>
        </p:txBody>
      </p:sp>
    </p:spTree>
    <p:extLst>
      <p:ext uri="{BB962C8B-B14F-4D97-AF65-F5344CB8AC3E}">
        <p14:creationId xmlns:p14="http://schemas.microsoft.com/office/powerpoint/2010/main" xmlns="" val="42313892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xmlns="" id="{AE175761-BBE4-47D9-A2FB-06A15104DB8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u="sng" dirty="0"/>
              <a:t>MIST JAN HUS - ŽIVOT</a:t>
            </a:r>
          </a:p>
        </p:txBody>
      </p:sp>
      <p:sp>
        <p:nvSpPr>
          <p:cNvPr id="3" name="Zástupný symbol pro obsah 2">
            <a:extLst>
              <a:ext uri="{FF2B5EF4-FFF2-40B4-BE49-F238E27FC236}">
                <a16:creationId xmlns:a16="http://schemas.microsoft.com/office/drawing/2014/main" xmlns="" id="{B0A2FDA8-DA4B-4DEC-8447-4BA0E34643A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/>
              <a:t>Cca 1371 Husinec u Prachatic – 1415 Kostnice</a:t>
            </a:r>
          </a:p>
          <a:p>
            <a:r>
              <a:rPr lang="cs-CZ" dirty="0"/>
              <a:t>Vystudoval filozofii a artistickou fakultu UK</a:t>
            </a:r>
          </a:p>
          <a:p>
            <a:r>
              <a:rPr lang="cs-CZ" dirty="0"/>
              <a:t>Kněz, profesor teologie</a:t>
            </a:r>
          </a:p>
          <a:p>
            <a:r>
              <a:rPr lang="cs-CZ" dirty="0"/>
              <a:t> děkan FF, později rektor UK</a:t>
            </a:r>
          </a:p>
          <a:p>
            <a:r>
              <a:rPr lang="cs-CZ" dirty="0"/>
              <a:t>Kritika společnosti, církve, panstva -&gt;papež na něj uvalil klatbu</a:t>
            </a:r>
          </a:p>
          <a:p>
            <a:r>
              <a:rPr lang="cs-CZ" dirty="0"/>
              <a:t>Upálen v Kostnici – odmítl odvolat své učení</a:t>
            </a:r>
          </a:p>
        </p:txBody>
      </p:sp>
    </p:spTree>
    <p:extLst>
      <p:ext uri="{BB962C8B-B14F-4D97-AF65-F5344CB8AC3E}">
        <p14:creationId xmlns:p14="http://schemas.microsoft.com/office/powerpoint/2010/main" xmlns="" val="14579899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xmlns="" id="{F96F2A64-43C3-4F6B-A763-7066024D32D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u="sng" dirty="0"/>
              <a:t>MISTR JAN HUS - TVORBA</a:t>
            </a:r>
          </a:p>
        </p:txBody>
      </p:sp>
      <p:sp>
        <p:nvSpPr>
          <p:cNvPr id="3" name="Zástupný symbol pro obsah 2">
            <a:extLst>
              <a:ext uri="{FF2B5EF4-FFF2-40B4-BE49-F238E27FC236}">
                <a16:creationId xmlns:a16="http://schemas.microsoft.com/office/drawing/2014/main" xmlns="" id="{75346D05-64C9-4A19-95FC-9465C79F3A8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/>
              <a:t>Psal latinsky i česky</a:t>
            </a:r>
          </a:p>
          <a:p>
            <a:r>
              <a:rPr lang="cs-CZ" dirty="0"/>
              <a:t>Zabýval se pravopisem – např. dílo </a:t>
            </a:r>
            <a:r>
              <a:rPr lang="cs-CZ" i="1" dirty="0"/>
              <a:t>O pravopise českém</a:t>
            </a:r>
          </a:p>
          <a:p>
            <a:r>
              <a:rPr lang="cs-CZ" b="1" u="sng" dirty="0"/>
              <a:t>Dílo:</a:t>
            </a:r>
          </a:p>
          <a:p>
            <a:pPr lvl="1"/>
            <a:r>
              <a:rPr lang="cs-CZ" i="1" dirty="0"/>
              <a:t>Knížky o svatokupectví</a:t>
            </a:r>
          </a:p>
          <a:p>
            <a:pPr lvl="1"/>
            <a:r>
              <a:rPr lang="cs-CZ" i="1" dirty="0"/>
              <a:t>O církvi</a:t>
            </a:r>
          </a:p>
        </p:txBody>
      </p:sp>
    </p:spTree>
    <p:extLst>
      <p:ext uri="{BB962C8B-B14F-4D97-AF65-F5344CB8AC3E}">
        <p14:creationId xmlns:p14="http://schemas.microsoft.com/office/powerpoint/2010/main" xmlns="" val="4758795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xmlns="" id="{75BD9549-684A-440A-91BD-1C9C96773D3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u="sng" dirty="0"/>
              <a:t>PETR CHELČICKÝ</a:t>
            </a:r>
          </a:p>
        </p:txBody>
      </p:sp>
      <p:sp>
        <p:nvSpPr>
          <p:cNvPr id="3" name="Zástupný symbol pro obsah 2">
            <a:extLst>
              <a:ext uri="{FF2B5EF4-FFF2-40B4-BE49-F238E27FC236}">
                <a16:creationId xmlns:a16="http://schemas.microsoft.com/office/drawing/2014/main" xmlns="" id="{9783B248-77E8-4B2C-BBF3-3C403FB3F4A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/>
              <a:t>Nebyl teolog, ani nevystudoval vysokou školu</a:t>
            </a:r>
          </a:p>
          <a:p>
            <a:r>
              <a:rPr lang="cs-CZ" dirty="0"/>
              <a:t>Uměl latinsky a byl velmi vzdělaný</a:t>
            </a:r>
          </a:p>
          <a:p>
            <a:r>
              <a:rPr lang="cs-CZ" b="1" u="sng" dirty="0"/>
              <a:t>Dílo:</a:t>
            </a:r>
          </a:p>
          <a:p>
            <a:pPr lvl="1"/>
            <a:r>
              <a:rPr lang="cs-CZ" i="1" dirty="0"/>
              <a:t>O boji duchovním </a:t>
            </a:r>
            <a:r>
              <a:rPr lang="cs-CZ" dirty="0"/>
              <a:t>– PCH byl proti násilí, jediný správný boj je boj slovem, nikoliv mečem</a:t>
            </a:r>
          </a:p>
          <a:p>
            <a:pPr lvl="1"/>
            <a:r>
              <a:rPr lang="cs-CZ" i="1" dirty="0" err="1"/>
              <a:t>Sieť</a:t>
            </a:r>
            <a:r>
              <a:rPr lang="cs-CZ" i="1" dirty="0"/>
              <a:t> </a:t>
            </a:r>
            <a:r>
              <a:rPr lang="cs-CZ" i="1" dirty="0" err="1"/>
              <a:t>viery</a:t>
            </a:r>
            <a:r>
              <a:rPr lang="cs-CZ" i="1" dirty="0"/>
              <a:t> </a:t>
            </a:r>
            <a:r>
              <a:rPr lang="cs-CZ" dirty="0"/>
              <a:t>– biblické podobenství</a:t>
            </a:r>
          </a:p>
        </p:txBody>
      </p:sp>
    </p:spTree>
    <p:extLst>
      <p:ext uri="{BB962C8B-B14F-4D97-AF65-F5344CB8AC3E}">
        <p14:creationId xmlns:p14="http://schemas.microsoft.com/office/powerpoint/2010/main" xmlns="" val="5056818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xmlns="" id="{7B890672-7D92-4FCB-97D2-E9BBF05799C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u="sng" dirty="0"/>
              <a:t>HUSITSKÁ LITERATURA</a:t>
            </a:r>
          </a:p>
        </p:txBody>
      </p:sp>
      <p:sp>
        <p:nvSpPr>
          <p:cNvPr id="3" name="Zástupný symbol pro obsah 2">
            <a:extLst>
              <a:ext uri="{FF2B5EF4-FFF2-40B4-BE49-F238E27FC236}">
                <a16:creationId xmlns:a16="http://schemas.microsoft.com/office/drawing/2014/main" xmlns="" id="{4C1CE811-4BF2-4E38-A281-2F1ED19EFBC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b="1" u="sng" dirty="0"/>
              <a:t>Jistebnický kancionál </a:t>
            </a:r>
          </a:p>
          <a:p>
            <a:pPr lvl="1"/>
            <a:r>
              <a:rPr lang="cs-CZ" dirty="0"/>
              <a:t>Zpěvník</a:t>
            </a:r>
          </a:p>
          <a:p>
            <a:pPr lvl="1"/>
            <a:r>
              <a:rPr lang="cs-CZ" dirty="0"/>
              <a:t>Písně </a:t>
            </a:r>
            <a:r>
              <a:rPr lang="cs-CZ" i="1" dirty="0"/>
              <a:t>Ktož </a:t>
            </a:r>
            <a:r>
              <a:rPr lang="cs-CZ" i="1" dirty="0" err="1"/>
              <a:t>jsú</a:t>
            </a:r>
            <a:r>
              <a:rPr lang="cs-CZ" i="1" dirty="0"/>
              <a:t> boží bojovníci, Jezu Kriste, </a:t>
            </a:r>
            <a:r>
              <a:rPr lang="cs-CZ" i="1" dirty="0" err="1"/>
              <a:t>ščedrý</a:t>
            </a:r>
            <a:r>
              <a:rPr lang="cs-CZ" i="1" dirty="0"/>
              <a:t> </a:t>
            </a:r>
            <a:r>
              <a:rPr lang="cs-CZ" i="1" dirty="0" err="1"/>
              <a:t>kněže</a:t>
            </a:r>
            <a:r>
              <a:rPr lang="cs-CZ" i="1" dirty="0"/>
              <a:t>, </a:t>
            </a:r>
            <a:r>
              <a:rPr lang="cs-CZ" i="1" dirty="0" err="1"/>
              <a:t>Buoh</a:t>
            </a:r>
            <a:r>
              <a:rPr lang="cs-CZ" i="1" dirty="0"/>
              <a:t> </a:t>
            </a:r>
            <a:r>
              <a:rPr lang="cs-CZ" i="1" dirty="0" err="1"/>
              <a:t>všemohúcí</a:t>
            </a:r>
            <a:endParaRPr lang="cs-CZ" i="1" dirty="0"/>
          </a:p>
          <a:p>
            <a:pPr lvl="1"/>
            <a:endParaRPr lang="cs-CZ" i="1" dirty="0"/>
          </a:p>
          <a:p>
            <a:pPr lvl="1"/>
            <a:endParaRPr lang="cs-CZ" dirty="0"/>
          </a:p>
          <a:p>
            <a:pPr lvl="1"/>
            <a:r>
              <a:rPr lang="cs-CZ" b="1" u="sng" dirty="0"/>
              <a:t>Husitská kronika</a:t>
            </a:r>
          </a:p>
          <a:p>
            <a:pPr lvl="2"/>
            <a:r>
              <a:rPr lang="cs-CZ" dirty="0"/>
              <a:t>Autor </a:t>
            </a:r>
            <a:r>
              <a:rPr lang="cs-CZ" b="1" dirty="0"/>
              <a:t>Vavřinec z Březové</a:t>
            </a:r>
          </a:p>
          <a:p>
            <a:pPr lvl="2"/>
            <a:r>
              <a:rPr lang="cs-CZ" dirty="0"/>
              <a:t>Psaná latinsky</a:t>
            </a:r>
          </a:p>
        </p:txBody>
      </p:sp>
    </p:spTree>
    <p:extLst>
      <p:ext uri="{BB962C8B-B14F-4D97-AF65-F5344CB8AC3E}">
        <p14:creationId xmlns:p14="http://schemas.microsoft.com/office/powerpoint/2010/main" xmlns="" val="3391321505"/>
      </p:ext>
    </p:extLst>
  </p:cSld>
  <p:clrMapOvr>
    <a:masterClrMapping/>
  </p:clrMapOvr>
</p:sld>
</file>

<file path=ppt/theme/theme1.xml><?xml version="1.0" encoding="utf-8"?>
<a:theme xmlns:a="http://schemas.openxmlformats.org/drawingml/2006/main" name="Fazeta">
  <a:themeElements>
    <a:clrScheme name="Fazeta">
      <a:dk1>
        <a:sysClr val="windowText" lastClr="000000"/>
      </a:dk1>
      <a:lt1>
        <a:sysClr val="window" lastClr="FFFFFF"/>
      </a:lt1>
      <a:dk2>
        <a:srgbClr val="2C3C43"/>
      </a:dk2>
      <a:lt2>
        <a:srgbClr val="EBEBEB"/>
      </a:lt2>
      <a:accent1>
        <a:srgbClr val="90C226"/>
      </a:accent1>
      <a:accent2>
        <a:srgbClr val="54A021"/>
      </a:accent2>
      <a:accent3>
        <a:srgbClr val="E6B91E"/>
      </a:accent3>
      <a:accent4>
        <a:srgbClr val="E76618"/>
      </a:accent4>
      <a:accent5>
        <a:srgbClr val="C42F1A"/>
      </a:accent5>
      <a:accent6>
        <a:srgbClr val="918655"/>
      </a:accent6>
      <a:hlink>
        <a:srgbClr val="99CA3C"/>
      </a:hlink>
      <a:folHlink>
        <a:srgbClr val="B9D181"/>
      </a:folHlink>
    </a:clrScheme>
    <a:fontScheme name="Fazeta">
      <a:majorFont>
        <a:latin typeface="Trebuchet MS"/>
        <a:ea typeface=""/>
        <a:cs typeface=""/>
        <a:font script="Jpan" typeface="メイリオ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/>
        <a:ea typeface=""/>
        <a:cs typeface=""/>
        <a:font script="Jpan" typeface="メイリオ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Fazeta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lumMod val="110000"/>
              </a:schemeClr>
            </a:gs>
            <a:gs pos="88000">
              <a:schemeClr val="phClr">
                <a:tint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0000"/>
              </a:schemeClr>
            </a:gs>
            <a:gs pos="78000">
              <a:schemeClr val="phClr">
                <a:shade val="94000"/>
                <a:lumMod val="94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04000"/>
              </a:schemeClr>
            </a:gs>
            <a:gs pos="94000">
              <a:schemeClr val="phClr">
                <a:shade val="96000"/>
                <a:lumMod val="82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4000"/>
                <a:lumMod val="9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Facet" id="{C0C680CD-088A-49FC-A102-D699147F32B2}" vid="{CFBC31BA-B70F-4F30-BCAA-4F3011E16C4D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Facet</Template>
  <TotalTime>41</TotalTime>
  <Words>162</Words>
  <Application>Microsoft Office PowerPoint</Application>
  <PresentationFormat>Vlastní</PresentationFormat>
  <Paragraphs>34</Paragraphs>
  <Slides>6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6</vt:i4>
      </vt:variant>
    </vt:vector>
  </HeadingPairs>
  <TitlesOfParts>
    <vt:vector size="7" baseType="lpstr">
      <vt:lpstr>Fazeta</vt:lpstr>
      <vt:lpstr>HUSITSKÁ LITERATURA</vt:lpstr>
      <vt:lpstr>PŘEDCHŮDCI MISTRA JANA HUSA</vt:lpstr>
      <vt:lpstr>MIST JAN HUS - ŽIVOT</vt:lpstr>
      <vt:lpstr>MISTR JAN HUS - TVORBA</vt:lpstr>
      <vt:lpstr>PETR CHELČICKÝ</vt:lpstr>
      <vt:lpstr>HUSITSKÁ LITERATURA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HUSITSKÁ LITERATURA</dc:title>
  <dc:creator>Pc</dc:creator>
  <cp:lastModifiedBy>blazkovah</cp:lastModifiedBy>
  <cp:revision>2</cp:revision>
  <dcterms:created xsi:type="dcterms:W3CDTF">2018-12-13T10:48:15Z</dcterms:created>
  <dcterms:modified xsi:type="dcterms:W3CDTF">2018-12-19T09:34:04Z</dcterms:modified>
</cp:coreProperties>
</file>