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87E1A8DC-313B-41D3-9C52-7AB7FE87C24B}" type="datetimeFigureOut">
              <a:rPr lang="cs-CZ" smtClean="0"/>
              <a:t>10.9.2018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0B94456-FA15-4E74-91F4-F4A66EA45C6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E1A8DC-313B-41D3-9C52-7AB7FE87C24B}" type="datetimeFigureOut">
              <a:rPr lang="cs-CZ" smtClean="0"/>
              <a:t>10.9.2018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B94456-FA15-4E74-91F4-F4A66EA45C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7E1A8DC-313B-41D3-9C52-7AB7FE87C24B}" type="datetimeFigureOut">
              <a:rPr lang="cs-CZ" smtClean="0"/>
              <a:t>10.9.2018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C0B94456-FA15-4E74-91F4-F4A66EA45C6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E1A8DC-313B-41D3-9C52-7AB7FE87C24B}" type="datetimeFigureOut">
              <a:rPr lang="cs-CZ" smtClean="0"/>
              <a:t>10.9.2018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B94456-FA15-4E74-91F4-F4A66EA45C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E1A8DC-313B-41D3-9C52-7AB7FE87C24B}" type="datetimeFigureOut">
              <a:rPr lang="cs-CZ" smtClean="0"/>
              <a:t>10.9.2018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B94456-FA15-4E74-91F4-F4A66EA45C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E1A8DC-313B-41D3-9C52-7AB7FE87C24B}" type="datetimeFigureOut">
              <a:rPr lang="cs-CZ" smtClean="0"/>
              <a:t>10.9.2018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B94456-FA15-4E74-91F4-F4A66EA45C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7E1A8DC-313B-41D3-9C52-7AB7FE87C24B}" type="datetimeFigureOut">
              <a:rPr lang="cs-CZ" smtClean="0"/>
              <a:t>10.9.2018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B94456-FA15-4E74-91F4-F4A66EA45C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E1A8DC-313B-41D3-9C52-7AB7FE87C24B}" type="datetimeFigureOut">
              <a:rPr lang="cs-CZ" smtClean="0"/>
              <a:t>10.9.2018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B94456-FA15-4E74-91F4-F4A66EA45C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E1A8DC-313B-41D3-9C52-7AB7FE87C24B}" type="datetimeFigureOut">
              <a:rPr lang="cs-CZ" smtClean="0"/>
              <a:t>10.9.2018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B94456-FA15-4E74-91F4-F4A66EA45C6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E1A8DC-313B-41D3-9C52-7AB7FE87C24B}" type="datetimeFigureOut">
              <a:rPr lang="cs-CZ" smtClean="0"/>
              <a:t>10.9.2018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B94456-FA15-4E74-91F4-F4A66EA45C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87E1A8DC-313B-41D3-9C52-7AB7FE87C24B}" type="datetimeFigureOut">
              <a:rPr lang="cs-CZ" smtClean="0"/>
              <a:t>10.9.2018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0B94456-FA15-4E74-91F4-F4A66EA45C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87E1A8DC-313B-41D3-9C52-7AB7FE87C24B}" type="datetimeFigureOut">
              <a:rPr lang="cs-CZ" smtClean="0"/>
              <a:t>10.9.2018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0B94456-FA15-4E74-91F4-F4A66EA45C6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KOMUNIKACE, JAZYK, ŘEČ, MLUVA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KOMUNIKACE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 latiny – </a:t>
            </a:r>
            <a:r>
              <a:rPr lang="cs-CZ" dirty="0" err="1" smtClean="0"/>
              <a:t>communicare</a:t>
            </a:r>
            <a:r>
              <a:rPr lang="cs-CZ" dirty="0" smtClean="0"/>
              <a:t> = dorozumívat se</a:t>
            </a:r>
          </a:p>
          <a:p>
            <a:r>
              <a:rPr lang="cs-CZ" dirty="0" smtClean="0"/>
              <a:t>= uvědomělý proces předávání informací a výměna myšlenek mezi lidmi</a:t>
            </a:r>
          </a:p>
          <a:p>
            <a:r>
              <a:rPr lang="cs-CZ" dirty="0" smtClean="0"/>
              <a:t>Výpověď – základní jednotka</a:t>
            </a:r>
          </a:p>
          <a:p>
            <a:r>
              <a:rPr lang="cs-CZ" dirty="0" smtClean="0"/>
              <a:t>Komunikát – spojování výpovědí </a:t>
            </a:r>
          </a:p>
          <a:p>
            <a:r>
              <a:rPr lang="cs-CZ" dirty="0" smtClean="0"/>
              <a:t>Vznik artikulované řeči – před 140 000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JAZYK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Langue</a:t>
            </a:r>
            <a:endParaRPr lang="cs-CZ" dirty="0" smtClean="0"/>
          </a:p>
          <a:p>
            <a:r>
              <a:rPr lang="cs-CZ" dirty="0" smtClean="0"/>
              <a:t>Abstraktní systém výrazových a významových prostředků a pravidel jejich užívání k smysluplnému projevu; mají znakovou povahu (písmo), jsou vyjádřeny zvuky (hlásky)</a:t>
            </a:r>
          </a:p>
          <a:p>
            <a:r>
              <a:rPr lang="cs-CZ" dirty="0" smtClean="0"/>
              <a:t>Nástroj myšlení a dorozumění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ŘEČ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Langage</a:t>
            </a:r>
            <a:endParaRPr lang="cs-CZ" dirty="0" smtClean="0"/>
          </a:p>
          <a:p>
            <a:r>
              <a:rPr lang="cs-CZ" b="1" u="sng" dirty="0" smtClean="0"/>
              <a:t>Je schopnost člověka:</a:t>
            </a:r>
          </a:p>
          <a:p>
            <a:pPr lvl="1"/>
            <a:r>
              <a:rPr lang="cs-CZ" dirty="0" smtClean="0"/>
              <a:t>Vyjadřovat myšlenky artikulovanými zvuky nebo grafickými značkami</a:t>
            </a:r>
          </a:p>
          <a:p>
            <a:pPr lvl="1"/>
            <a:r>
              <a:rPr lang="cs-CZ" dirty="0" smtClean="0"/>
              <a:t>Používat jazykové prostředky ke komunikaci</a:t>
            </a:r>
          </a:p>
          <a:p>
            <a:pPr lvl="1"/>
            <a:r>
              <a:rPr lang="cs-CZ" dirty="0" smtClean="0"/>
              <a:t>Vytvářet promluvu, jazykový projev (konkrétní)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FUNKCE ŘEČI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Komunikativní</a:t>
            </a:r>
          </a:p>
          <a:p>
            <a:r>
              <a:rPr lang="cs-CZ" dirty="0" smtClean="0"/>
              <a:t>Myšlenková</a:t>
            </a:r>
          </a:p>
          <a:p>
            <a:r>
              <a:rPr lang="cs-CZ" dirty="0" smtClean="0"/>
              <a:t>Národně reprezentativní</a:t>
            </a:r>
          </a:p>
          <a:p>
            <a:r>
              <a:rPr lang="cs-CZ" dirty="0" smtClean="0"/>
              <a:t>Expresivní</a:t>
            </a:r>
          </a:p>
          <a:p>
            <a:r>
              <a:rPr lang="cs-CZ" dirty="0" smtClean="0"/>
              <a:t>Apelová</a:t>
            </a:r>
          </a:p>
          <a:p>
            <a:r>
              <a:rPr lang="cs-CZ" dirty="0" smtClean="0"/>
              <a:t>estetická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MLUVA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/>
              <a:t>Parole</a:t>
            </a:r>
          </a:p>
          <a:p>
            <a:r>
              <a:rPr lang="cs-CZ" dirty="0" smtClean="0"/>
              <a:t>Individuální realizace jazyka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DRUHY KOMUNIKACE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Verbální</a:t>
            </a:r>
          </a:p>
          <a:p>
            <a:r>
              <a:rPr lang="cs-CZ" dirty="0" smtClean="0"/>
              <a:t>Neverbální</a:t>
            </a:r>
          </a:p>
          <a:p>
            <a:r>
              <a:rPr lang="cs-CZ" dirty="0" smtClean="0"/>
              <a:t>Verbálně neverbální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JAZYK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JAZYK NÁRODNÍ</a:t>
            </a:r>
          </a:p>
          <a:p>
            <a:pPr lvl="1"/>
            <a:r>
              <a:rPr lang="cs-CZ" dirty="0" smtClean="0"/>
              <a:t>Symbol národa, obraz jeho vyspělosti, reprezentativní funkce</a:t>
            </a:r>
          </a:p>
          <a:p>
            <a:pPr lvl="1"/>
            <a:r>
              <a:rPr lang="cs-CZ" dirty="0" smtClean="0"/>
              <a:t>Souhrn výrazových a významových prostředků společný pro všechny příslušníky jednoho národa nebo etnika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JAZYK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Jazyk mateřský</a:t>
            </a:r>
          </a:p>
          <a:p>
            <a:r>
              <a:rPr lang="cs-CZ" dirty="0" smtClean="0"/>
              <a:t>Jazyk kmenový</a:t>
            </a:r>
          </a:p>
          <a:p>
            <a:r>
              <a:rPr lang="cs-CZ" dirty="0" smtClean="0"/>
              <a:t>Jazyky světové</a:t>
            </a:r>
          </a:p>
          <a:p>
            <a:r>
              <a:rPr lang="cs-CZ" dirty="0" smtClean="0"/>
              <a:t>Jazyk přirozený</a:t>
            </a:r>
          </a:p>
          <a:p>
            <a:r>
              <a:rPr lang="cs-CZ" dirty="0" smtClean="0"/>
              <a:t>Jazyk živý</a:t>
            </a:r>
          </a:p>
          <a:p>
            <a:r>
              <a:rPr lang="cs-CZ" dirty="0" smtClean="0"/>
              <a:t>Jazyk mrtvý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JAZYK UMĚLÝ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Esperanto</a:t>
            </a:r>
          </a:p>
          <a:p>
            <a:r>
              <a:rPr lang="cs-CZ" dirty="0" err="1" smtClean="0"/>
              <a:t>Volapük</a:t>
            </a:r>
            <a:endParaRPr lang="cs-CZ" dirty="0" smtClean="0"/>
          </a:p>
          <a:p>
            <a:r>
              <a:rPr lang="cs-CZ" dirty="0" smtClean="0"/>
              <a:t>Ido</a:t>
            </a:r>
          </a:p>
          <a:p>
            <a:r>
              <a:rPr lang="cs-CZ" dirty="0" smtClean="0"/>
              <a:t>Okcidentál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PÍSMO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Obrázkové</a:t>
            </a:r>
            <a:r>
              <a:rPr lang="cs-CZ" dirty="0" smtClean="0"/>
              <a:t> – </a:t>
            </a:r>
            <a:r>
              <a:rPr lang="cs-CZ" b="1" i="1" dirty="0" smtClean="0"/>
              <a:t>piktografy</a:t>
            </a:r>
            <a:r>
              <a:rPr lang="cs-CZ" dirty="0" smtClean="0"/>
              <a:t> – obrázek označuje věc</a:t>
            </a:r>
          </a:p>
          <a:p>
            <a:r>
              <a:rPr lang="cs-CZ" b="1" dirty="0" smtClean="0"/>
              <a:t>Pojmové</a:t>
            </a:r>
            <a:r>
              <a:rPr lang="cs-CZ" dirty="0" smtClean="0"/>
              <a:t> – </a:t>
            </a:r>
            <a:r>
              <a:rPr lang="cs-CZ" b="1" i="1" dirty="0" smtClean="0"/>
              <a:t>ideografy</a:t>
            </a:r>
            <a:r>
              <a:rPr lang="cs-CZ" dirty="0" smtClean="0"/>
              <a:t> – obrázek označuje slovo</a:t>
            </a:r>
          </a:p>
          <a:p>
            <a:r>
              <a:rPr lang="cs-CZ" b="1" dirty="0" smtClean="0"/>
              <a:t>Slabičné</a:t>
            </a:r>
            <a:r>
              <a:rPr lang="cs-CZ" dirty="0" smtClean="0"/>
              <a:t> – </a:t>
            </a:r>
            <a:r>
              <a:rPr lang="cs-CZ" b="1" i="1" dirty="0" err="1" smtClean="0"/>
              <a:t>sylabogramy</a:t>
            </a:r>
            <a:r>
              <a:rPr lang="cs-CZ" dirty="0" smtClean="0"/>
              <a:t> –znak označuje slabiku</a:t>
            </a:r>
          </a:p>
          <a:p>
            <a:r>
              <a:rPr lang="cs-CZ" b="1" dirty="0" smtClean="0"/>
              <a:t>Hláskové</a:t>
            </a:r>
            <a:r>
              <a:rPr lang="cs-CZ" dirty="0" smtClean="0"/>
              <a:t> – znak označuje jednu hlásku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22</TotalTime>
  <Words>190</Words>
  <Application>Microsoft Office PowerPoint</Application>
  <PresentationFormat>Předvádění na obrazovce (4:3)</PresentationFormat>
  <Paragraphs>52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Bohatý</vt:lpstr>
      <vt:lpstr>KOMUNIKACE, JAZYK, ŘEČ, MLUVA</vt:lpstr>
      <vt:lpstr>KOMUNIKACE</vt:lpstr>
      <vt:lpstr>JAZYK</vt:lpstr>
      <vt:lpstr>ŘEČ</vt:lpstr>
      <vt:lpstr>FUNKCE ŘEČI</vt:lpstr>
      <vt:lpstr>MLUVA</vt:lpstr>
      <vt:lpstr>DRUHY KOMUNIKACE</vt:lpstr>
      <vt:lpstr>JAZYK</vt:lpstr>
      <vt:lpstr>JAZYK</vt:lpstr>
      <vt:lpstr>JAZYK UMĚLÝ</vt:lpstr>
      <vt:lpstr>PÍSMO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KOMUNIKACE, JAZYK, ŘEČ, MLUVA</dc:title>
  <dc:creator>BLAZKOVAH</dc:creator>
  <cp:lastModifiedBy>BLAZKOVAH</cp:lastModifiedBy>
  <cp:revision>3</cp:revision>
  <dcterms:created xsi:type="dcterms:W3CDTF">2018-09-10T08:58:50Z</dcterms:created>
  <dcterms:modified xsi:type="dcterms:W3CDTF">2018-09-10T09:21:26Z</dcterms:modified>
</cp:coreProperties>
</file>