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4630400" cy="8229600"/>
  <p:notesSz cx="8229600" cy="14630400"/>
  <p:embeddedFontLst>
    <p:embeddedFont>
      <p:font typeface="Host Grotesk Medium" panose="020B0604020202020204" charset="-18"/>
      <p:regular r:id="rId18"/>
    </p:embeddedFont>
    <p:embeddedFont>
      <p:font typeface="Roboto" panose="02000000000000000000" pitchFamily="2" charset="0"/>
      <p:regular r:id="rId19"/>
      <p:bold r:id="rId20"/>
      <p:boldItalic r:id="rId21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3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34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pn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899410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Fyziologické funkce – vitální funkce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4437221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Vitální funkce jsou základními ukazateli zdravotního stavu pacienta, které musí zdravotnický personál pravidelně monitorovat a hodnotit. Jejich změny poskytují klíčové informace o aktuálním stavu pacienta a pomáhají včas odhalit komplikace.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88658"/>
            <a:ext cx="5046345" cy="4466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2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Šest základních vitálních funkcí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793790" y="1492448"/>
            <a:ext cx="6432113" cy="1740813"/>
          </a:xfrm>
          <a:prstGeom prst="roundRect">
            <a:avLst>
              <a:gd name="adj" fmla="val 43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003" y="1678662"/>
            <a:ext cx="535781" cy="535781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7284" y="1825943"/>
            <a:ext cx="241102" cy="241102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80003" y="2393037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Stav vědomí</a:t>
            </a:r>
            <a:endParaRPr lang="en-US" sz="1750" dirty="0"/>
          </a:p>
        </p:txBody>
      </p:sp>
      <p:sp>
        <p:nvSpPr>
          <p:cNvPr id="7" name="Text 3"/>
          <p:cNvSpPr/>
          <p:nvPr/>
        </p:nvSpPr>
        <p:spPr>
          <a:xfrm>
            <a:off x="980003" y="2779157"/>
            <a:ext cx="605968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Neurologické zhodnocení</a:t>
            </a:r>
            <a:endParaRPr lang="en-US" sz="1400" dirty="0"/>
          </a:p>
        </p:txBody>
      </p:sp>
      <p:sp>
        <p:nvSpPr>
          <p:cNvPr id="8" name="Shape 4"/>
          <p:cNvSpPr/>
          <p:nvPr/>
        </p:nvSpPr>
        <p:spPr>
          <a:xfrm>
            <a:off x="7404497" y="1492448"/>
            <a:ext cx="6432113" cy="1740813"/>
          </a:xfrm>
          <a:prstGeom prst="roundRect">
            <a:avLst>
              <a:gd name="adj" fmla="val 43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0711" y="1678662"/>
            <a:ext cx="535781" cy="535781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37991" y="1825943"/>
            <a:ext cx="241102" cy="24110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590711" y="2393037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Krevní tlak (TK)</a:t>
            </a:r>
            <a:endParaRPr lang="en-US" sz="1750" dirty="0"/>
          </a:p>
        </p:txBody>
      </p:sp>
      <p:sp>
        <p:nvSpPr>
          <p:cNvPr id="12" name="Text 6"/>
          <p:cNvSpPr/>
          <p:nvPr/>
        </p:nvSpPr>
        <p:spPr>
          <a:xfrm>
            <a:off x="7590711" y="2779157"/>
            <a:ext cx="605968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Hemodynamický ukazatel</a:t>
            </a:r>
            <a:endParaRPr lang="en-US" sz="1400" dirty="0"/>
          </a:p>
        </p:txBody>
      </p:sp>
      <p:sp>
        <p:nvSpPr>
          <p:cNvPr id="13" name="Shape 7"/>
          <p:cNvSpPr/>
          <p:nvPr/>
        </p:nvSpPr>
        <p:spPr>
          <a:xfrm>
            <a:off x="793790" y="3411855"/>
            <a:ext cx="6432113" cy="1740813"/>
          </a:xfrm>
          <a:prstGeom prst="roundRect">
            <a:avLst>
              <a:gd name="adj" fmla="val 43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0003" y="3598069"/>
            <a:ext cx="535781" cy="535781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27284" y="3745349"/>
            <a:ext cx="241102" cy="241102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980003" y="4312444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Pulz (P)</a:t>
            </a:r>
            <a:endParaRPr lang="en-US" sz="1750" dirty="0"/>
          </a:p>
        </p:txBody>
      </p:sp>
      <p:sp>
        <p:nvSpPr>
          <p:cNvPr id="17" name="Text 9"/>
          <p:cNvSpPr/>
          <p:nvPr/>
        </p:nvSpPr>
        <p:spPr>
          <a:xfrm>
            <a:off x="980003" y="4698563"/>
            <a:ext cx="605968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Srdeční frekvence</a:t>
            </a:r>
            <a:endParaRPr lang="en-US" sz="1400" dirty="0"/>
          </a:p>
        </p:txBody>
      </p:sp>
      <p:sp>
        <p:nvSpPr>
          <p:cNvPr id="18" name="Shape 10"/>
          <p:cNvSpPr/>
          <p:nvPr/>
        </p:nvSpPr>
        <p:spPr>
          <a:xfrm>
            <a:off x="7404497" y="3411855"/>
            <a:ext cx="6432113" cy="1740813"/>
          </a:xfrm>
          <a:prstGeom prst="roundRect">
            <a:avLst>
              <a:gd name="adj" fmla="val 43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9" name="Image 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90711" y="3598069"/>
            <a:ext cx="535781" cy="535781"/>
          </a:xfrm>
          <a:prstGeom prst="rect">
            <a:avLst/>
          </a:prstGeom>
        </p:spPr>
      </p:pic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737991" y="3745349"/>
            <a:ext cx="241102" cy="241102"/>
          </a:xfrm>
          <a:prstGeom prst="rect">
            <a:avLst/>
          </a:prstGeom>
        </p:spPr>
      </p:pic>
      <p:sp>
        <p:nvSpPr>
          <p:cNvPr id="21" name="Text 11"/>
          <p:cNvSpPr/>
          <p:nvPr/>
        </p:nvSpPr>
        <p:spPr>
          <a:xfrm>
            <a:off x="7590711" y="4312444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Dech</a:t>
            </a:r>
            <a:endParaRPr lang="en-US" sz="1750" dirty="0"/>
          </a:p>
        </p:txBody>
      </p:sp>
      <p:sp>
        <p:nvSpPr>
          <p:cNvPr id="22" name="Text 12"/>
          <p:cNvSpPr/>
          <p:nvPr/>
        </p:nvSpPr>
        <p:spPr>
          <a:xfrm>
            <a:off x="7590711" y="4698563"/>
            <a:ext cx="605968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Respirační funkce</a:t>
            </a:r>
            <a:endParaRPr lang="en-US" sz="1400" dirty="0"/>
          </a:p>
        </p:txBody>
      </p:sp>
      <p:sp>
        <p:nvSpPr>
          <p:cNvPr id="23" name="Shape 13"/>
          <p:cNvSpPr/>
          <p:nvPr/>
        </p:nvSpPr>
        <p:spPr>
          <a:xfrm>
            <a:off x="793790" y="5331262"/>
            <a:ext cx="6432113" cy="1740813"/>
          </a:xfrm>
          <a:prstGeom prst="roundRect">
            <a:avLst>
              <a:gd name="adj" fmla="val 43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4" name="Image 8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80003" y="5517475"/>
            <a:ext cx="535781" cy="535781"/>
          </a:xfrm>
          <a:prstGeom prst="rect">
            <a:avLst/>
          </a:prstGeom>
        </p:spPr>
      </p:pic>
      <p:pic>
        <p:nvPicPr>
          <p:cNvPr id="25" name="Image 9" descr="preencoded.png"/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27284" y="5664756"/>
            <a:ext cx="241102" cy="241102"/>
          </a:xfrm>
          <a:prstGeom prst="rect">
            <a:avLst/>
          </a:prstGeom>
        </p:spPr>
      </p:pic>
      <p:sp>
        <p:nvSpPr>
          <p:cNvPr id="26" name="Text 14"/>
          <p:cNvSpPr/>
          <p:nvPr/>
        </p:nvSpPr>
        <p:spPr>
          <a:xfrm>
            <a:off x="980003" y="6231850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Tělesná teplota (TT)</a:t>
            </a:r>
            <a:endParaRPr lang="en-US" sz="1750" dirty="0"/>
          </a:p>
        </p:txBody>
      </p:sp>
      <p:sp>
        <p:nvSpPr>
          <p:cNvPr id="27" name="Text 15"/>
          <p:cNvSpPr/>
          <p:nvPr/>
        </p:nvSpPr>
        <p:spPr>
          <a:xfrm>
            <a:off x="980003" y="6617970"/>
            <a:ext cx="605968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Termoregulace organismu</a:t>
            </a:r>
            <a:endParaRPr lang="en-US" sz="1400" dirty="0"/>
          </a:p>
        </p:txBody>
      </p:sp>
      <p:sp>
        <p:nvSpPr>
          <p:cNvPr id="28" name="Shape 16"/>
          <p:cNvSpPr/>
          <p:nvPr/>
        </p:nvSpPr>
        <p:spPr>
          <a:xfrm>
            <a:off x="7404497" y="5331262"/>
            <a:ext cx="6432113" cy="1740813"/>
          </a:xfrm>
          <a:prstGeom prst="roundRect">
            <a:avLst>
              <a:gd name="adj" fmla="val 43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9" name="Image 10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590711" y="5517475"/>
            <a:ext cx="535781" cy="535781"/>
          </a:xfrm>
          <a:prstGeom prst="rect">
            <a:avLst/>
          </a:prstGeom>
        </p:spPr>
      </p:pic>
      <p:pic>
        <p:nvPicPr>
          <p:cNvPr id="30" name="Image 11" descr="preencoded.png"/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7737991" y="5664756"/>
            <a:ext cx="241102" cy="241102"/>
          </a:xfrm>
          <a:prstGeom prst="rect">
            <a:avLst/>
          </a:prstGeom>
        </p:spPr>
      </p:pic>
      <p:sp>
        <p:nvSpPr>
          <p:cNvPr id="31" name="Text 17"/>
          <p:cNvSpPr/>
          <p:nvPr/>
        </p:nvSpPr>
        <p:spPr>
          <a:xfrm>
            <a:off x="7590711" y="6231850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Vyprazdňování</a:t>
            </a:r>
            <a:endParaRPr lang="en-US" sz="1750" dirty="0"/>
          </a:p>
        </p:txBody>
      </p:sp>
      <p:sp>
        <p:nvSpPr>
          <p:cNvPr id="32" name="Text 18"/>
          <p:cNvSpPr/>
          <p:nvPr/>
        </p:nvSpPr>
        <p:spPr>
          <a:xfrm>
            <a:off x="7590711" y="6617970"/>
            <a:ext cx="605968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Moč a stolice</a:t>
            </a:r>
            <a:endParaRPr lang="en-US" sz="1400" dirty="0"/>
          </a:p>
        </p:txBody>
      </p:sp>
      <p:sp>
        <p:nvSpPr>
          <p:cNvPr id="33" name="Text 19"/>
          <p:cNvSpPr/>
          <p:nvPr/>
        </p:nvSpPr>
        <p:spPr>
          <a:xfrm>
            <a:off x="793790" y="7272933"/>
            <a:ext cx="13042821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Tyto funkce tvoří komplexní obraz fyziologického stavu pacienta a musí být vždy hodnoceny společně, nikoli izolovaně.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937141"/>
            <a:ext cx="5723573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Kdy vyšetřujeme vitální funkce?</a:t>
            </a:r>
            <a:endParaRPr lang="en-US" sz="3100" dirty="0"/>
          </a:p>
        </p:txBody>
      </p:sp>
      <p:sp>
        <p:nvSpPr>
          <p:cNvPr id="4" name="Shape 1"/>
          <p:cNvSpPr/>
          <p:nvPr/>
        </p:nvSpPr>
        <p:spPr>
          <a:xfrm>
            <a:off x="793790" y="1730931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438632" y="1799153"/>
            <a:ext cx="5701189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Vitální funkce se vždy hodnotí společně jako celek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1438632" y="2228374"/>
            <a:ext cx="6911578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Komplexní vyhodnocení poskytuje přesný obraz zdravotního stavu pacienta a jejich vzájemné vztahy mohou odhalit skryté problémy.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793790" y="3220522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438632" y="3288744"/>
            <a:ext cx="488525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Jsou součástí každého fyzikálního vyšetření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1438632" y="3717965"/>
            <a:ext cx="6911578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Jejich zhodnocení tvoří základ pro další diagnostické a terapeutické kroky při péči o pacienta.</a:t>
            </a:r>
            <a:endParaRPr lang="en-US" sz="1550" dirty="0"/>
          </a:p>
        </p:txBody>
      </p:sp>
      <p:sp>
        <p:nvSpPr>
          <p:cNvPr id="10" name="Shape 7"/>
          <p:cNvSpPr/>
          <p:nvPr/>
        </p:nvSpPr>
        <p:spPr>
          <a:xfrm>
            <a:off x="793790" y="4710113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438632" y="4778335"/>
            <a:ext cx="496633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Pravidelné kontroly v kritických momentech</a:t>
            </a:r>
            <a:endParaRPr lang="en-US" sz="1950" dirty="0"/>
          </a:p>
        </p:txBody>
      </p:sp>
      <p:sp>
        <p:nvSpPr>
          <p:cNvPr id="12" name="Text 9"/>
          <p:cNvSpPr/>
          <p:nvPr/>
        </p:nvSpPr>
        <p:spPr>
          <a:xfrm>
            <a:off x="1438632" y="5207556"/>
            <a:ext cx="6911578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 přijetí do nemocnice, změně zdravotního stavu, před a po invazivních výkonech a po podání některých léků.</a:t>
            </a:r>
            <a:endParaRPr lang="en-US" sz="1550" dirty="0"/>
          </a:p>
        </p:txBody>
      </p:sp>
      <p:sp>
        <p:nvSpPr>
          <p:cNvPr id="13" name="Shape 10"/>
          <p:cNvSpPr/>
          <p:nvPr/>
        </p:nvSpPr>
        <p:spPr>
          <a:xfrm>
            <a:off x="793790" y="6199703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1438632" y="6267926"/>
            <a:ext cx="5108734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Poruchy jsou objektivní příznaky onemocnění</a:t>
            </a:r>
            <a:endParaRPr lang="en-US" sz="1950" dirty="0"/>
          </a:p>
        </p:txBody>
      </p:sp>
      <p:sp>
        <p:nvSpPr>
          <p:cNvPr id="15" name="Text 12"/>
          <p:cNvSpPr/>
          <p:nvPr/>
        </p:nvSpPr>
        <p:spPr>
          <a:xfrm>
            <a:off x="1438632" y="6697147"/>
            <a:ext cx="6911578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Změny vitálních funkcí poskytují objektivní důkazy o patologických procesech v organismu.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78863"/>
            <a:ext cx="9923621" cy="1240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750"/>
              </a:lnSpc>
              <a:buNone/>
            </a:pPr>
            <a:r>
              <a:rPr lang="en-US" sz="7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Pulz – tep (P)</a:t>
            </a:r>
            <a:endParaRPr lang="en-US" sz="7800" dirty="0"/>
          </a:p>
        </p:txBody>
      </p:sp>
      <p:sp>
        <p:nvSpPr>
          <p:cNvPr id="3" name="Text 1"/>
          <p:cNvSpPr/>
          <p:nvPr/>
        </p:nvSpPr>
        <p:spPr>
          <a:xfrm>
            <a:off x="793790" y="3115270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Definice a fyziologie</a:t>
            </a:r>
            <a:endParaRPr lang="en-US" sz="2300" dirty="0"/>
          </a:p>
        </p:txBody>
      </p:sp>
      <p:sp>
        <p:nvSpPr>
          <p:cNvPr id="4" name="Text 2"/>
          <p:cNvSpPr/>
          <p:nvPr/>
        </p:nvSpPr>
        <p:spPr>
          <a:xfrm>
            <a:off x="793790" y="3685699"/>
            <a:ext cx="763202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Pulz představuje objemovou změnu tepny, kterou lze vidět, hmatat nebo registrovat přístrojem. Je základním ukazatelem srdeční aktivity a stavu cévního systému.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4459605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Pulz je určován dvěma hlavními faktory: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4935855"/>
            <a:ext cx="763202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Činností levé komory srdeční (pulzní čerpadlo) – objem krve vypuzené do aorty při systole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5600581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Poddajností a elasticitou periferních tepen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6076831"/>
            <a:ext cx="763202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Oba faktory jsou řízeny autonomním nervovým systémem, který zajišťuje adaptaci organismu na měnící se podmínky.</a:t>
            </a:r>
            <a:endParaRPr lang="en-US" sz="155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7543" y="3140154"/>
            <a:ext cx="3101102" cy="233195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837253"/>
            <a:ext cx="5985510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Co hodnotíme při vyšetření pulzu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793790" y="2631043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5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945368"/>
            <a:ext cx="3679031" cy="2286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93790" y="309026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Frekvence pulzu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793790" y="3519488"/>
            <a:ext cx="367903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Počet tepů za minutu – základní ukazatel srdeční aktivity a celkového stavu oběhového systému pacienta.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4671179" y="2631043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1179" y="2945368"/>
            <a:ext cx="3679031" cy="2286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4671179" y="309026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Rytmus pulzu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4671179" y="3519488"/>
            <a:ext cx="367903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Pravidelnost tepů – odhaluje arytmie a další poruchy srdečního rytmu, které mohou signalizovat závažné stavy.</a:t>
            </a:r>
            <a:endParaRPr lang="en-US" sz="1550" dirty="0"/>
          </a:p>
        </p:txBody>
      </p:sp>
      <p:sp>
        <p:nvSpPr>
          <p:cNvPr id="12" name="Text 7"/>
          <p:cNvSpPr/>
          <p:nvPr/>
        </p:nvSpPr>
        <p:spPr>
          <a:xfrm>
            <a:off x="793790" y="4759643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5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5054203"/>
            <a:ext cx="7556421" cy="2286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93790" y="521886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Vlastnosti pulzu</a:t>
            </a:r>
            <a:endParaRPr lang="en-US" sz="1950" dirty="0"/>
          </a:p>
        </p:txBody>
      </p:sp>
      <p:sp>
        <p:nvSpPr>
          <p:cNvPr id="15" name="Text 9"/>
          <p:cNvSpPr/>
          <p:nvPr/>
        </p:nvSpPr>
        <p:spPr>
          <a:xfrm>
            <a:off x="793790" y="5648087"/>
            <a:ext cx="75564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Amplituda a charakter pulzové vlny – poskytuje informace o síle srdeční kontrakce a stavu cévního systému.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11398"/>
            <a:ext cx="4676299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Devět míst k měření pulzu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1604367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Pulz vyšetřujeme vždy třemi prsty (nikoliv palcem), které lehce přitiskneme oproti kosti, případně poslechem pomocí fonendoskopu při měření apikálního pulzu.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2422922"/>
            <a:ext cx="6422231" cy="1764625"/>
          </a:xfrm>
          <a:prstGeom prst="roundRect">
            <a:avLst>
              <a:gd name="adj" fmla="val 4724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015008" y="2644140"/>
            <a:ext cx="260508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1. A. radialis – radiálně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1015008" y="3073360"/>
            <a:ext cx="59797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Obvyklé a nejsnadnější místo měření. Na palcové straně zápěstí palpujeme radiální tepnu.</a:t>
            </a:r>
            <a:endParaRPr lang="en-US" sz="1550" dirty="0"/>
          </a:p>
        </p:txBody>
      </p:sp>
      <p:sp>
        <p:nvSpPr>
          <p:cNvPr id="7" name="Shape 5"/>
          <p:cNvSpPr/>
          <p:nvPr/>
        </p:nvSpPr>
        <p:spPr>
          <a:xfrm>
            <a:off x="7414379" y="2422922"/>
            <a:ext cx="6422231" cy="1764625"/>
          </a:xfrm>
          <a:prstGeom prst="roundRect">
            <a:avLst>
              <a:gd name="adj" fmla="val 4724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635597" y="2644140"/>
            <a:ext cx="342923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2. A. carotis – karotická tepna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7635597" y="3073360"/>
            <a:ext cx="5979795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Mezi m. sternocleidomastoideus a tracheou.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POZOR: NIKDY nevyšetřujeme obě strany současně – riziko synkopy či srdeční zástavy!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Použití u dětí od 3 let, při šoku a během KPR.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793790" y="4385905"/>
            <a:ext cx="6422231" cy="1466969"/>
          </a:xfrm>
          <a:prstGeom prst="roundRect">
            <a:avLst>
              <a:gd name="adj" fmla="val 5682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015008" y="4607123"/>
            <a:ext cx="390048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3. A. temporalis – spánková tepna</a:t>
            </a:r>
            <a:endParaRPr lang="en-US" sz="1950" dirty="0"/>
          </a:p>
        </p:txBody>
      </p:sp>
      <p:sp>
        <p:nvSpPr>
          <p:cNvPr id="12" name="Text 10"/>
          <p:cNvSpPr/>
          <p:nvPr/>
        </p:nvSpPr>
        <p:spPr>
          <a:xfrm>
            <a:off x="1015008" y="5036344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Nad spánkovou kostí hlavy – vhodné u malých dětí.</a:t>
            </a:r>
            <a:endParaRPr lang="en-US" sz="1550" dirty="0"/>
          </a:p>
        </p:txBody>
      </p:sp>
      <p:sp>
        <p:nvSpPr>
          <p:cNvPr id="13" name="Shape 11"/>
          <p:cNvSpPr/>
          <p:nvPr/>
        </p:nvSpPr>
        <p:spPr>
          <a:xfrm>
            <a:off x="7414379" y="4385905"/>
            <a:ext cx="6422231" cy="1466969"/>
          </a:xfrm>
          <a:prstGeom prst="roundRect">
            <a:avLst>
              <a:gd name="adj" fmla="val 5682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635597" y="4607123"/>
            <a:ext cx="293096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4. Apikálně – srdeční hrot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7635597" y="5036344"/>
            <a:ext cx="59797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Měříme poslechem na srdečním hrotu.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Výhradně tak měříme u dětí do 3 let.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Také pro určení periferního deficitu.</a:t>
            </a:r>
            <a:endParaRPr lang="en-US" sz="1550" dirty="0"/>
          </a:p>
        </p:txBody>
      </p:sp>
      <p:sp>
        <p:nvSpPr>
          <p:cNvPr id="16" name="Shape 14"/>
          <p:cNvSpPr/>
          <p:nvPr/>
        </p:nvSpPr>
        <p:spPr>
          <a:xfrm>
            <a:off x="793790" y="6051233"/>
            <a:ext cx="6422231" cy="1466969"/>
          </a:xfrm>
          <a:prstGeom prst="roundRect">
            <a:avLst>
              <a:gd name="adj" fmla="val 5682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15008" y="6272451"/>
            <a:ext cx="3798570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5. A. brachialis – brachiální tepna</a:t>
            </a:r>
            <a:endParaRPr lang="en-US" sz="1950" dirty="0"/>
          </a:p>
        </p:txBody>
      </p:sp>
      <p:sp>
        <p:nvSpPr>
          <p:cNvPr id="18" name="Text 16"/>
          <p:cNvSpPr/>
          <p:nvPr/>
        </p:nvSpPr>
        <p:spPr>
          <a:xfrm>
            <a:off x="1015008" y="6701671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 vnitřní straně m. biceps nebo v kubitální jamce.</a:t>
            </a:r>
            <a:endParaRPr lang="en-US" sz="1550" dirty="0"/>
          </a:p>
        </p:txBody>
      </p:sp>
      <p:sp>
        <p:nvSpPr>
          <p:cNvPr id="19" name="Shape 17"/>
          <p:cNvSpPr/>
          <p:nvPr/>
        </p:nvSpPr>
        <p:spPr>
          <a:xfrm>
            <a:off x="7414379" y="6051233"/>
            <a:ext cx="6422231" cy="1466969"/>
          </a:xfrm>
          <a:prstGeom prst="roundRect">
            <a:avLst>
              <a:gd name="adj" fmla="val 5682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635597" y="6272451"/>
            <a:ext cx="373058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6. A. femoralis – femorální tepna</a:t>
            </a:r>
            <a:endParaRPr lang="en-US" sz="1950" dirty="0"/>
          </a:p>
        </p:txBody>
      </p:sp>
      <p:sp>
        <p:nvSpPr>
          <p:cNvPr id="21" name="Text 19"/>
          <p:cNvSpPr/>
          <p:nvPr/>
        </p:nvSpPr>
        <p:spPr>
          <a:xfrm>
            <a:off x="7635597" y="6701671"/>
            <a:ext cx="59797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 třísle. Používá se u dětí, při šokových stavech a ke zjištění cirkulace v dolní končetině.</a:t>
            </a:r>
            <a:endParaRPr lang="en-US" sz="15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46008" y="431959"/>
            <a:ext cx="6733223" cy="706279"/>
          </a:xfrm>
          <a:prstGeom prst="roundRect">
            <a:avLst>
              <a:gd name="adj" fmla="val 6632"/>
            </a:avLst>
          </a:prstGeom>
          <a:solidFill>
            <a:srgbClr val="FAF9F5"/>
          </a:solidFill>
          <a:ln w="15240">
            <a:solidFill>
              <a:srgbClr val="BFD3D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72691" y="558641"/>
            <a:ext cx="2074188" cy="1741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7. A. poplitea – popliteální tepna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72691" y="844272"/>
            <a:ext cx="6479858" cy="1672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 podkolenní jamce při pokrčené noze. Zjištění stavu cirkulace při ischemické chorobě dolních končetin.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46008" y="1249680"/>
            <a:ext cx="6733223" cy="706279"/>
          </a:xfrm>
          <a:prstGeom prst="roundRect">
            <a:avLst>
              <a:gd name="adj" fmla="val 6632"/>
            </a:avLst>
          </a:prstGeom>
          <a:solidFill>
            <a:srgbClr val="FAF9F5"/>
          </a:solidFill>
          <a:ln w="15240">
            <a:solidFill>
              <a:srgbClr val="BFD3D8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72691" y="1376363"/>
            <a:ext cx="1393984" cy="1741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8. A. dorsalis pedis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572691" y="1661993"/>
            <a:ext cx="6479858" cy="1672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 hřbetu chodidla – zhodnocení periferie cirkulace.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446008" y="2067401"/>
            <a:ext cx="6733223" cy="706279"/>
          </a:xfrm>
          <a:prstGeom prst="roundRect">
            <a:avLst>
              <a:gd name="adj" fmla="val 6632"/>
            </a:avLst>
          </a:prstGeom>
          <a:solidFill>
            <a:srgbClr val="FAF9F5"/>
          </a:solidFill>
          <a:ln w="15240">
            <a:solidFill>
              <a:srgbClr val="BFD3D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72691" y="2194084"/>
            <a:ext cx="1393984" cy="1741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9. A. tibialis posterior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572691" y="2479715"/>
            <a:ext cx="6479858" cy="1672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 vnitřním kotníkem – také pro hodnocení periferie cirkulace na dolních končetinách.</a:t>
            </a:r>
            <a:endParaRPr lang="en-US" sz="850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8789" y="431959"/>
            <a:ext cx="6733223" cy="1091029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19745"/>
            <a:ext cx="4704040" cy="322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Tepová frekvence – hodnocení a normy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793790" y="1400175"/>
            <a:ext cx="13042821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Počet tepů měříme celou minutu. Je-li pulz pravidelný, můžeme měřit 30 sekund a výsledek násobit dvěma. Kratší měření však přináší velkou nepřesnost. Při pravidelném pulzu odpovídá tepová frekvence srdeční frekvenci.</a:t>
            </a:r>
            <a:endParaRPr lang="en-US" sz="1000" dirty="0"/>
          </a:p>
        </p:txBody>
      </p:sp>
      <p:sp>
        <p:nvSpPr>
          <p:cNvPr id="4" name="Shape 2"/>
          <p:cNvSpPr/>
          <p:nvPr/>
        </p:nvSpPr>
        <p:spPr>
          <a:xfrm>
            <a:off x="793790" y="1738789"/>
            <a:ext cx="13042821" cy="1700451"/>
          </a:xfrm>
          <a:prstGeom prst="roundRect">
            <a:avLst>
              <a:gd name="adj" fmla="val 318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30354" y="1875353"/>
            <a:ext cx="2654856" cy="2014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Faktory ovlivňující tepovou frekvenci</a:t>
            </a:r>
            <a:endParaRPr lang="en-US" sz="1250" dirty="0"/>
          </a:p>
        </p:txBody>
      </p:sp>
      <p:sp>
        <p:nvSpPr>
          <p:cNvPr id="6" name="Text 4"/>
          <p:cNvSpPr/>
          <p:nvPr/>
        </p:nvSpPr>
        <p:spPr>
          <a:xfrm>
            <a:off x="930354" y="2154198"/>
            <a:ext cx="12769691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Věk a pohlaví (muži v pubertě mají nižší pulz)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930354" y="2392918"/>
            <a:ext cx="12769691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Tělesná konstituce a trénovanost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930354" y="2631638"/>
            <a:ext cx="12769691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Fyzická zátěž a poloha těla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930354" y="2870359"/>
            <a:ext cx="12769691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Léky (kofein zrychluje, digoxin a betablokátory zpomalují)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930354" y="3109079"/>
            <a:ext cx="12769691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Emoce a stres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793790" y="3648670"/>
            <a:ext cx="3139797" cy="4256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3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120-140</a:t>
            </a:r>
            <a:endParaRPr lang="en-US" sz="3350" dirty="0"/>
          </a:p>
        </p:txBody>
      </p:sp>
      <p:sp>
        <p:nvSpPr>
          <p:cNvPr id="12" name="Text 10"/>
          <p:cNvSpPr/>
          <p:nvPr/>
        </p:nvSpPr>
        <p:spPr>
          <a:xfrm>
            <a:off x="1557338" y="4235410"/>
            <a:ext cx="1612583" cy="2014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5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Novorozenci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793790" y="4514255"/>
            <a:ext cx="3139797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tepů za minutu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094798" y="3648670"/>
            <a:ext cx="3139797" cy="4256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3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100-120</a:t>
            </a:r>
            <a:endParaRPr lang="en-US" sz="3350" dirty="0"/>
          </a:p>
        </p:txBody>
      </p:sp>
      <p:sp>
        <p:nvSpPr>
          <p:cNvPr id="15" name="Text 13"/>
          <p:cNvSpPr/>
          <p:nvPr/>
        </p:nvSpPr>
        <p:spPr>
          <a:xfrm>
            <a:off x="4858345" y="4235410"/>
            <a:ext cx="1612583" cy="2014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5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Kojenci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4094798" y="4514255"/>
            <a:ext cx="3139797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tepů za minutu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7395805" y="3648670"/>
            <a:ext cx="3139797" cy="4256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3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90</a:t>
            </a:r>
            <a:endParaRPr lang="en-US" sz="3350" dirty="0"/>
          </a:p>
        </p:txBody>
      </p:sp>
      <p:sp>
        <p:nvSpPr>
          <p:cNvPr id="18" name="Text 16"/>
          <p:cNvSpPr/>
          <p:nvPr/>
        </p:nvSpPr>
        <p:spPr>
          <a:xfrm>
            <a:off x="8159353" y="4235410"/>
            <a:ext cx="1612583" cy="2014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5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Desetileté dítě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7395805" y="4514255"/>
            <a:ext cx="3139797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tepů za minutu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10696813" y="3648670"/>
            <a:ext cx="3139797" cy="4256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3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80</a:t>
            </a:r>
            <a:endParaRPr lang="en-US" sz="3350" dirty="0"/>
          </a:p>
        </p:txBody>
      </p:sp>
      <p:sp>
        <p:nvSpPr>
          <p:cNvPr id="21" name="Text 19"/>
          <p:cNvSpPr/>
          <p:nvPr/>
        </p:nvSpPr>
        <p:spPr>
          <a:xfrm>
            <a:off x="11460361" y="4235410"/>
            <a:ext cx="1612583" cy="2014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5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Ženy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10696813" y="4514255"/>
            <a:ext cx="3139797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tepů za minutu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5745242" y="5030272"/>
            <a:ext cx="3139797" cy="4256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3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70</a:t>
            </a:r>
            <a:endParaRPr lang="en-US" sz="3350" dirty="0"/>
          </a:p>
        </p:txBody>
      </p:sp>
      <p:sp>
        <p:nvSpPr>
          <p:cNvPr id="24" name="Text 22"/>
          <p:cNvSpPr/>
          <p:nvPr/>
        </p:nvSpPr>
        <p:spPr>
          <a:xfrm>
            <a:off x="6508790" y="5617012"/>
            <a:ext cx="1612583" cy="2014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5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Muži</a:t>
            </a:r>
            <a:endParaRPr lang="en-US" sz="1250" dirty="0"/>
          </a:p>
        </p:txBody>
      </p:sp>
      <p:sp>
        <p:nvSpPr>
          <p:cNvPr id="25" name="Text 23"/>
          <p:cNvSpPr/>
          <p:nvPr/>
        </p:nvSpPr>
        <p:spPr>
          <a:xfrm>
            <a:off x="5745242" y="5895856"/>
            <a:ext cx="3139797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tepů za minutu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793790" y="6234470"/>
            <a:ext cx="13042821" cy="1175266"/>
          </a:xfrm>
          <a:prstGeom prst="roundRect">
            <a:avLst>
              <a:gd name="adj" fmla="val 4610"/>
            </a:avLst>
          </a:prstGeom>
          <a:solidFill>
            <a:srgbClr val="C6E4EB"/>
          </a:solidFill>
          <a:ln/>
        </p:spPr>
      </p:sp>
      <p:pic>
        <p:nvPicPr>
          <p:cNvPr id="2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734" y="6406872"/>
            <a:ext cx="201573" cy="161211"/>
          </a:xfrm>
          <a:prstGeom prst="rect">
            <a:avLst/>
          </a:prstGeom>
        </p:spPr>
      </p:pic>
      <p:sp>
        <p:nvSpPr>
          <p:cNvPr id="28" name="Text 25"/>
          <p:cNvSpPr/>
          <p:nvPr/>
        </p:nvSpPr>
        <p:spPr>
          <a:xfrm>
            <a:off x="1253252" y="6395561"/>
            <a:ext cx="4260652" cy="2014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Normální tepová frekvence u dospělého: 60–90 tepů/min</a:t>
            </a:r>
            <a:endParaRPr lang="en-US" sz="1250" dirty="0"/>
          </a:p>
        </p:txBody>
      </p:sp>
      <p:sp>
        <p:nvSpPr>
          <p:cNvPr id="29" name="Text 26"/>
          <p:cNvSpPr/>
          <p:nvPr/>
        </p:nvSpPr>
        <p:spPr>
          <a:xfrm>
            <a:off x="1253252" y="6725960"/>
            <a:ext cx="12454414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Bradykardie:</a:t>
            </a:r>
            <a:r>
              <a:rPr lang="en-US" sz="10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zpomalení pod 60/min (život ohrožující pod 40/min)</a:t>
            </a:r>
            <a:endParaRPr lang="en-US" sz="1000" dirty="0"/>
          </a:p>
        </p:txBody>
      </p:sp>
      <p:sp>
        <p:nvSpPr>
          <p:cNvPr id="30" name="Text 27"/>
          <p:cNvSpPr/>
          <p:nvPr/>
        </p:nvSpPr>
        <p:spPr>
          <a:xfrm>
            <a:off x="1253252" y="7035641"/>
            <a:ext cx="12454414" cy="193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Tachykardie:</a:t>
            </a:r>
            <a:r>
              <a:rPr lang="en-US" sz="10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zrychlení nad 90/min (život ohrožující nad 150/min)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77303"/>
            <a:ext cx="4046934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Rytmus a kvalita pulzu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269450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Rytmus pulzu</a:t>
            </a:r>
            <a:endParaRPr lang="en-US" sz="2300" dirty="0"/>
          </a:p>
        </p:txBody>
      </p:sp>
      <p:sp>
        <p:nvSpPr>
          <p:cNvPr id="4" name="Text 2"/>
          <p:cNvSpPr/>
          <p:nvPr/>
        </p:nvSpPr>
        <p:spPr>
          <a:xfrm>
            <a:off x="793790" y="2839879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rytmus je pravidelný.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Nepravidelný pulz nazýváme arytmie nebo dysrytmie.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3613785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Respirační arytmie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fyziologická u dětí a mladistvých: zrychlení při nádechu, zpomalení při výdechu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4278511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Extrasystoly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po pravidelných tepech následuje předčasná vlna s menší amplitudou nebo opožděná s větší amplitudou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4943237"/>
            <a:ext cx="6279356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Kompletní arytmie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zcela nepravidelný tep při fibrilaci síní. Zjišťujeme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periferní deficit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= rozdíl mezi centrálním (apikálním) a periferním pulzem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564874" y="2269450"/>
            <a:ext cx="4965025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Kvalita pulzu (amplituda a charakter)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7564874" y="2839879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Amplituda je dána pulzovým tlakem, tj. rozdílem mezi systolickým a diastolickým tlakem.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564874" y="3613785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Pulsus parvus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(malý, nitkovitý pulz) – malý tepový objem, vazokonstrikce při infarktu, tamponádě, šoku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7564874" y="4278511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Pulsus magnus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(velký pulz) – velký srdeční objem při anémii, těhotenství, hypertyreóze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7564874" y="4943237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Pulsus mollis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(měkký) – snadno stlačitelný při hypotenzi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7564874" y="5310307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Pulsus durus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(tvrdý) – obtížně stlačitelný při hypertenzi</a:t>
            </a:r>
            <a:endParaRPr lang="en-US" sz="1550" dirty="0"/>
          </a:p>
        </p:txBody>
      </p:sp>
      <p:sp>
        <p:nvSpPr>
          <p:cNvPr id="14" name="Shape 12"/>
          <p:cNvSpPr/>
          <p:nvPr/>
        </p:nvSpPr>
        <p:spPr>
          <a:xfrm>
            <a:off x="793790" y="6128861"/>
            <a:ext cx="13042821" cy="823317"/>
          </a:xfrm>
          <a:prstGeom prst="roundRect">
            <a:avLst>
              <a:gd name="adj" fmla="val 10125"/>
            </a:avLst>
          </a:prstGeom>
          <a:solidFill>
            <a:srgbClr val="C6E4EB"/>
          </a:solidFill>
          <a:ln/>
        </p:spPr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48" y="6416516"/>
            <a:ext cx="248007" cy="198358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1438513" y="6376749"/>
            <a:ext cx="12199739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Příklad zápisu: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 110/min, pravidelný, nitkovitý</a:t>
            </a:r>
            <a:endParaRPr lang="en-US" sz="15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648891"/>
            <a:ext cx="7556421" cy="1240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750"/>
              </a:lnSpc>
              <a:buNone/>
            </a:pPr>
            <a:r>
              <a:rPr lang="en-US" sz="7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Krevní tlak (TK)</a:t>
            </a:r>
            <a:endParaRPr lang="en-US" sz="7800" dirty="0"/>
          </a:p>
        </p:txBody>
      </p:sp>
      <p:sp>
        <p:nvSpPr>
          <p:cNvPr id="4" name="Text 1"/>
          <p:cNvSpPr/>
          <p:nvPr/>
        </p:nvSpPr>
        <p:spPr>
          <a:xfrm>
            <a:off x="793790" y="2186940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Krevní tlak představuje tepenný arteriální tlak – tlak krve na stěnu tepny. Je klíčovým hemodynamickým parametrem poskytujícím informace o funkci kardiovaskulárního systému.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793790" y="3600807"/>
            <a:ext cx="7556421" cy="1741884"/>
          </a:xfrm>
          <a:prstGeom prst="roundRect">
            <a:avLst>
              <a:gd name="adj" fmla="val 6299"/>
            </a:avLst>
          </a:prstGeom>
          <a:solidFill>
            <a:srgbClr val="FAF9F5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3577947"/>
            <a:ext cx="7556421" cy="91440"/>
          </a:xfrm>
          <a:prstGeom prst="rect">
            <a:avLst/>
          </a:prstGeom>
        </p:spPr>
      </p:pic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4344" y="3303151"/>
            <a:ext cx="595313" cy="59531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452938" y="3451979"/>
            <a:ext cx="2381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1850" dirty="0"/>
          </a:p>
        </p:txBody>
      </p:sp>
      <p:sp>
        <p:nvSpPr>
          <p:cNvPr id="9" name="Text 4"/>
          <p:cNvSpPr/>
          <p:nvPr/>
        </p:nvSpPr>
        <p:spPr>
          <a:xfrm>
            <a:off x="1015008" y="409694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TK systolický</a:t>
            </a:r>
            <a:endParaRPr lang="en-US" sz="1950" dirty="0"/>
          </a:p>
        </p:txBody>
      </p:sp>
      <p:sp>
        <p:nvSpPr>
          <p:cNvPr id="10" name="Text 5"/>
          <p:cNvSpPr/>
          <p:nvPr/>
        </p:nvSpPr>
        <p:spPr>
          <a:xfrm>
            <a:off x="1015008" y="4526161"/>
            <a:ext cx="7113984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Nejvyšší měřený tlak v tepně, vyvolaný stahem srdečních komor během systoly. Odráží sílu srdeční kontrakce.</a:t>
            </a:r>
            <a:endParaRPr lang="en-US" sz="1550" dirty="0"/>
          </a:p>
        </p:txBody>
      </p:sp>
      <p:sp>
        <p:nvSpPr>
          <p:cNvPr id="11" name="Shape 6"/>
          <p:cNvSpPr/>
          <p:nvPr/>
        </p:nvSpPr>
        <p:spPr>
          <a:xfrm>
            <a:off x="793790" y="5838706"/>
            <a:ext cx="7556421" cy="1741884"/>
          </a:xfrm>
          <a:prstGeom prst="roundRect">
            <a:avLst>
              <a:gd name="adj" fmla="val 6299"/>
            </a:avLst>
          </a:prstGeom>
          <a:solidFill>
            <a:srgbClr val="FAF9F5"/>
          </a:solidFill>
          <a:ln/>
        </p:spPr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815846"/>
            <a:ext cx="7556421" cy="91440"/>
          </a:xfrm>
          <a:prstGeom prst="rect">
            <a:avLst/>
          </a:prstGeom>
        </p:spPr>
      </p:pic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4344" y="5541050"/>
            <a:ext cx="595313" cy="595313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4452938" y="5689878"/>
            <a:ext cx="2381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1850" dirty="0"/>
          </a:p>
        </p:txBody>
      </p:sp>
      <p:sp>
        <p:nvSpPr>
          <p:cNvPr id="15" name="Text 8"/>
          <p:cNvSpPr/>
          <p:nvPr/>
        </p:nvSpPr>
        <p:spPr>
          <a:xfrm>
            <a:off x="1015008" y="633483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TK diastolický</a:t>
            </a:r>
            <a:endParaRPr lang="en-US" sz="1950" dirty="0"/>
          </a:p>
        </p:txBody>
      </p:sp>
      <p:sp>
        <p:nvSpPr>
          <p:cNvPr id="16" name="Text 9"/>
          <p:cNvSpPr/>
          <p:nvPr/>
        </p:nvSpPr>
        <p:spPr>
          <a:xfrm>
            <a:off x="1015008" y="6764060"/>
            <a:ext cx="7113984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Nejnižší tlak stále přítomný v cévách při diastole komor. Souvisí s periferní cévní rezistencí.</a:t>
            </a:r>
            <a:endParaRPr lang="en-US" sz="15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86163"/>
            <a:ext cx="5381149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Metody měření krevního tlaku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793790" y="2579132"/>
            <a:ext cx="4215289" cy="2329458"/>
          </a:xfrm>
          <a:prstGeom prst="roundRect">
            <a:avLst>
              <a:gd name="adj" fmla="val 2044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99768" y="2785110"/>
            <a:ext cx="2621994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Přímá invazivní metoda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999768" y="3214330"/>
            <a:ext cx="3803333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Tenká cévka zavedená do tepny (a. femoralis, a. radialis) napojená na manometr nebo monitor. Používá se při těžké hypotenzi u šokových stavů na JIP a ARO.</a:t>
            </a:r>
            <a:endParaRPr lang="en-US" sz="1550" dirty="0"/>
          </a:p>
        </p:txBody>
      </p:sp>
      <p:sp>
        <p:nvSpPr>
          <p:cNvPr id="6" name="Shape 4"/>
          <p:cNvSpPr/>
          <p:nvPr/>
        </p:nvSpPr>
        <p:spPr>
          <a:xfrm>
            <a:off x="5207437" y="2579132"/>
            <a:ext cx="4215408" cy="2329458"/>
          </a:xfrm>
          <a:prstGeom prst="roundRect">
            <a:avLst>
              <a:gd name="adj" fmla="val 2044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413415" y="2785110"/>
            <a:ext cx="321397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Nepřímá neinvazivní metoda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5413415" y="3214330"/>
            <a:ext cx="3803452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Rtuťový tonometr s manžetou, poslech Korotkovových ozev fonendoskopem – zlatý standard ambulantního měření.</a:t>
            </a:r>
            <a:endParaRPr lang="en-US" sz="1550" dirty="0"/>
          </a:p>
        </p:txBody>
      </p:sp>
      <p:sp>
        <p:nvSpPr>
          <p:cNvPr id="9" name="Shape 7"/>
          <p:cNvSpPr/>
          <p:nvPr/>
        </p:nvSpPr>
        <p:spPr>
          <a:xfrm>
            <a:off x="9621203" y="2579132"/>
            <a:ext cx="4215289" cy="2329458"/>
          </a:xfrm>
          <a:prstGeom prst="roundRect">
            <a:avLst>
              <a:gd name="adj" fmla="val 2044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9827181" y="2785110"/>
            <a:ext cx="262723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Oscilometrická metoda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9827181" y="3214330"/>
            <a:ext cx="380333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Manžeta s monitorem snímající mechanické pulzace. Vhodná pro kontinuální monitoring na JIP a ARO.</a:t>
            </a:r>
            <a:endParaRPr lang="en-US" sz="1550" dirty="0"/>
          </a:p>
        </p:txBody>
      </p:sp>
      <p:sp>
        <p:nvSpPr>
          <p:cNvPr id="12" name="Shape 10"/>
          <p:cNvSpPr/>
          <p:nvPr/>
        </p:nvSpPr>
        <p:spPr>
          <a:xfrm>
            <a:off x="793790" y="5106948"/>
            <a:ext cx="6422112" cy="1436489"/>
          </a:xfrm>
          <a:prstGeom prst="roundRect">
            <a:avLst>
              <a:gd name="adj" fmla="val 3316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999768" y="5312926"/>
            <a:ext cx="336149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Automatické digitální přístroje</a:t>
            </a:r>
            <a:endParaRPr lang="en-US" sz="1950" dirty="0"/>
          </a:p>
        </p:txBody>
      </p:sp>
      <p:sp>
        <p:nvSpPr>
          <p:cNvPr id="14" name="Text 12"/>
          <p:cNvSpPr/>
          <p:nvPr/>
        </p:nvSpPr>
        <p:spPr>
          <a:xfrm>
            <a:off x="999768" y="5742146"/>
            <a:ext cx="60101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Vhodné pro domácí měření. Přesnost je úměrná ceně, přístroje nejsou kalibrovány.</a:t>
            </a:r>
            <a:endParaRPr lang="en-US" sz="1550" dirty="0"/>
          </a:p>
        </p:txBody>
      </p:sp>
      <p:sp>
        <p:nvSpPr>
          <p:cNvPr id="15" name="Shape 13"/>
          <p:cNvSpPr/>
          <p:nvPr/>
        </p:nvSpPr>
        <p:spPr>
          <a:xfrm>
            <a:off x="7414260" y="5106948"/>
            <a:ext cx="6422231" cy="1436489"/>
          </a:xfrm>
          <a:prstGeom prst="roundRect">
            <a:avLst>
              <a:gd name="adj" fmla="val 3316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620238" y="5312926"/>
            <a:ext cx="352317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Ambulantní monitoring (ABPM)</a:t>
            </a:r>
            <a:endParaRPr lang="en-US" sz="1950" dirty="0"/>
          </a:p>
        </p:txBody>
      </p:sp>
      <p:sp>
        <p:nvSpPr>
          <p:cNvPr id="17" name="Text 15"/>
          <p:cNvSpPr/>
          <p:nvPr/>
        </p:nvSpPr>
        <p:spPr>
          <a:xfrm>
            <a:off x="7620238" y="5742146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"Tlakový holter" – měření po dobu 24–48 hodin v intervalech 15–30 minut. Hodnotí denní variabilitu, vylučuje hypertenzi bílého pláště.</a:t>
            </a:r>
            <a:endParaRPr lang="en-US" sz="15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19037"/>
            <a:ext cx="7687151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Technika měření TK rtuťovým tonometrem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712006"/>
            <a:ext cx="130428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Správné měření krevního tlaku vyžaduje dodržení řady zásad, které zajistí přesnost a reprodukovatelnost výsledků.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3232904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68204" y="3270111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1438632" y="3301127"/>
            <a:ext cx="361592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Výběr místa a správné manžety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1438632" y="3730347"/>
            <a:ext cx="5752505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Nejčastěji na paži, v některých případech na dolní končetině se stehennní manžetou.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Šířka manžety musí být 40% obvodu paže: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standardní 12,5 cm, obézní 14+ cm, děti 5-9 cm, kojenci 2,5 cm.</a:t>
            </a:r>
            <a:endParaRPr lang="en-US" sz="1550" dirty="0"/>
          </a:p>
        </p:txBody>
      </p:sp>
      <p:sp>
        <p:nvSpPr>
          <p:cNvPr id="8" name="Shape 6"/>
          <p:cNvSpPr/>
          <p:nvPr/>
        </p:nvSpPr>
        <p:spPr>
          <a:xfrm>
            <a:off x="7439144" y="3232904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513558" y="3270111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2300" dirty="0"/>
          </a:p>
        </p:txBody>
      </p:sp>
      <p:sp>
        <p:nvSpPr>
          <p:cNvPr id="10" name="Text 8"/>
          <p:cNvSpPr/>
          <p:nvPr/>
        </p:nvSpPr>
        <p:spPr>
          <a:xfrm>
            <a:off x="8083987" y="3301127"/>
            <a:ext cx="2808684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Správná poloha pacienta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8083987" y="3730347"/>
            <a:ext cx="5752624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 sedě s končetinou mírně ohnutou opřenou ve výši srdce, nebo v leže s paží mírně abdukovanou. U starších s aterosklerózou měřit vleže i vstoje (vyloučení ortostatické hypotenze).</a:t>
            </a:r>
            <a:endParaRPr lang="en-US" sz="1550" dirty="0"/>
          </a:p>
        </p:txBody>
      </p:sp>
      <p:sp>
        <p:nvSpPr>
          <p:cNvPr id="12" name="Shape 10"/>
          <p:cNvSpPr/>
          <p:nvPr/>
        </p:nvSpPr>
        <p:spPr>
          <a:xfrm>
            <a:off x="793790" y="5020151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68204" y="5057358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1438632" y="5088374"/>
            <a:ext cx="336280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Optimální podmínky prostředí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1438632" y="5517594"/>
            <a:ext cx="575250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Teplé tiché prostředí, alespoň 5 minut klidu před měřením, bez fyzické aktivity, jídla, kávy nebo kouření.</a:t>
            </a:r>
            <a:endParaRPr lang="en-US" sz="1550" dirty="0"/>
          </a:p>
        </p:txBody>
      </p:sp>
      <p:sp>
        <p:nvSpPr>
          <p:cNvPr id="16" name="Shape 14"/>
          <p:cNvSpPr/>
          <p:nvPr/>
        </p:nvSpPr>
        <p:spPr>
          <a:xfrm>
            <a:off x="7439144" y="5020151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513558" y="5057358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</a:t>
            </a:r>
            <a:endParaRPr lang="en-US" sz="2300" dirty="0"/>
          </a:p>
        </p:txBody>
      </p:sp>
      <p:sp>
        <p:nvSpPr>
          <p:cNvPr id="18" name="Text 16"/>
          <p:cNvSpPr/>
          <p:nvPr/>
        </p:nvSpPr>
        <p:spPr>
          <a:xfrm>
            <a:off x="8083987" y="5088374"/>
            <a:ext cx="322218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První měření na obou pažích</a:t>
            </a:r>
            <a:endParaRPr lang="en-US" sz="1950" dirty="0"/>
          </a:p>
        </p:txBody>
      </p:sp>
      <p:sp>
        <p:nvSpPr>
          <p:cNvPr id="19" name="Text 17"/>
          <p:cNvSpPr/>
          <p:nvPr/>
        </p:nvSpPr>
        <p:spPr>
          <a:xfrm>
            <a:off x="8083987" y="5517594"/>
            <a:ext cx="5752624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Fyziologicky je na levé paži TK o 5 mm Hg nižší. Větší rozdíl = podezření na koarktaci aorty. Opakovaná měření vždy na stejné paži.</a:t>
            </a:r>
            <a:endParaRPr lang="en-US" sz="15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4843" y="443270"/>
            <a:ext cx="5947172" cy="4030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50"/>
              </a:lnSpc>
              <a:buNone/>
            </a:pPr>
            <a:r>
              <a:rPr lang="en-US" sz="2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Způsob měření a Korotkovovy fenomény</a:t>
            </a:r>
            <a:endParaRPr lang="en-US" sz="25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843" y="1269444"/>
            <a:ext cx="806053" cy="146101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612106" y="1430655"/>
            <a:ext cx="2015252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1612106" y="1843802"/>
            <a:ext cx="6193155" cy="7254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Prázdnou manžetu správné šířky pevně ovineme 2 cm nad loketní jamkou. Nafoukneme na hodnotu o 20 mm Hg vyšší než zmizení pulzací na a. brachialis, minimálně na 200 torr.</a:t>
            </a:r>
            <a:endParaRPr lang="en-US" sz="12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843" y="2730460"/>
            <a:ext cx="806053" cy="12192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612106" y="2891671"/>
            <a:ext cx="2106216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Měření systolického TK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1612106" y="3304818"/>
            <a:ext cx="6193155" cy="483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Fonendoskop přitiskneme do loketní jamky. Zvolna vypouštíme a posloucháme. </a:t>
            </a:r>
            <a:r>
              <a:rPr lang="en-US" sz="12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První zřetelný Korotkovův zvuk = systolický TK.</a:t>
            </a:r>
            <a:endParaRPr lang="en-US" sz="12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843" y="3949660"/>
            <a:ext cx="806053" cy="121920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612106" y="4110871"/>
            <a:ext cx="2183011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Měření diastolického TK</a:t>
            </a:r>
            <a:endParaRPr lang="en-US" sz="1550" dirty="0"/>
          </a:p>
        </p:txBody>
      </p:sp>
      <p:sp>
        <p:nvSpPr>
          <p:cNvPr id="11" name="Text 6"/>
          <p:cNvSpPr/>
          <p:nvPr/>
        </p:nvSpPr>
        <p:spPr>
          <a:xfrm>
            <a:off x="1612106" y="4524018"/>
            <a:ext cx="6193155" cy="483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Zvuky se stanou jasnější (4. fáze = náhlé ztlumení). </a:t>
            </a:r>
            <a:r>
              <a:rPr lang="en-US" sz="12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5. fáze = úplné vymizení zvuků = diastolický TK</a:t>
            </a: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(u těhotných, dětí a při tyreotoxikóze odečítáme ve 4. fázi).</a:t>
            </a:r>
            <a:endParaRPr lang="en-US" sz="12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6026" y="1269444"/>
            <a:ext cx="5787033" cy="5386149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8206026" y="6836926"/>
            <a:ext cx="2015252" cy="2519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Obtížné situace</a:t>
            </a:r>
            <a:endParaRPr lang="en-US" sz="1550" dirty="0"/>
          </a:p>
        </p:txBody>
      </p:sp>
      <p:sp>
        <p:nvSpPr>
          <p:cNvPr id="14" name="Text 8"/>
          <p:cNvSpPr/>
          <p:nvPr/>
        </p:nvSpPr>
        <p:spPr>
          <a:xfrm>
            <a:off x="8206026" y="7250073"/>
            <a:ext cx="5787033" cy="2418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Vazodilatace – neobjeví se 4. a 5. fáze</a:t>
            </a:r>
            <a:endParaRPr lang="en-US" sz="1250" dirty="0"/>
          </a:p>
        </p:txBody>
      </p:sp>
      <p:sp>
        <p:nvSpPr>
          <p:cNvPr id="15" name="Text 9"/>
          <p:cNvSpPr/>
          <p:nvPr/>
        </p:nvSpPr>
        <p:spPr>
          <a:xfrm>
            <a:off x="8206026" y="7548205"/>
            <a:ext cx="5787033" cy="2418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Hypotenze/šok – téměř nemožné měřit nepřímou metodou</a:t>
            </a:r>
            <a:endParaRPr lang="en-US" sz="1250" dirty="0"/>
          </a:p>
        </p:txBody>
      </p:sp>
      <p:sp>
        <p:nvSpPr>
          <p:cNvPr id="16" name="Text 10"/>
          <p:cNvSpPr/>
          <p:nvPr/>
        </p:nvSpPr>
        <p:spPr>
          <a:xfrm>
            <a:off x="8206026" y="7846338"/>
            <a:ext cx="5787033" cy="2418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Arytmie – hodnoty kolísají s tepovým objemem</a:t>
            </a:r>
            <a:endParaRPr lang="en-US" sz="1250" dirty="0"/>
          </a:p>
        </p:txBody>
      </p:sp>
      <p:sp>
        <p:nvSpPr>
          <p:cNvPr id="17" name="Text 11"/>
          <p:cNvSpPr/>
          <p:nvPr/>
        </p:nvSpPr>
        <p:spPr>
          <a:xfrm>
            <a:off x="8206026" y="8144470"/>
            <a:ext cx="5787033" cy="2418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0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Koarktace aorty – rozdíl &gt;10 mm Hg mezi pažemi</a:t>
            </a:r>
            <a:endParaRPr lang="en-US" sz="12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54737"/>
            <a:ext cx="5906453" cy="4712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2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Normy a hodnocení krevního tlaku</a:t>
            </a:r>
            <a:endParaRPr lang="en-US" sz="2950" dirty="0"/>
          </a:p>
        </p:txBody>
      </p:sp>
      <p:sp>
        <p:nvSpPr>
          <p:cNvPr id="3" name="Shape 1"/>
          <p:cNvSpPr/>
          <p:nvPr/>
        </p:nvSpPr>
        <p:spPr>
          <a:xfrm>
            <a:off x="793790" y="1603058"/>
            <a:ext cx="4221956" cy="2459474"/>
          </a:xfrm>
          <a:prstGeom prst="roundRect">
            <a:avLst>
              <a:gd name="adj" fmla="val 322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89886" y="1799153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Normální TK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989886" y="2206943"/>
            <a:ext cx="3829764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Má stanovenou pouze horní hranici: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TK &lt;140/90 mm Hg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989886" y="2885837"/>
            <a:ext cx="3829764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Průměrný TK u dospělého: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120/80 mm Hg</a:t>
            </a:r>
            <a:endParaRPr lang="en-US" sz="1450" dirty="0"/>
          </a:p>
        </p:txBody>
      </p:sp>
      <p:sp>
        <p:nvSpPr>
          <p:cNvPr id="7" name="Shape 5"/>
          <p:cNvSpPr/>
          <p:nvPr/>
        </p:nvSpPr>
        <p:spPr>
          <a:xfrm>
            <a:off x="5204222" y="1603058"/>
            <a:ext cx="4221956" cy="2459474"/>
          </a:xfrm>
          <a:prstGeom prst="roundRect">
            <a:avLst>
              <a:gd name="adj" fmla="val 322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00318" y="1799153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Hypertenze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5400318" y="2206943"/>
            <a:ext cx="3829764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Opakovaně naměřená hodnota (minimálně při 2 ze 3 návštěv)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TK ≥140/90 mm Hg</a:t>
            </a:r>
            <a:endParaRPr lang="en-US" sz="1450" dirty="0"/>
          </a:p>
        </p:txBody>
      </p:sp>
      <p:sp>
        <p:nvSpPr>
          <p:cNvPr id="10" name="Text 8"/>
          <p:cNvSpPr/>
          <p:nvPr/>
        </p:nvSpPr>
        <p:spPr>
          <a:xfrm>
            <a:off x="5400318" y="2885837"/>
            <a:ext cx="3829764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Mírná: 140-159/90-99 mm Hg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5400318" y="3234690"/>
            <a:ext cx="3829764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Středně těžká: 160-179/100-109 mm Hg</a:t>
            </a:r>
            <a:endParaRPr lang="en-US" sz="1450" dirty="0"/>
          </a:p>
        </p:txBody>
      </p:sp>
      <p:sp>
        <p:nvSpPr>
          <p:cNvPr id="12" name="Text 10"/>
          <p:cNvSpPr/>
          <p:nvPr/>
        </p:nvSpPr>
        <p:spPr>
          <a:xfrm>
            <a:off x="5400318" y="3583543"/>
            <a:ext cx="3829764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Těžká: ≥180/110 mm Hg</a:t>
            </a:r>
            <a:endParaRPr lang="en-US" sz="1450" dirty="0"/>
          </a:p>
        </p:txBody>
      </p:sp>
      <p:sp>
        <p:nvSpPr>
          <p:cNvPr id="13" name="Shape 11"/>
          <p:cNvSpPr/>
          <p:nvPr/>
        </p:nvSpPr>
        <p:spPr>
          <a:xfrm>
            <a:off x="9614654" y="1603058"/>
            <a:ext cx="4221956" cy="2459474"/>
          </a:xfrm>
          <a:prstGeom prst="roundRect">
            <a:avLst>
              <a:gd name="adj" fmla="val 322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810750" y="1799153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Hypotenze</a:t>
            </a:r>
            <a:endParaRPr lang="en-US" sz="1850" dirty="0"/>
          </a:p>
        </p:txBody>
      </p:sp>
      <p:sp>
        <p:nvSpPr>
          <p:cNvPr id="15" name="Text 13"/>
          <p:cNvSpPr/>
          <p:nvPr/>
        </p:nvSpPr>
        <p:spPr>
          <a:xfrm>
            <a:off x="9810750" y="2206943"/>
            <a:ext cx="3829764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Systolický TK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≤100 mm Hg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793790" y="4345305"/>
            <a:ext cx="2828211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Faktory ovlivňující TK</a:t>
            </a:r>
            <a:endParaRPr lang="en-US" sz="2200" dirty="0"/>
          </a:p>
        </p:txBody>
      </p:sp>
      <p:sp>
        <p:nvSpPr>
          <p:cNvPr id="17" name="Text 15"/>
          <p:cNvSpPr/>
          <p:nvPr/>
        </p:nvSpPr>
        <p:spPr>
          <a:xfrm>
            <a:off x="793790" y="5151120"/>
            <a:ext cx="6291382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Fyzická zátěž a věk</a:t>
            </a:r>
            <a:endParaRPr lang="en-US" sz="1450" dirty="0"/>
          </a:p>
        </p:txBody>
      </p:sp>
      <p:sp>
        <p:nvSpPr>
          <p:cNvPr id="18" name="Text 16"/>
          <p:cNvSpPr/>
          <p:nvPr/>
        </p:nvSpPr>
        <p:spPr>
          <a:xfrm>
            <a:off x="793790" y="5499973"/>
            <a:ext cx="6291382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Kofein, kouření, jídlo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793790" y="5848826"/>
            <a:ext cx="6291382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Okolní teplota (chlad zvyšuje TK)</a:t>
            </a:r>
            <a:endParaRPr lang="en-US" sz="1450" dirty="0"/>
          </a:p>
        </p:txBody>
      </p:sp>
      <p:sp>
        <p:nvSpPr>
          <p:cNvPr id="20" name="Text 18"/>
          <p:cNvSpPr/>
          <p:nvPr/>
        </p:nvSpPr>
        <p:spPr>
          <a:xfrm>
            <a:off x="7552849" y="5151120"/>
            <a:ext cx="6291382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Léky a medikace</a:t>
            </a:r>
            <a:endParaRPr lang="en-US" sz="1450" dirty="0"/>
          </a:p>
        </p:txBody>
      </p:sp>
      <p:sp>
        <p:nvSpPr>
          <p:cNvPr id="21" name="Text 19"/>
          <p:cNvSpPr/>
          <p:nvPr/>
        </p:nvSpPr>
        <p:spPr>
          <a:xfrm>
            <a:off x="7552849" y="5499973"/>
            <a:ext cx="6291382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Psychické vlivy a stres</a:t>
            </a:r>
            <a:endParaRPr lang="en-US" sz="1450" dirty="0"/>
          </a:p>
        </p:txBody>
      </p:sp>
      <p:sp>
        <p:nvSpPr>
          <p:cNvPr id="22" name="Text 20"/>
          <p:cNvSpPr/>
          <p:nvPr/>
        </p:nvSpPr>
        <p:spPr>
          <a:xfrm>
            <a:off x="7552849" y="5848826"/>
            <a:ext cx="6291382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Technika měření</a:t>
            </a:r>
            <a:endParaRPr lang="en-US" sz="1450" dirty="0"/>
          </a:p>
        </p:txBody>
      </p:sp>
      <p:sp>
        <p:nvSpPr>
          <p:cNvPr id="23" name="Shape 21"/>
          <p:cNvSpPr/>
          <p:nvPr/>
        </p:nvSpPr>
        <p:spPr>
          <a:xfrm>
            <a:off x="793790" y="6409730"/>
            <a:ext cx="13042821" cy="1065133"/>
          </a:xfrm>
          <a:prstGeom prst="roundRect">
            <a:avLst>
              <a:gd name="adj" fmla="val 7435"/>
            </a:avLst>
          </a:prstGeom>
          <a:solidFill>
            <a:srgbClr val="C6E4EB"/>
          </a:solidFill>
          <a:ln/>
        </p:spPr>
      </p:sp>
      <p:pic>
        <p:nvPicPr>
          <p:cNvPr id="2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266" y="6685955"/>
            <a:ext cx="235625" cy="188476"/>
          </a:xfrm>
          <a:prstGeom prst="rect">
            <a:avLst/>
          </a:prstGeom>
        </p:spPr>
      </p:pic>
      <p:sp>
        <p:nvSpPr>
          <p:cNvPr id="25" name="Text 22"/>
          <p:cNvSpPr/>
          <p:nvPr/>
        </p:nvSpPr>
        <p:spPr>
          <a:xfrm>
            <a:off x="1406366" y="6645235"/>
            <a:ext cx="12241768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Hypertenze z bílého pláště:</a:t>
            </a:r>
            <a:r>
              <a:rPr lang="en-US" sz="14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Stres v ordinaci zvyšuje hodnotu TK. Kontrolní domácí měření bývá nižší než tzv. kauzální TK měřený lékařem a má přísnější normy.</a:t>
            </a:r>
            <a:endParaRPr lang="en-US" sz="14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0084" y="460653"/>
            <a:ext cx="6202442" cy="6805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350"/>
              </a:lnSpc>
              <a:buNone/>
            </a:pPr>
            <a:r>
              <a:rPr lang="en-US" sz="42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Dech – respirační funkce</a:t>
            </a:r>
            <a:endParaRPr lang="en-US" sz="4250" dirty="0"/>
          </a:p>
        </p:txBody>
      </p:sp>
      <p:sp>
        <p:nvSpPr>
          <p:cNvPr id="3" name="Text 1"/>
          <p:cNvSpPr/>
          <p:nvPr/>
        </p:nvSpPr>
        <p:spPr>
          <a:xfrm>
            <a:off x="670084" y="1358979"/>
            <a:ext cx="13290233" cy="326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Dýchání je automatický děj ovlivnitelný vůlí. Skládá se z inspirace (nádech) a expirace (výdech). Vyšetření provádíme pohledem na pohyb hrudníku, poslechem fonendoskopem nebo pohmatem přiložením dlaně na hrudník. </a:t>
            </a: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Důležité: měříme nepozorovaně, jinak pacient dýchání ovlivní.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70084" y="1848922"/>
            <a:ext cx="2761536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Normální dýchání – eupnoe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2170033" y="2992041"/>
            <a:ext cx="1339215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12-20</a:t>
            </a:r>
            <a:endParaRPr lang="en-US" sz="21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3110" y="2311479"/>
            <a:ext cx="1633299" cy="163329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2159198" y="4080748"/>
            <a:ext cx="1361123" cy="170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Dospělí</a:t>
            </a:r>
            <a:endParaRPr lang="en-US" sz="1050" dirty="0"/>
          </a:p>
        </p:txBody>
      </p:sp>
      <p:sp>
        <p:nvSpPr>
          <p:cNvPr id="8" name="Text 5"/>
          <p:cNvSpPr/>
          <p:nvPr/>
        </p:nvSpPr>
        <p:spPr>
          <a:xfrm>
            <a:off x="670084" y="4316016"/>
            <a:ext cx="4339352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250"/>
              </a:lnSpc>
              <a:buNone/>
            </a:pP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dechů za minutu</a:t>
            </a:r>
            <a:endParaRPr lang="en-US" sz="850" dirty="0"/>
          </a:p>
        </p:txBody>
      </p:sp>
      <p:sp>
        <p:nvSpPr>
          <p:cNvPr id="9" name="Text 6"/>
          <p:cNvSpPr/>
          <p:nvPr/>
        </p:nvSpPr>
        <p:spPr>
          <a:xfrm>
            <a:off x="6645473" y="2992041"/>
            <a:ext cx="1339215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25-30</a:t>
            </a:r>
            <a:endParaRPr lang="en-US" sz="21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8550" y="2311479"/>
            <a:ext cx="1633299" cy="1633299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34639" y="4080748"/>
            <a:ext cx="1361123" cy="170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Předškoláci</a:t>
            </a:r>
            <a:endParaRPr lang="en-US" sz="1050" dirty="0"/>
          </a:p>
        </p:txBody>
      </p:sp>
      <p:sp>
        <p:nvSpPr>
          <p:cNvPr id="12" name="Text 8"/>
          <p:cNvSpPr/>
          <p:nvPr/>
        </p:nvSpPr>
        <p:spPr>
          <a:xfrm>
            <a:off x="5145524" y="4316016"/>
            <a:ext cx="4339352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250"/>
              </a:lnSpc>
              <a:buNone/>
            </a:pP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dechů za minutu</a:t>
            </a:r>
            <a:endParaRPr lang="en-US" sz="850" dirty="0"/>
          </a:p>
        </p:txBody>
      </p:sp>
      <p:sp>
        <p:nvSpPr>
          <p:cNvPr id="13" name="Text 9"/>
          <p:cNvSpPr/>
          <p:nvPr/>
        </p:nvSpPr>
        <p:spPr>
          <a:xfrm>
            <a:off x="11120914" y="2992041"/>
            <a:ext cx="1339215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40-44</a:t>
            </a:r>
            <a:endParaRPr lang="en-US" sz="2100" dirty="0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73991" y="2311479"/>
            <a:ext cx="1633299" cy="1633299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1110079" y="4080748"/>
            <a:ext cx="1361123" cy="170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Novorozenci</a:t>
            </a:r>
            <a:endParaRPr lang="en-US" sz="1050" dirty="0"/>
          </a:p>
        </p:txBody>
      </p:sp>
      <p:sp>
        <p:nvSpPr>
          <p:cNvPr id="16" name="Text 11"/>
          <p:cNvSpPr/>
          <p:nvPr/>
        </p:nvSpPr>
        <p:spPr>
          <a:xfrm>
            <a:off x="9620964" y="4316016"/>
            <a:ext cx="4339352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250"/>
              </a:lnSpc>
              <a:buNone/>
            </a:pP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dechů za minutu</a:t>
            </a:r>
            <a:endParaRPr lang="en-US" sz="850" dirty="0"/>
          </a:p>
        </p:txBody>
      </p:sp>
      <p:sp>
        <p:nvSpPr>
          <p:cNvPr id="17" name="Text 12"/>
          <p:cNvSpPr/>
          <p:nvPr/>
        </p:nvSpPr>
        <p:spPr>
          <a:xfrm>
            <a:off x="670084" y="4601766"/>
            <a:ext cx="13290233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dýchání má pravidelný rytmus a dechový objem asi 500 ml. U mužů převažuje abdominální typ dýchání, u žen kostální typ.</a:t>
            </a:r>
            <a:endParaRPr lang="en-US" sz="850" dirty="0"/>
          </a:p>
        </p:txBody>
      </p:sp>
      <p:sp>
        <p:nvSpPr>
          <p:cNvPr id="18" name="Text 13"/>
          <p:cNvSpPr/>
          <p:nvPr/>
        </p:nvSpPr>
        <p:spPr>
          <a:xfrm>
            <a:off x="670084" y="4928354"/>
            <a:ext cx="2177772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Abnormální dýchání</a:t>
            </a:r>
            <a:endParaRPr lang="en-US" sz="1700" dirty="0"/>
          </a:p>
        </p:txBody>
      </p:sp>
      <p:sp>
        <p:nvSpPr>
          <p:cNvPr id="19" name="Shape 14"/>
          <p:cNvSpPr/>
          <p:nvPr/>
        </p:nvSpPr>
        <p:spPr>
          <a:xfrm>
            <a:off x="670084" y="5363766"/>
            <a:ext cx="4357449" cy="1251109"/>
          </a:xfrm>
          <a:prstGeom prst="roundRect">
            <a:avLst>
              <a:gd name="adj" fmla="val 5847"/>
            </a:avLst>
          </a:prstGeom>
          <a:solidFill>
            <a:srgbClr val="FAF9F5"/>
          </a:solidFill>
          <a:ln w="15240">
            <a:solidFill>
              <a:srgbClr val="BFD3D8"/>
            </a:solidFill>
            <a:prstDash val="solid"/>
          </a:ln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844" y="5363766"/>
            <a:ext cx="60960" cy="1251109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839867" y="5487829"/>
            <a:ext cx="1361123" cy="170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Změny frekvence</a:t>
            </a:r>
            <a:endParaRPr lang="en-US" sz="1050" dirty="0"/>
          </a:p>
        </p:txBody>
      </p:sp>
      <p:sp>
        <p:nvSpPr>
          <p:cNvPr id="22" name="Text 16"/>
          <p:cNvSpPr/>
          <p:nvPr/>
        </p:nvSpPr>
        <p:spPr>
          <a:xfrm>
            <a:off x="839867" y="5723096"/>
            <a:ext cx="4063603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Tachypnoe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zrychlené dýchání</a:t>
            </a:r>
            <a:endParaRPr lang="en-US" sz="850" dirty="0"/>
          </a:p>
        </p:txBody>
      </p:sp>
      <p:sp>
        <p:nvSpPr>
          <p:cNvPr id="23" name="Text 17"/>
          <p:cNvSpPr/>
          <p:nvPr/>
        </p:nvSpPr>
        <p:spPr>
          <a:xfrm>
            <a:off x="839867" y="5924550"/>
            <a:ext cx="4063603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Bradypnoe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zpomalené dýchání</a:t>
            </a:r>
            <a:endParaRPr lang="en-US" sz="850" dirty="0"/>
          </a:p>
        </p:txBody>
      </p:sp>
      <p:sp>
        <p:nvSpPr>
          <p:cNvPr id="24" name="Text 18"/>
          <p:cNvSpPr/>
          <p:nvPr/>
        </p:nvSpPr>
        <p:spPr>
          <a:xfrm>
            <a:off x="839867" y="6126004"/>
            <a:ext cx="4063603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Apnoe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zástava dechu</a:t>
            </a:r>
            <a:endParaRPr lang="en-US" sz="850" dirty="0"/>
          </a:p>
        </p:txBody>
      </p:sp>
      <p:sp>
        <p:nvSpPr>
          <p:cNvPr id="25" name="Text 19"/>
          <p:cNvSpPr/>
          <p:nvPr/>
        </p:nvSpPr>
        <p:spPr>
          <a:xfrm>
            <a:off x="839867" y="6327458"/>
            <a:ext cx="4063603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Apnoické pauzy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bezdeší mezi jednotlivými vdechy</a:t>
            </a:r>
            <a:endParaRPr lang="en-US" sz="850" dirty="0"/>
          </a:p>
        </p:txBody>
      </p:sp>
      <p:sp>
        <p:nvSpPr>
          <p:cNvPr id="26" name="Shape 20"/>
          <p:cNvSpPr/>
          <p:nvPr/>
        </p:nvSpPr>
        <p:spPr>
          <a:xfrm>
            <a:off x="5136356" y="5363766"/>
            <a:ext cx="4357568" cy="1251109"/>
          </a:xfrm>
          <a:prstGeom prst="roundRect">
            <a:avLst>
              <a:gd name="adj" fmla="val 5847"/>
            </a:avLst>
          </a:prstGeom>
          <a:solidFill>
            <a:srgbClr val="FAF9F5"/>
          </a:solidFill>
          <a:ln w="15240">
            <a:solidFill>
              <a:srgbClr val="BFD3D8"/>
            </a:solidFill>
            <a:prstDash val="solid"/>
          </a:ln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1116" y="5363766"/>
            <a:ext cx="60960" cy="1251109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5306139" y="5487829"/>
            <a:ext cx="1361123" cy="170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Ztížené dýchání</a:t>
            </a:r>
            <a:endParaRPr lang="en-US" sz="1050" dirty="0"/>
          </a:p>
        </p:txBody>
      </p:sp>
      <p:sp>
        <p:nvSpPr>
          <p:cNvPr id="29" name="Text 22"/>
          <p:cNvSpPr/>
          <p:nvPr/>
        </p:nvSpPr>
        <p:spPr>
          <a:xfrm>
            <a:off x="5306139" y="5723096"/>
            <a:ext cx="4063722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Dyspnoe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dušnost, pocit nedostatku vzduchu se zvýšeným dechovým úsilím</a:t>
            </a:r>
            <a:endParaRPr lang="en-US" sz="850" dirty="0"/>
          </a:p>
        </p:txBody>
      </p:sp>
      <p:sp>
        <p:nvSpPr>
          <p:cNvPr id="30" name="Text 23"/>
          <p:cNvSpPr/>
          <p:nvPr/>
        </p:nvSpPr>
        <p:spPr>
          <a:xfrm>
            <a:off x="5306139" y="5924550"/>
            <a:ext cx="4063722" cy="326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Ortopnoe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vystupňovaná dušnost se zapojením pomocných dýchacích svalů (astmatický záchvat, srdeční selhání)</a:t>
            </a:r>
            <a:endParaRPr lang="en-US" sz="850" dirty="0"/>
          </a:p>
        </p:txBody>
      </p:sp>
      <p:sp>
        <p:nvSpPr>
          <p:cNvPr id="31" name="Shape 24"/>
          <p:cNvSpPr/>
          <p:nvPr/>
        </p:nvSpPr>
        <p:spPr>
          <a:xfrm>
            <a:off x="9602748" y="5363766"/>
            <a:ext cx="4357568" cy="1251109"/>
          </a:xfrm>
          <a:prstGeom prst="roundRect">
            <a:avLst>
              <a:gd name="adj" fmla="val 5847"/>
            </a:avLst>
          </a:prstGeom>
          <a:solidFill>
            <a:srgbClr val="FAF9F5"/>
          </a:solidFill>
          <a:ln w="15240">
            <a:solidFill>
              <a:srgbClr val="BFD3D8"/>
            </a:solidFill>
            <a:prstDash val="solid"/>
          </a:ln>
        </p:spPr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87508" y="5363766"/>
            <a:ext cx="60960" cy="1251109"/>
          </a:xfrm>
          <a:prstGeom prst="rect">
            <a:avLst/>
          </a:prstGeom>
        </p:spPr>
      </p:pic>
      <p:sp>
        <p:nvSpPr>
          <p:cNvPr id="33" name="Text 25"/>
          <p:cNvSpPr/>
          <p:nvPr/>
        </p:nvSpPr>
        <p:spPr>
          <a:xfrm>
            <a:off x="9772531" y="5487829"/>
            <a:ext cx="1361123" cy="170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Změny rytmu</a:t>
            </a:r>
            <a:endParaRPr lang="en-US" sz="1050" dirty="0"/>
          </a:p>
        </p:txBody>
      </p:sp>
      <p:sp>
        <p:nvSpPr>
          <p:cNvPr id="34" name="Text 26"/>
          <p:cNvSpPr/>
          <p:nvPr/>
        </p:nvSpPr>
        <p:spPr>
          <a:xfrm>
            <a:off x="9772531" y="5723096"/>
            <a:ext cx="4063722" cy="326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Cheynovo-Stokesovo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periodické dýchání s postupným zrychlováním a apnoickými pauzami (acidóza, srdeční selhání)</a:t>
            </a:r>
            <a:endParaRPr lang="en-US" sz="850" dirty="0"/>
          </a:p>
        </p:txBody>
      </p:sp>
      <p:sp>
        <p:nvSpPr>
          <p:cNvPr id="35" name="Text 27"/>
          <p:cNvSpPr/>
          <p:nvPr/>
        </p:nvSpPr>
        <p:spPr>
          <a:xfrm>
            <a:off x="9772531" y="6087904"/>
            <a:ext cx="4063722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Biotovo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normální ventilace střídaná apnoickými pauzami (onemocnění CNS)</a:t>
            </a:r>
            <a:endParaRPr lang="en-US" sz="850" dirty="0"/>
          </a:p>
        </p:txBody>
      </p:sp>
      <p:sp>
        <p:nvSpPr>
          <p:cNvPr id="36" name="Shape 28"/>
          <p:cNvSpPr/>
          <p:nvPr/>
        </p:nvSpPr>
        <p:spPr>
          <a:xfrm>
            <a:off x="670084" y="6723697"/>
            <a:ext cx="4357449" cy="1049655"/>
          </a:xfrm>
          <a:prstGeom prst="roundRect">
            <a:avLst>
              <a:gd name="adj" fmla="val 6969"/>
            </a:avLst>
          </a:prstGeom>
          <a:solidFill>
            <a:srgbClr val="FAF9F5"/>
          </a:solidFill>
          <a:ln w="15240">
            <a:solidFill>
              <a:srgbClr val="BFD3D8"/>
            </a:solidFill>
            <a:prstDash val="solid"/>
          </a:ln>
        </p:spPr>
      </p:sp>
      <p:pic>
        <p:nvPicPr>
          <p:cNvPr id="37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4844" y="6723697"/>
            <a:ext cx="60960" cy="1049655"/>
          </a:xfrm>
          <a:prstGeom prst="rect">
            <a:avLst/>
          </a:prstGeom>
        </p:spPr>
      </p:pic>
      <p:sp>
        <p:nvSpPr>
          <p:cNvPr id="38" name="Text 29"/>
          <p:cNvSpPr/>
          <p:nvPr/>
        </p:nvSpPr>
        <p:spPr>
          <a:xfrm>
            <a:off x="839867" y="6847761"/>
            <a:ext cx="1651040" cy="170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Změny dechového objemu</a:t>
            </a:r>
            <a:endParaRPr lang="en-US" sz="1050" dirty="0"/>
          </a:p>
        </p:txBody>
      </p:sp>
      <p:sp>
        <p:nvSpPr>
          <p:cNvPr id="39" name="Text 30"/>
          <p:cNvSpPr/>
          <p:nvPr/>
        </p:nvSpPr>
        <p:spPr>
          <a:xfrm>
            <a:off x="839867" y="7083028"/>
            <a:ext cx="4063603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Hyperpnoe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prohloubené dýchání</a:t>
            </a:r>
            <a:endParaRPr lang="en-US" sz="850" dirty="0"/>
          </a:p>
        </p:txBody>
      </p:sp>
      <p:sp>
        <p:nvSpPr>
          <p:cNvPr id="40" name="Text 31"/>
          <p:cNvSpPr/>
          <p:nvPr/>
        </p:nvSpPr>
        <p:spPr>
          <a:xfrm>
            <a:off x="839867" y="7284482"/>
            <a:ext cx="4063603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Kussmaulovo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pravidelné, prohloubené dýchání (diabetické kóma, urémie)</a:t>
            </a:r>
            <a:endParaRPr lang="en-US" sz="850" dirty="0"/>
          </a:p>
        </p:txBody>
      </p:sp>
      <p:sp>
        <p:nvSpPr>
          <p:cNvPr id="41" name="Text 32"/>
          <p:cNvSpPr/>
          <p:nvPr/>
        </p:nvSpPr>
        <p:spPr>
          <a:xfrm>
            <a:off x="839867" y="7485936"/>
            <a:ext cx="4063603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Hypopnoe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mělké dýchání (emfyzém, pleuritida)</a:t>
            </a:r>
            <a:endParaRPr lang="en-US" sz="850" dirty="0"/>
          </a:p>
        </p:txBody>
      </p:sp>
      <p:sp>
        <p:nvSpPr>
          <p:cNvPr id="42" name="Shape 33"/>
          <p:cNvSpPr/>
          <p:nvPr/>
        </p:nvSpPr>
        <p:spPr>
          <a:xfrm>
            <a:off x="5136356" y="6723697"/>
            <a:ext cx="4357568" cy="1049655"/>
          </a:xfrm>
          <a:prstGeom prst="roundRect">
            <a:avLst>
              <a:gd name="adj" fmla="val 6969"/>
            </a:avLst>
          </a:prstGeom>
          <a:solidFill>
            <a:srgbClr val="FAF9F5"/>
          </a:solidFill>
          <a:ln w="15240">
            <a:solidFill>
              <a:srgbClr val="BFD3D8"/>
            </a:solidFill>
            <a:prstDash val="solid"/>
          </a:ln>
        </p:spPr>
      </p:sp>
      <p:pic>
        <p:nvPicPr>
          <p:cNvPr id="43" name="Image 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21116" y="6723697"/>
            <a:ext cx="60960" cy="1049655"/>
          </a:xfrm>
          <a:prstGeom prst="rect">
            <a:avLst/>
          </a:prstGeom>
        </p:spPr>
      </p:pic>
      <p:sp>
        <p:nvSpPr>
          <p:cNvPr id="44" name="Text 34"/>
          <p:cNvSpPr/>
          <p:nvPr/>
        </p:nvSpPr>
        <p:spPr>
          <a:xfrm>
            <a:off x="5306139" y="6847761"/>
            <a:ext cx="1361123" cy="1700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Změny ventilace</a:t>
            </a:r>
            <a:endParaRPr lang="en-US" sz="1050" dirty="0"/>
          </a:p>
        </p:txBody>
      </p:sp>
      <p:sp>
        <p:nvSpPr>
          <p:cNvPr id="45" name="Text 35"/>
          <p:cNvSpPr/>
          <p:nvPr/>
        </p:nvSpPr>
        <p:spPr>
          <a:xfrm>
            <a:off x="5306139" y="7083028"/>
            <a:ext cx="4063722" cy="1633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Hyperventilace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zrychlené + prohloubené = zvýšená minutová ventilace</a:t>
            </a:r>
            <a:endParaRPr lang="en-US" sz="850" dirty="0"/>
          </a:p>
        </p:txBody>
      </p:sp>
      <p:sp>
        <p:nvSpPr>
          <p:cNvPr id="46" name="Text 36"/>
          <p:cNvSpPr/>
          <p:nvPr/>
        </p:nvSpPr>
        <p:spPr>
          <a:xfrm>
            <a:off x="5306139" y="7284482"/>
            <a:ext cx="4063722" cy="326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250"/>
              </a:lnSpc>
              <a:buSzPct val="100000"/>
              <a:buChar char="•"/>
            </a:pPr>
            <a:r>
              <a:rPr lang="en-US" sz="8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Hypoventilace</a:t>
            </a:r>
            <a:r>
              <a:rPr lang="en-US" sz="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zpomalené + mělké dýchání (dlouhodobě závažné ohrožení pacienta)</a:t>
            </a:r>
            <a:endParaRPr lang="en-US" sz="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1725</Words>
  <Application>Microsoft Office PowerPoint</Application>
  <PresentationFormat>Vlastní</PresentationFormat>
  <Paragraphs>212</Paragraphs>
  <Slides>15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Host Grotesk Light</vt:lpstr>
      <vt:lpstr>Host Grotesk Medium</vt:lpstr>
      <vt:lpstr>Roboto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2025-12-13T16:49:23Z</dcterms:created>
  <dcterms:modified xsi:type="dcterms:W3CDTF">2025-12-13T16:50:09Z</dcterms:modified>
</cp:coreProperties>
</file>