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85" r:id="rId4"/>
    <p:sldId id="289" r:id="rId5"/>
    <p:sldId id="261" r:id="rId6"/>
    <p:sldId id="286" r:id="rId7"/>
    <p:sldId id="290" r:id="rId8"/>
    <p:sldId id="269" r:id="rId9"/>
    <p:sldId id="288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B5E632-D63E-BB47-B263-F4ED045F00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C7C7D1B-3003-2F49-D0F8-70E7D58255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B20572-FF8E-2639-80CE-39AE2DA15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E6F00D1-9914-A294-B57E-973BD3C27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109B334-2FB2-9C50-CD86-361D0F8C7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059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1B3A2B-062D-9ABD-9733-E4D28563E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2FB00E2-864E-D44B-B1F4-97EA61EE9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EBA7BC4-017E-3367-91B8-BE1491833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34CA9A4-C875-BC94-F46C-A674BE9C7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C3459B8-0083-BDF1-9024-7FC01F971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5210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8D01D8-F664-E1B4-19CA-80E245372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FEF5B5F-02D1-0E12-2E4D-68B3DD609A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A9B189D-D438-F2CE-5489-63AF9A569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8F152A-3FFB-EE8C-230A-09A7B0A90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5C45EED-875E-02D4-B002-B5C33D595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1267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FA8A7B-5F8A-A5B2-8817-B33BE1407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FD7B1B7-DB9F-6B5A-11B8-4275D2255E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E24CA54-E138-66F3-FB45-B288D60CE2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A6332D1-571A-A066-0837-3FF746412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FE4396E-E4F8-5261-44CD-4EA82D9D6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7E769CD-EB2C-9113-4DE2-4B8B6E7D7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485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72712D-B6AE-330E-F18A-548DAE28F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4104D29-A446-63A7-0640-C13F057ECE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DE877B3-4A5E-7DBE-830E-ABEEF7A905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D938EC3-BD1E-BEBF-DFF7-651B1DCE00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2B1C4A2-9CBC-53D0-008A-3218371669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D6F0D9D-1EA9-DE95-9070-D7CA466F7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CBBACA2-C12B-9813-F8DC-5582F92F0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1155F64-11B5-9182-47FD-A75F785CD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791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E2B81D-6A9A-86D4-CC75-9148B1B2E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AE5C817-A6F5-B3A8-CB2D-6BD6024C0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CED5A86-2057-3E94-1E8A-DE5237B43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B636FED-57A2-9149-6163-394434B2D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209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70A5EE4-5431-BAE3-30D5-521CC0998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B433B16-32CF-46E5-1994-FED8606F5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11449B9-C43B-EE14-D1E8-FC000554A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831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E4C383-937E-3C14-8C47-E3D327B1E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63959A-20F5-7B33-C39E-D16F60C19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95E959B-CACE-0CA2-904A-791FE76614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B3B698A-08DE-1126-40B0-45E086151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E6DEE57-75C5-7321-94C6-AC3975A4B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283DBD2-63D4-3F20-AA65-F113BF96B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176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5C041F-9EA9-34EB-C7CF-F8248A7E1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18B01EF-E1DD-FD9D-61DB-267C38F12C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832F95C-8667-51B0-A718-8784631AF7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CA23378-EA4E-F67D-F820-832EB581E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C168C33-726B-2583-354F-18A627DC5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A3F3C35-3694-6C23-3BF0-C30AB61AD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1026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3FC0C1-E10D-305C-B3C4-2E7C3D0F5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7C9B26B-3345-4D7A-AB4B-CCD5DA3698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905FA25-7EFA-03C2-9D61-15F799D85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9C24BD4-845E-C588-8A39-C4BBD9F26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196972-682D-A46A-DD5D-3DB2317F4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951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EF45FC1-957F-41E0-13B8-048F08D491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1EDF487-E75E-28B8-E7BD-6FC1ACBC5A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EE94E26-7EB2-C1A4-967C-4734261E7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69DF11-6BE0-5BDD-FE2C-D7FDC7151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68A9E63-0FBC-B63C-A162-66D835941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94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8AD284E-2C8E-C280-B812-8C571870B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2A30E13-D802-A34F-A819-C8E9544446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42529B-547D-73B0-6DBC-719BEC26FF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7B321-708C-43C1-97A8-23E2556D3839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E51B857-0F34-CBFF-068D-CB6A7082C3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76D3C44-CBFD-311A-51C1-7DF6B74EE3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B6415-F4A2-4872-B064-C03504CC24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65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7" Type="http://schemas.openxmlformats.org/officeDocument/2006/relationships/image" Target="../media/image17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png"/><Relationship Id="rId5" Type="http://schemas.openxmlformats.org/officeDocument/2006/relationships/image" Target="../media/image150.png"/><Relationship Id="rId4" Type="http://schemas.openxmlformats.org/officeDocument/2006/relationships/image" Target="../media/image1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90.png"/><Relationship Id="rId7" Type="http://schemas.openxmlformats.org/officeDocument/2006/relationships/image" Target="../media/image230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0.png"/><Relationship Id="rId11" Type="http://schemas.openxmlformats.org/officeDocument/2006/relationships/image" Target="../media/image260.png"/><Relationship Id="rId5" Type="http://schemas.openxmlformats.org/officeDocument/2006/relationships/image" Target="../media/image210.png"/><Relationship Id="rId10" Type="http://schemas.openxmlformats.org/officeDocument/2006/relationships/image" Target="../media/image250.png"/><Relationship Id="rId4" Type="http://schemas.openxmlformats.org/officeDocument/2006/relationships/image" Target="../media/image200.png"/><Relationship Id="rId9" Type="http://schemas.openxmlformats.org/officeDocument/2006/relationships/image" Target="../media/image24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680742-5457-667A-BA84-6456CE4E64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7636" y="4918326"/>
            <a:ext cx="3236729" cy="607614"/>
          </a:xfrm>
        </p:spPr>
        <p:txBody>
          <a:bodyPr>
            <a:normAutofit/>
          </a:bodyPr>
          <a:lstStyle/>
          <a:p>
            <a:r>
              <a:rPr lang="cs-CZ" sz="3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Dvojice sil</a:t>
            </a:r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D7D84621-F5E8-24A0-9D4E-27257A5F8259}"/>
              </a:ext>
            </a:extLst>
          </p:cNvPr>
          <p:cNvSpPr>
            <a:spLocks noGrp="1"/>
          </p:cNvSpPr>
          <p:nvPr/>
        </p:nvSpPr>
        <p:spPr>
          <a:xfrm>
            <a:off x="3149162" y="2156243"/>
            <a:ext cx="5893677" cy="229107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Mechanika tuhého tělesa</a:t>
            </a:r>
            <a:br>
              <a:rPr lang="cs-CZ"/>
            </a:br>
            <a:r>
              <a:rPr lang="cs-CZ"/>
              <a:t>Fyz63</a:t>
            </a:r>
            <a:endParaRPr lang="cs-CZ" dirty="0"/>
          </a:p>
        </p:txBody>
      </p:sp>
      <p:sp>
        <p:nvSpPr>
          <p:cNvPr id="5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820836" y="6192463"/>
            <a:ext cx="132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15. 3. 2026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81282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70235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lideplayer.cz/slide/1904380/7/images/26/Dvojice+sil+%3D+dv%C4%9B+stejn%C4%9B+velk%C3%A9+rovnob%C4%9B%C5%BEn%C3%A9+s%C3%ADly+F1+a+F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934" t="44909" r="36036" b="3576"/>
          <a:stretch/>
        </p:blipFill>
        <p:spPr bwMode="auto">
          <a:xfrm>
            <a:off x="336780" y="691991"/>
            <a:ext cx="2547816" cy="265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2401EFDD-3FB4-0CB7-47B0-974ED9BFAD52}"/>
              </a:ext>
            </a:extLst>
          </p:cNvPr>
          <p:cNvSpPr txBox="1"/>
          <p:nvPr/>
        </p:nvSpPr>
        <p:spPr>
          <a:xfrm>
            <a:off x="429207" y="317241"/>
            <a:ext cx="13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Dvojice sil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04854" y="3350365"/>
                <a:ext cx="5806330" cy="29238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výsledného momentu dvojice sil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𝑴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𝑴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protože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je hodnota momentu dvojice sil</a:t>
                </a:r>
              </a:p>
              <a:p>
                <a:endParaRPr lang="cs-CZ" sz="8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0" dirty="0"/>
                  <a:t>kde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=2.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r>
                  <a:rPr lang="cs-CZ" b="0" i="0" dirty="0">
                    <a:latin typeface="+mj-lt"/>
                  </a:rPr>
                  <a:t>je </a:t>
                </a:r>
                <a:r>
                  <a:rPr lang="cs-CZ" b="1" i="0" dirty="0">
                    <a:latin typeface="+mj-lt"/>
                  </a:rPr>
                  <a:t>kolmá vzdálenost mezi silami, kterou nazýváme  </a:t>
                </a:r>
                <a:r>
                  <a:rPr lang="cs-CZ" b="1" i="0" dirty="0">
                    <a:latin typeface="+mj-lt"/>
                    <a:ea typeface="Cambria Math" panose="02040503050406030204" pitchFamily="18" charset="0"/>
                  </a:rPr>
                  <a:t>rameno dvojice sil</a:t>
                </a:r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854" y="3350365"/>
                <a:ext cx="5806330" cy="2923877"/>
              </a:xfrm>
              <a:prstGeom prst="rect">
                <a:avLst/>
              </a:prstGeom>
              <a:blipFill>
                <a:blip r:embed="rId4"/>
                <a:stretch>
                  <a:fillRect l="-945" t="-12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7391191" y="4119274"/>
                <a:ext cx="2709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1191" y="4119274"/>
                <a:ext cx="2709949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3D47AFE-CEEA-0302-83C4-F094DCCF98C6}"/>
                  </a:ext>
                </a:extLst>
              </p:cNvPr>
              <p:cNvSpPr txBox="1"/>
              <p:nvPr/>
            </p:nvSpPr>
            <p:spPr>
              <a:xfrm>
                <a:off x="3482671" y="1490288"/>
                <a:ext cx="7817041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Dvojici sil nelze nahradit jedinou silou, protože jejich výslednice je nulová. Přesto má dvojice sil na těleso otáčivý účinek, který vyjadřuje </a:t>
                </a:r>
                <a:r>
                  <a:rPr lang="cs-CZ" b="1" dirty="0"/>
                  <a:t>vektorová fyzikální veličina</a:t>
                </a:r>
              </a:p>
              <a:p>
                <a:endParaRPr lang="cs-CZ" sz="800" b="1" dirty="0"/>
              </a:p>
              <a:p>
                <a:pPr algn="ctr"/>
                <a:r>
                  <a:rPr lang="cs-CZ" b="1" dirty="0"/>
                  <a:t>MOMENT DVOJICE SIL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𝑫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3D47AFE-CEEA-0302-83C4-F094DCCF98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2671" y="1490288"/>
                <a:ext cx="7817041" cy="1046440"/>
              </a:xfrm>
              <a:prstGeom prst="rect">
                <a:avLst/>
              </a:prstGeom>
              <a:blipFill>
                <a:blip r:embed="rId6"/>
                <a:stretch>
                  <a:fillRect l="-624" t="-2907" r="-546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C3D40E3E-8C2E-5220-7843-13E6B1F25FC5}"/>
              </a:ext>
            </a:extLst>
          </p:cNvPr>
          <p:cNvSpPr txBox="1"/>
          <p:nvPr/>
        </p:nvSpPr>
        <p:spPr>
          <a:xfrm>
            <a:off x="6646714" y="4988296"/>
            <a:ext cx="5009317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Hodnota momentu dvojice sil se rovná součinu délky ramene sil a velikosti jedné síly.</a:t>
            </a:r>
          </a:p>
        </p:txBody>
      </p:sp>
      <p:sp>
        <p:nvSpPr>
          <p:cNvPr id="11" name="Pravá složená závorka 10">
            <a:extLst>
              <a:ext uri="{FF2B5EF4-FFF2-40B4-BE49-F238E27FC236}">
                <a16:creationId xmlns:a16="http://schemas.microsoft.com/office/drawing/2014/main" id="{57417669-D164-92CF-E260-A7040A3BB067}"/>
              </a:ext>
            </a:extLst>
          </p:cNvPr>
          <p:cNvSpPr/>
          <p:nvPr/>
        </p:nvSpPr>
        <p:spPr>
          <a:xfrm rot="16200000">
            <a:off x="1570492" y="693383"/>
            <a:ext cx="180000" cy="2304000"/>
          </a:xfrm>
          <a:prstGeom prst="rightBrac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1C5566F-76C1-26C0-C2A8-FBE7F3692516}"/>
                  </a:ext>
                </a:extLst>
              </p:cNvPr>
              <p:cNvSpPr txBox="1"/>
              <p:nvPr/>
            </p:nvSpPr>
            <p:spPr>
              <a:xfrm>
                <a:off x="1144990" y="1327516"/>
                <a:ext cx="9223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1C5566F-76C1-26C0-C2A8-FBE7F36925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4990" y="1327516"/>
                <a:ext cx="922352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B8F3B4DE-1AE8-733B-BECC-0F7795BDDEB1}"/>
                  </a:ext>
                </a:extLst>
              </p:cNvPr>
              <p:cNvSpPr txBox="1"/>
              <p:nvPr/>
            </p:nvSpPr>
            <p:spPr>
              <a:xfrm>
                <a:off x="3482671" y="317241"/>
                <a:ext cx="8173364" cy="92333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/>
                </a:lvl1pPr>
              </a:lstStyle>
              <a:p>
                <a:r>
                  <a:rPr lang="cs-CZ" dirty="0"/>
                  <a:t>Dvojici sil tvoří dvě stejně velké rovnoběžné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dirty="0"/>
                  <a:t> navzájem opačného směru, které působí ve dvou různých bodech tělesa otáčivého kolem nehybné osy. Vektorové přímky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dirty="0"/>
                  <a:t> jsou různé.</a:t>
                </a: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B8F3B4DE-1AE8-733B-BECC-0F7795BDDE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2671" y="317241"/>
                <a:ext cx="8173364" cy="923330"/>
              </a:xfrm>
              <a:prstGeom prst="rect">
                <a:avLst/>
              </a:prstGeom>
              <a:blipFill>
                <a:blip r:embed="rId8"/>
                <a:stretch>
                  <a:fillRect l="-521" t="-2581" r="-149" b="-774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95CC8DB9-A282-5F69-2BA3-037C7383E3A8}"/>
              </a:ext>
            </a:extLst>
          </p:cNvPr>
          <p:cNvCxnSpPr>
            <a:cxnSpLocks/>
          </p:cNvCxnSpPr>
          <p:nvPr/>
        </p:nvCxnSpPr>
        <p:spPr>
          <a:xfrm>
            <a:off x="6096000" y="3116911"/>
            <a:ext cx="0" cy="275910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4E052A6-9FBA-88A0-A5DF-671120205BF9}"/>
                  </a:ext>
                </a:extLst>
              </p:cNvPr>
              <p:cNvSpPr txBox="1"/>
              <p:nvPr/>
            </p:nvSpPr>
            <p:spPr>
              <a:xfrm>
                <a:off x="6583679" y="3344373"/>
                <a:ext cx="500932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momentu dvojice sil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𝐷</m:t>
                    </m:r>
                  </m:oMath>
                </a14:m>
                <a:r>
                  <a:rPr lang="cs-CZ" dirty="0"/>
                  <a:t> podle vztahu odvozeného vlevo: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4E052A6-9FBA-88A0-A5DF-671120205B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3679" y="3344373"/>
                <a:ext cx="5009321" cy="646331"/>
              </a:xfrm>
              <a:prstGeom prst="rect">
                <a:avLst/>
              </a:prstGeom>
              <a:blipFill>
                <a:blip r:embed="rId9"/>
                <a:stretch>
                  <a:fillRect l="-973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8029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401EFDD-3FB4-0CB7-47B0-974ED9BFAD52}"/>
              </a:ext>
            </a:extLst>
          </p:cNvPr>
          <p:cNvSpPr txBox="1"/>
          <p:nvPr/>
        </p:nvSpPr>
        <p:spPr>
          <a:xfrm>
            <a:off x="257908" y="333143"/>
            <a:ext cx="11668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Dvojice sil – osa otáčení se nachází na přímce proložené ramenem dvojice sil, ale neprochází středem ramene dvojice sil.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57908" y="702475"/>
                <a:ext cx="1166836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pro výpočet momentu dvojice sil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platí i v případě kdy osa otáčení neprochází středem ramene dvojice sil.</a:t>
                </a:r>
              </a:p>
              <a:p>
                <a:endParaRPr lang="cs-CZ" sz="800" dirty="0"/>
              </a:p>
              <a:p>
                <a:r>
                  <a:rPr lang="cs-CZ" dirty="0"/>
                  <a:t>Odvození viz obrázek: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908" y="702475"/>
                <a:ext cx="11668369" cy="769441"/>
              </a:xfrm>
              <a:prstGeom prst="rect">
                <a:avLst/>
              </a:prstGeom>
              <a:blipFill>
                <a:blip r:embed="rId2"/>
                <a:stretch>
                  <a:fillRect l="-418" t="-3968" b="-119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3" r="10711"/>
          <a:stretch/>
        </p:blipFill>
        <p:spPr>
          <a:xfrm>
            <a:off x="7198823" y="1303014"/>
            <a:ext cx="3724102" cy="260303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72002996-01EA-6E3E-543B-9C5251E9149C}"/>
                  </a:ext>
                </a:extLst>
              </p:cNvPr>
              <p:cNvSpPr txBox="1"/>
              <p:nvPr/>
            </p:nvSpPr>
            <p:spPr>
              <a:xfrm>
                <a:off x="257907" y="2066427"/>
                <a:ext cx="6286015" cy="28623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Hodnota moment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k ose otáčení </a:t>
                </a:r>
                <a:r>
                  <a:rPr lang="cs-CZ" b="1" dirty="0"/>
                  <a:t>O </a:t>
                </a:r>
                <a:r>
                  <a:rPr lang="cs-CZ" dirty="0"/>
                  <a:t> je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cs-CZ" dirty="0"/>
              </a:p>
              <a:p>
                <a:r>
                  <a:rPr lang="cs-CZ" dirty="0"/>
                  <a:t>Hodnota moment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k ose otáčení </a:t>
                </a:r>
                <a:r>
                  <a:rPr lang="cs-CZ" b="1" dirty="0"/>
                  <a:t>O </a:t>
                </a:r>
                <a:r>
                  <a:rPr lang="cs-CZ" dirty="0"/>
                  <a:t>je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d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Výsledný moment dvojice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je</a:t>
                </a:r>
              </a:p>
              <a:p>
                <a:endParaRPr lang="cs-CZ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dirty="0"/>
                  <a:t>Vzhledem k tomu, že 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sz="20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</m:d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sz="2000" b="0" i="0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72002996-01EA-6E3E-543B-9C5251E914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907" y="2066427"/>
                <a:ext cx="6286015" cy="2862322"/>
              </a:xfrm>
              <a:prstGeom prst="rect">
                <a:avLst/>
              </a:prstGeom>
              <a:blipFill>
                <a:blip r:embed="rId4"/>
                <a:stretch>
                  <a:fillRect l="-776" t="-1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FD05E8D5-32E7-7C7A-1D2C-A98E96B027B8}"/>
              </a:ext>
            </a:extLst>
          </p:cNvPr>
          <p:cNvSpPr txBox="1"/>
          <p:nvPr/>
        </p:nvSpPr>
        <p:spPr>
          <a:xfrm>
            <a:off x="257908" y="1564627"/>
            <a:ext cx="4277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výsledného momentu dvojice sil:</a:t>
            </a:r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A8146798-5A8F-7F27-70C3-CA38D6F47CE3}"/>
              </a:ext>
            </a:extLst>
          </p:cNvPr>
          <p:cNvCxnSpPr>
            <a:cxnSpLocks/>
          </p:cNvCxnSpPr>
          <p:nvPr/>
        </p:nvCxnSpPr>
        <p:spPr>
          <a:xfrm>
            <a:off x="6337189" y="3609892"/>
            <a:ext cx="0" cy="12165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E80E5F61-206F-2D60-C973-6751360CCA29}"/>
                  </a:ext>
                </a:extLst>
              </p:cNvPr>
              <p:cNvSpPr txBox="1"/>
              <p:nvPr/>
            </p:nvSpPr>
            <p:spPr>
              <a:xfrm>
                <a:off x="7091747" y="3776869"/>
                <a:ext cx="4842346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Výpočet momentu dvojice sil D podle odvozeného vztahu vlevo: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E80E5F61-206F-2D60-C973-6751360CCA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1747" y="3776869"/>
                <a:ext cx="4842346" cy="1446550"/>
              </a:xfrm>
              <a:prstGeom prst="rect">
                <a:avLst/>
              </a:prstGeom>
              <a:blipFill>
                <a:blip r:embed="rId5"/>
                <a:stretch>
                  <a:fillRect l="-1006" t="-25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EFAC7124-5C42-F629-7E27-CC2A5FA30FB7}"/>
              </a:ext>
            </a:extLst>
          </p:cNvPr>
          <p:cNvSpPr txBox="1"/>
          <p:nvPr/>
        </p:nvSpPr>
        <p:spPr>
          <a:xfrm>
            <a:off x="1261259" y="6010549"/>
            <a:ext cx="962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Moment dvojice sil je vektorová veličina a vektor dvojice sil leží v ose otáčení. Směr tohoto vektoru určíme pravidlem pravé ruku – stejné jako u vektoru momentu sil.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99D1580-B566-6384-E80B-AB206ADDA115}"/>
                  </a:ext>
                </a:extLst>
              </p:cNvPr>
              <p:cNvSpPr txBox="1"/>
              <p:nvPr/>
            </p:nvSpPr>
            <p:spPr>
              <a:xfrm>
                <a:off x="832950" y="5364218"/>
                <a:ext cx="10526100" cy="64633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800" dirty="0"/>
                  <a:t>Otáčivý účinek dvojice sil závisí na velikosti ramene dvojice sil, ale nezávisí na poloze osy otáčení </a:t>
                </a:r>
                <a14:m>
                  <m:oMath xmlns:m="http://schemas.openxmlformats.org/officeDocument/2006/math">
                    <m:r>
                      <a:rPr lang="cs-CZ" sz="1800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sz="1800" dirty="0"/>
                  <a:t>. </a:t>
                </a:r>
                <a:r>
                  <a:rPr lang="cs-CZ" dirty="0"/>
                  <a:t>Osa otáčení může ležet kdekoliv na přímce spojující působiště sil.</a:t>
                </a:r>
              </a:p>
            </p:txBody>
          </p:sp>
        </mc:Choice>
        <mc:Fallback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99D1580-B566-6384-E80B-AB206ADDA1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2950" y="5364218"/>
                <a:ext cx="10526100" cy="646331"/>
              </a:xfrm>
              <a:prstGeom prst="rect">
                <a:avLst/>
              </a:prstGeom>
              <a:blipFill>
                <a:blip r:embed="rId6"/>
                <a:stretch>
                  <a:fillRect l="-463" t="-4587" r="-289" b="-11927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0199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065872E-98D3-8F9C-32DF-7E9395A0F73B}"/>
              </a:ext>
            </a:extLst>
          </p:cNvPr>
          <p:cNvSpPr txBox="1"/>
          <p:nvPr/>
        </p:nvSpPr>
        <p:spPr>
          <a:xfrm>
            <a:off x="339256" y="294303"/>
            <a:ext cx="9878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0" dirty="0">
                <a:solidFill>
                  <a:srgbClr val="212121"/>
                </a:solidFill>
                <a:effectLst/>
                <a:latin typeface="Open Sans" panose="020B0606030504020204" pitchFamily="34" charset="0"/>
              </a:rPr>
              <a:t>Podle polohy osy otáčení vzhledem k působišti obou sil mohou nastat tyto případy:</a:t>
            </a:r>
            <a:endParaRPr lang="cs-CZ" b="1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D3464A7-D72E-7B3B-77AD-7FE0B0A92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852128"/>
            <a:ext cx="10640910" cy="5153744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02F4B2C-2B5A-3B0D-9D71-30E1518E9C86}"/>
              </a:ext>
            </a:extLst>
          </p:cNvPr>
          <p:cNvSpPr txBox="1"/>
          <p:nvPr/>
        </p:nvSpPr>
        <p:spPr>
          <a:xfrm>
            <a:off x="1439186" y="6082748"/>
            <a:ext cx="9313628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Ve všech případech je velikost momentu dvojice sil rovna součinu jedné síly a ramene dvojice sil </a:t>
            </a:r>
          </a:p>
        </p:txBody>
      </p:sp>
    </p:spTree>
    <p:extLst>
      <p:ext uri="{BB962C8B-B14F-4D97-AF65-F5344CB8AC3E}">
        <p14:creationId xmlns:p14="http://schemas.microsoft.com/office/powerpoint/2010/main" val="3387121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Skupina 45">
            <a:extLst>
              <a:ext uri="{FF2B5EF4-FFF2-40B4-BE49-F238E27FC236}">
                <a16:creationId xmlns:a16="http://schemas.microsoft.com/office/drawing/2014/main" id="{20864702-2893-5927-7A73-7543801F22CA}"/>
              </a:ext>
            </a:extLst>
          </p:cNvPr>
          <p:cNvGrpSpPr/>
          <p:nvPr/>
        </p:nvGrpSpPr>
        <p:grpSpPr>
          <a:xfrm>
            <a:off x="5140993" y="1516049"/>
            <a:ext cx="1851025" cy="1851025"/>
            <a:chOff x="5140993" y="879944"/>
            <a:chExt cx="1851025" cy="1851025"/>
          </a:xfrm>
        </p:grpSpPr>
        <p:pic>
          <p:nvPicPr>
            <p:cNvPr id="28" name="Obrázek 27">
              <a:extLst>
                <a:ext uri="{FF2B5EF4-FFF2-40B4-BE49-F238E27FC236}">
                  <a16:creationId xmlns:a16="http://schemas.microsoft.com/office/drawing/2014/main" id="{7DC858F7-7E63-DE4E-FD4A-F9056159BA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0993" y="879944"/>
              <a:ext cx="1851025" cy="1851025"/>
            </a:xfrm>
            <a:prstGeom prst="rect">
              <a:avLst/>
            </a:prstGeom>
          </p:spPr>
        </p:pic>
        <p:sp>
          <p:nvSpPr>
            <p:cNvPr id="29" name="Šipka: zahnutá doleva 28">
              <a:extLst>
                <a:ext uri="{FF2B5EF4-FFF2-40B4-BE49-F238E27FC236}">
                  <a16:creationId xmlns:a16="http://schemas.microsoft.com/office/drawing/2014/main" id="{695C0C8E-4A64-733C-F859-BFEE13DDD6E3}"/>
                </a:ext>
              </a:extLst>
            </p:cNvPr>
            <p:cNvSpPr/>
            <p:nvPr/>
          </p:nvSpPr>
          <p:spPr>
            <a:xfrm>
              <a:off x="6066504" y="1452078"/>
              <a:ext cx="305729" cy="719459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E6BC815A-2622-5BCF-2A05-EE93CBD8F091}"/>
                  </a:ext>
                </a:extLst>
              </p:cNvPr>
              <p:cNvSpPr txBox="1"/>
              <p:nvPr/>
            </p:nvSpPr>
            <p:spPr>
              <a:xfrm>
                <a:off x="7075700" y="1607772"/>
                <a:ext cx="4670919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působí na těleso tak, že se těleso bude otáčet po směru hodinových ručiček.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 Moment této dvojice sil má záporné znaménko: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E6BC815A-2622-5BCF-2A05-EE93CBD8F0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5700" y="1607772"/>
                <a:ext cx="4670919" cy="1477328"/>
              </a:xfrm>
              <a:prstGeom prst="rect">
                <a:avLst/>
              </a:prstGeom>
              <a:blipFill>
                <a:blip r:embed="rId3"/>
                <a:stretch>
                  <a:fillRect l="-1175" t="-2479" r="-7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Skupina 36">
            <a:extLst>
              <a:ext uri="{FF2B5EF4-FFF2-40B4-BE49-F238E27FC236}">
                <a16:creationId xmlns:a16="http://schemas.microsoft.com/office/drawing/2014/main" id="{987A3E4D-9E93-B8B9-4172-8EE70B8E6220}"/>
              </a:ext>
            </a:extLst>
          </p:cNvPr>
          <p:cNvGrpSpPr/>
          <p:nvPr/>
        </p:nvGrpSpPr>
        <p:grpSpPr>
          <a:xfrm>
            <a:off x="5186626" y="3971992"/>
            <a:ext cx="1851025" cy="1851025"/>
            <a:chOff x="7287843" y="3483177"/>
            <a:chExt cx="1851025" cy="1851025"/>
          </a:xfrm>
        </p:grpSpPr>
        <p:pic>
          <p:nvPicPr>
            <p:cNvPr id="35" name="Obrázek 34">
              <a:extLst>
                <a:ext uri="{FF2B5EF4-FFF2-40B4-BE49-F238E27FC236}">
                  <a16:creationId xmlns:a16="http://schemas.microsoft.com/office/drawing/2014/main" id="{C5071546-BF69-6E84-D158-136D4D2846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87843" y="3483177"/>
              <a:ext cx="1851025" cy="1851025"/>
            </a:xfrm>
            <a:prstGeom prst="rect">
              <a:avLst/>
            </a:prstGeom>
          </p:spPr>
        </p:pic>
        <p:sp>
          <p:nvSpPr>
            <p:cNvPr id="36" name="Šipka: zahnutá doleva 35">
              <a:extLst>
                <a:ext uri="{FF2B5EF4-FFF2-40B4-BE49-F238E27FC236}">
                  <a16:creationId xmlns:a16="http://schemas.microsoft.com/office/drawing/2014/main" id="{C2D402DE-5966-79E1-D043-EA49A90BD718}"/>
                </a:ext>
              </a:extLst>
            </p:cNvPr>
            <p:cNvSpPr/>
            <p:nvPr/>
          </p:nvSpPr>
          <p:spPr>
            <a:xfrm flipH="1">
              <a:off x="7870092" y="4056169"/>
              <a:ext cx="343263" cy="703163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E5C27D5E-D185-D4A0-2AC3-D709B7AAFFFA}"/>
                  </a:ext>
                </a:extLst>
              </p:cNvPr>
              <p:cNvSpPr txBox="1"/>
              <p:nvPr/>
            </p:nvSpPr>
            <p:spPr>
              <a:xfrm>
                <a:off x="7209592" y="3983642"/>
                <a:ext cx="4537027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působí na těleso tak, že se těleso bude otáčet proti směru hodinových ručiček. 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Moment této dvojice sil má kladné znaménko: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E5C27D5E-D185-D4A0-2AC3-D709B7AAFF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9592" y="3983642"/>
                <a:ext cx="4537027" cy="1477328"/>
              </a:xfrm>
              <a:prstGeom prst="rect">
                <a:avLst/>
              </a:prstGeom>
              <a:blipFill>
                <a:blip r:embed="rId4"/>
                <a:stretch>
                  <a:fillRect l="-1210" t="-20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>
            <a:extLst>
              <a:ext uri="{FF2B5EF4-FFF2-40B4-BE49-F238E27FC236}">
                <a16:creationId xmlns:a16="http://schemas.microsoft.com/office/drawing/2014/main" id="{F74CE2A6-7C34-7285-3CD8-00B01CED1079}"/>
              </a:ext>
            </a:extLst>
          </p:cNvPr>
          <p:cNvSpPr txBox="1"/>
          <p:nvPr/>
        </p:nvSpPr>
        <p:spPr>
          <a:xfrm>
            <a:off x="445476" y="187569"/>
            <a:ext cx="1157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Stejně jako moment síly může být kladný nebo záporný – podle směru otáčení, které moment způsobuje, je kladný nebo záporný i moment dvojice sil.</a:t>
            </a:r>
          </a:p>
          <a:p>
            <a:pPr algn="ctr"/>
            <a:r>
              <a:rPr lang="cs-CZ" dirty="0"/>
              <a:t> </a:t>
            </a:r>
            <a:r>
              <a:rPr lang="cs-CZ" b="1" dirty="0"/>
              <a:t>O znaménku momentu dvojice sil rozhoduje směr síly vzdálenější od osy otáčení</a:t>
            </a:r>
            <a:r>
              <a:rPr lang="cs-CZ" dirty="0"/>
              <a:t>.</a:t>
            </a:r>
          </a:p>
        </p:txBody>
      </p:sp>
      <p:grpSp>
        <p:nvGrpSpPr>
          <p:cNvPr id="45" name="Skupina 44">
            <a:extLst>
              <a:ext uri="{FF2B5EF4-FFF2-40B4-BE49-F238E27FC236}">
                <a16:creationId xmlns:a16="http://schemas.microsoft.com/office/drawing/2014/main" id="{86177D7C-6370-C168-3CFB-3E8D936F6ED7}"/>
              </a:ext>
            </a:extLst>
          </p:cNvPr>
          <p:cNvGrpSpPr/>
          <p:nvPr/>
        </p:nvGrpSpPr>
        <p:grpSpPr>
          <a:xfrm>
            <a:off x="815012" y="1724985"/>
            <a:ext cx="3436360" cy="1289282"/>
            <a:chOff x="815012" y="1088880"/>
            <a:chExt cx="3436360" cy="1289282"/>
          </a:xfrm>
        </p:grpSpPr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F57D8576-CD23-47EC-25F4-77D2F3737007}"/>
                </a:ext>
              </a:extLst>
            </p:cNvPr>
            <p:cNvCxnSpPr/>
            <p:nvPr/>
          </p:nvCxnSpPr>
          <p:spPr>
            <a:xfrm>
              <a:off x="3778798" y="1255380"/>
              <a:ext cx="0" cy="57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4E4AF342-D050-C4B9-0908-93909508F2FB}"/>
                    </a:ext>
                  </a:extLst>
                </p:cNvPr>
                <p:cNvSpPr txBox="1"/>
                <p:nvPr/>
              </p:nvSpPr>
              <p:spPr>
                <a:xfrm>
                  <a:off x="2239255" y="1088880"/>
                  <a:ext cx="4825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4E4AF342-D050-C4B9-0908-93909508F2F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39255" y="1088880"/>
                  <a:ext cx="482596" cy="36933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" name="Přímá spojnice 4">
              <a:extLst>
                <a:ext uri="{FF2B5EF4-FFF2-40B4-BE49-F238E27FC236}">
                  <a16:creationId xmlns:a16="http://schemas.microsoft.com/office/drawing/2014/main" id="{A4B801E6-81FC-4EE9-704F-76832130CDB8}"/>
                </a:ext>
              </a:extLst>
            </p:cNvPr>
            <p:cNvCxnSpPr/>
            <p:nvPr/>
          </p:nvCxnSpPr>
          <p:spPr>
            <a:xfrm flipV="1">
              <a:off x="1258798" y="1784481"/>
              <a:ext cx="2520000" cy="0"/>
            </a:xfrm>
            <a:prstGeom prst="line">
              <a:avLst/>
            </a:prstGeom>
            <a:ln w="381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nice se šipkou 5">
              <a:extLst>
                <a:ext uri="{FF2B5EF4-FFF2-40B4-BE49-F238E27FC236}">
                  <a16:creationId xmlns:a16="http://schemas.microsoft.com/office/drawing/2014/main" id="{51F17ED4-6448-0D70-28D9-E7F011A091BF}"/>
                </a:ext>
              </a:extLst>
            </p:cNvPr>
            <p:cNvCxnSpPr/>
            <p:nvPr/>
          </p:nvCxnSpPr>
          <p:spPr>
            <a:xfrm flipV="1">
              <a:off x="1258798" y="1252995"/>
              <a:ext cx="0" cy="54135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>
              <a:extLst>
                <a:ext uri="{FF2B5EF4-FFF2-40B4-BE49-F238E27FC236}">
                  <a16:creationId xmlns:a16="http://schemas.microsoft.com/office/drawing/2014/main" id="{729675A7-3DBE-8BDA-100D-35C9ECE379F6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3778798" y="1802162"/>
              <a:ext cx="0" cy="54135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4BDC2040-4778-4672-03DC-F3063F82C5C6}"/>
                </a:ext>
              </a:extLst>
            </p:cNvPr>
            <p:cNvSpPr/>
            <p:nvPr/>
          </p:nvSpPr>
          <p:spPr>
            <a:xfrm>
              <a:off x="1792598" y="1710331"/>
              <a:ext cx="152400" cy="1524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0" name="Přímá spojnice se šipkou 9">
              <a:extLst>
                <a:ext uri="{FF2B5EF4-FFF2-40B4-BE49-F238E27FC236}">
                  <a16:creationId xmlns:a16="http://schemas.microsoft.com/office/drawing/2014/main" id="{BC5A7444-56AD-D9CE-EB3B-9830B1CCFC65}"/>
                </a:ext>
              </a:extLst>
            </p:cNvPr>
            <p:cNvCxnSpPr/>
            <p:nvPr/>
          </p:nvCxnSpPr>
          <p:spPr>
            <a:xfrm>
              <a:off x="1258797" y="1617660"/>
              <a:ext cx="2520000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A63D31D6-8084-1C32-1481-F958D59207CE}"/>
                    </a:ext>
                  </a:extLst>
                </p:cNvPr>
                <p:cNvSpPr txBox="1"/>
                <p:nvPr/>
              </p:nvSpPr>
              <p:spPr>
                <a:xfrm>
                  <a:off x="815012" y="1391634"/>
                  <a:ext cx="30108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A63D31D6-8084-1C32-1481-F958D59207C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5012" y="1391634"/>
                  <a:ext cx="301086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2857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E5E22154-040B-AE67-F2DA-50108E78FB11}"/>
                    </a:ext>
                  </a:extLst>
                </p:cNvPr>
                <p:cNvSpPr txBox="1"/>
                <p:nvPr/>
              </p:nvSpPr>
              <p:spPr>
                <a:xfrm>
                  <a:off x="3950286" y="1911616"/>
                  <a:ext cx="30108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E5E22154-040B-AE67-F2DA-50108E78FB1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50286" y="1911616"/>
                  <a:ext cx="301086" cy="369332"/>
                </a:xfrm>
                <a:prstGeom prst="rect">
                  <a:avLst/>
                </a:prstGeom>
                <a:blipFill>
                  <a:blip r:embed="rId7"/>
                  <a:stretch>
                    <a:fillRect r="-30612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D0B90B96-6072-5C17-25A5-DA401585C1AE}"/>
                </a:ext>
              </a:extLst>
            </p:cNvPr>
            <p:cNvCxnSpPr/>
            <p:nvPr/>
          </p:nvCxnSpPr>
          <p:spPr>
            <a:xfrm>
              <a:off x="1252774" y="1802162"/>
              <a:ext cx="0" cy="57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5BAA9637-618C-F231-4E3D-8FF8B10DF994}"/>
                </a:ext>
              </a:extLst>
            </p:cNvPr>
            <p:cNvCxnSpPr/>
            <p:nvPr/>
          </p:nvCxnSpPr>
          <p:spPr>
            <a:xfrm>
              <a:off x="1857073" y="1791625"/>
              <a:ext cx="0" cy="57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>
              <a:extLst>
                <a:ext uri="{FF2B5EF4-FFF2-40B4-BE49-F238E27FC236}">
                  <a16:creationId xmlns:a16="http://schemas.microsoft.com/office/drawing/2014/main" id="{9A42D2E4-6812-8ACD-0B3D-42BC34FA90CB}"/>
                </a:ext>
              </a:extLst>
            </p:cNvPr>
            <p:cNvCxnSpPr/>
            <p:nvPr/>
          </p:nvCxnSpPr>
          <p:spPr>
            <a:xfrm>
              <a:off x="1252774" y="2171537"/>
              <a:ext cx="604299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se šipkou 29">
              <a:extLst>
                <a:ext uri="{FF2B5EF4-FFF2-40B4-BE49-F238E27FC236}">
                  <a16:creationId xmlns:a16="http://schemas.microsoft.com/office/drawing/2014/main" id="{2DF7FDD6-1B95-2E2E-61F0-F1DE9765FC24}"/>
                </a:ext>
              </a:extLst>
            </p:cNvPr>
            <p:cNvCxnSpPr/>
            <p:nvPr/>
          </p:nvCxnSpPr>
          <p:spPr>
            <a:xfrm>
              <a:off x="1857073" y="2171537"/>
              <a:ext cx="1921724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2" name="TextovéPole 31">
                  <a:extLst>
                    <a:ext uri="{FF2B5EF4-FFF2-40B4-BE49-F238E27FC236}">
                      <a16:creationId xmlns:a16="http://schemas.microsoft.com/office/drawing/2014/main" id="{8C8F2747-0F2A-FF4B-CCBB-E5A61ED5B9DD}"/>
                    </a:ext>
                  </a:extLst>
                </p:cNvPr>
                <p:cNvSpPr txBox="1"/>
                <p:nvPr/>
              </p:nvSpPr>
              <p:spPr>
                <a:xfrm>
                  <a:off x="1413520" y="1836499"/>
                  <a:ext cx="23854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40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cs-CZ" sz="1400" dirty="0"/>
                </a:p>
              </p:txBody>
            </p:sp>
          </mc:Choice>
          <mc:Fallback>
            <p:sp>
              <p:nvSpPr>
                <p:cNvPr id="32" name="TextovéPole 31">
                  <a:extLst>
                    <a:ext uri="{FF2B5EF4-FFF2-40B4-BE49-F238E27FC236}">
                      <a16:creationId xmlns:a16="http://schemas.microsoft.com/office/drawing/2014/main" id="{8C8F2747-0F2A-FF4B-CCBB-E5A61ED5B9D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13520" y="1836499"/>
                  <a:ext cx="238540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3" name="TextovéPole 32">
                  <a:extLst>
                    <a:ext uri="{FF2B5EF4-FFF2-40B4-BE49-F238E27FC236}">
                      <a16:creationId xmlns:a16="http://schemas.microsoft.com/office/drawing/2014/main" id="{4CCA6F3E-BFF0-1521-30BA-3C383EDD114B}"/>
                    </a:ext>
                  </a:extLst>
                </p:cNvPr>
                <p:cNvSpPr txBox="1"/>
                <p:nvPr/>
              </p:nvSpPr>
              <p:spPr>
                <a:xfrm>
                  <a:off x="2521451" y="1835467"/>
                  <a:ext cx="23854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40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oMath>
                    </m:oMathPara>
                  </a14:m>
                  <a:endParaRPr lang="cs-CZ" sz="1400" dirty="0"/>
                </a:p>
              </p:txBody>
            </p:sp>
          </mc:Choice>
          <mc:Fallback>
            <p:sp>
              <p:nvSpPr>
                <p:cNvPr id="33" name="TextovéPole 32">
                  <a:extLst>
                    <a:ext uri="{FF2B5EF4-FFF2-40B4-BE49-F238E27FC236}">
                      <a16:creationId xmlns:a16="http://schemas.microsoft.com/office/drawing/2014/main" id="{4CCA6F3E-BFF0-1521-30BA-3C383EDD114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1451" y="1835467"/>
                  <a:ext cx="238540" cy="307777"/>
                </a:xfrm>
                <a:prstGeom prst="rect">
                  <a:avLst/>
                </a:prstGeom>
                <a:blipFill>
                  <a:blip r:embed="rId9"/>
                  <a:stretch>
                    <a:fillRect r="-512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4FCA63E8-7F8D-C0C5-CBBF-954FEA2C3DB5}"/>
              </a:ext>
            </a:extLst>
          </p:cNvPr>
          <p:cNvGrpSpPr/>
          <p:nvPr/>
        </p:nvGrpSpPr>
        <p:grpSpPr>
          <a:xfrm>
            <a:off x="862920" y="4387512"/>
            <a:ext cx="3434086" cy="1206010"/>
            <a:chOff x="862920" y="3751407"/>
            <a:chExt cx="3434086" cy="1206010"/>
          </a:xfrm>
        </p:grpSpPr>
        <p:cxnSp>
          <p:nvCxnSpPr>
            <p:cNvPr id="16" name="Přímá spojnice 15">
              <a:extLst>
                <a:ext uri="{FF2B5EF4-FFF2-40B4-BE49-F238E27FC236}">
                  <a16:creationId xmlns:a16="http://schemas.microsoft.com/office/drawing/2014/main" id="{390A6B75-3C7C-80E4-FE6F-C63E9A4CFB36}"/>
                </a:ext>
              </a:extLst>
            </p:cNvPr>
            <p:cNvCxnSpPr/>
            <p:nvPr/>
          </p:nvCxnSpPr>
          <p:spPr>
            <a:xfrm>
              <a:off x="1331895" y="3816201"/>
              <a:ext cx="0" cy="54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>
              <a:extLst>
                <a:ext uri="{FF2B5EF4-FFF2-40B4-BE49-F238E27FC236}">
                  <a16:creationId xmlns:a16="http://schemas.microsoft.com/office/drawing/2014/main" id="{5D5DDD85-9945-9039-8144-529D8F889D8E}"/>
                </a:ext>
              </a:extLst>
            </p:cNvPr>
            <p:cNvCxnSpPr/>
            <p:nvPr/>
          </p:nvCxnSpPr>
          <p:spPr>
            <a:xfrm flipV="1">
              <a:off x="1331896" y="4353409"/>
              <a:ext cx="2520000" cy="0"/>
            </a:xfrm>
            <a:prstGeom prst="line">
              <a:avLst/>
            </a:prstGeom>
            <a:ln w="381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B314CA21-4EEC-B446-0FC9-D4DBC64F7C7A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1331896" y="4353363"/>
              <a:ext cx="0" cy="54135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>
              <a:extLst>
                <a:ext uri="{FF2B5EF4-FFF2-40B4-BE49-F238E27FC236}">
                  <a16:creationId xmlns:a16="http://schemas.microsoft.com/office/drawing/2014/main" id="{98907B17-EEF3-A9E7-AC6F-777E4383E9C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44081" y="3816201"/>
              <a:ext cx="0" cy="54135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ál 19">
              <a:extLst>
                <a:ext uri="{FF2B5EF4-FFF2-40B4-BE49-F238E27FC236}">
                  <a16:creationId xmlns:a16="http://schemas.microsoft.com/office/drawing/2014/main" id="{CE017B2F-3689-5B93-7C9A-64AE5FD2D9A9}"/>
                </a:ext>
              </a:extLst>
            </p:cNvPr>
            <p:cNvSpPr/>
            <p:nvPr/>
          </p:nvSpPr>
          <p:spPr>
            <a:xfrm>
              <a:off x="3098149" y="4279259"/>
              <a:ext cx="152400" cy="1524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D42618F2-4D7A-A941-2450-27A754686993}"/>
                </a:ext>
              </a:extLst>
            </p:cNvPr>
            <p:cNvCxnSpPr/>
            <p:nvPr/>
          </p:nvCxnSpPr>
          <p:spPr>
            <a:xfrm>
              <a:off x="1331895" y="4186588"/>
              <a:ext cx="2520000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BE83C928-D1CD-3930-A689-A2423A1B8DF6}"/>
                    </a:ext>
                  </a:extLst>
                </p:cNvPr>
                <p:cNvSpPr txBox="1"/>
                <p:nvPr/>
              </p:nvSpPr>
              <p:spPr>
                <a:xfrm>
                  <a:off x="2284889" y="3751407"/>
                  <a:ext cx="4825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BE83C928-D1CD-3930-A689-A2423A1B8DF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84889" y="3751407"/>
                  <a:ext cx="482596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B8711CDA-7BE6-C778-0FC1-5FFA1FB34F38}"/>
                    </a:ext>
                  </a:extLst>
                </p:cNvPr>
                <p:cNvSpPr txBox="1"/>
                <p:nvPr/>
              </p:nvSpPr>
              <p:spPr>
                <a:xfrm>
                  <a:off x="862920" y="4431659"/>
                  <a:ext cx="30108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B8711CDA-7BE6-C778-0FC1-5FFA1FB34F3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2920" y="4431659"/>
                  <a:ext cx="301086" cy="369332"/>
                </a:xfrm>
                <a:prstGeom prst="rect">
                  <a:avLst/>
                </a:prstGeom>
                <a:blipFill>
                  <a:blip r:embed="rId11"/>
                  <a:stretch>
                    <a:fillRect r="-2857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27C6A950-0BF6-4305-1A06-F07532768028}"/>
                    </a:ext>
                  </a:extLst>
                </p:cNvPr>
                <p:cNvSpPr txBox="1"/>
                <p:nvPr/>
              </p:nvSpPr>
              <p:spPr>
                <a:xfrm>
                  <a:off x="3995920" y="3943337"/>
                  <a:ext cx="30108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27C6A950-0BF6-4305-1A06-F0753276802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95920" y="3943337"/>
                  <a:ext cx="301086" cy="369332"/>
                </a:xfrm>
                <a:prstGeom prst="rect">
                  <a:avLst/>
                </a:prstGeom>
                <a:blipFill>
                  <a:blip r:embed="rId12"/>
                  <a:stretch>
                    <a:fillRect r="-28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9" name="Přímá spojnice 38">
              <a:extLst>
                <a:ext uri="{FF2B5EF4-FFF2-40B4-BE49-F238E27FC236}">
                  <a16:creationId xmlns:a16="http://schemas.microsoft.com/office/drawing/2014/main" id="{B05A98F6-C319-6193-2B93-017DD7521221}"/>
                </a:ext>
              </a:extLst>
            </p:cNvPr>
            <p:cNvCxnSpPr/>
            <p:nvPr/>
          </p:nvCxnSpPr>
          <p:spPr>
            <a:xfrm>
              <a:off x="3177450" y="4353363"/>
              <a:ext cx="0" cy="57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>
              <a:extLst>
                <a:ext uri="{FF2B5EF4-FFF2-40B4-BE49-F238E27FC236}">
                  <a16:creationId xmlns:a16="http://schemas.microsoft.com/office/drawing/2014/main" id="{D9E673B4-1B65-892C-C67D-EE131C49A72A}"/>
                </a:ext>
              </a:extLst>
            </p:cNvPr>
            <p:cNvCxnSpPr/>
            <p:nvPr/>
          </p:nvCxnSpPr>
          <p:spPr>
            <a:xfrm>
              <a:off x="3174497" y="4701934"/>
              <a:ext cx="684000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se šipkou 40">
              <a:extLst>
                <a:ext uri="{FF2B5EF4-FFF2-40B4-BE49-F238E27FC236}">
                  <a16:creationId xmlns:a16="http://schemas.microsoft.com/office/drawing/2014/main" id="{D46BD9FE-83D5-A5DA-748B-801040B15DDA}"/>
                </a:ext>
              </a:extLst>
            </p:cNvPr>
            <p:cNvCxnSpPr/>
            <p:nvPr/>
          </p:nvCxnSpPr>
          <p:spPr>
            <a:xfrm>
              <a:off x="1339929" y="4701934"/>
              <a:ext cx="1836000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2" name="TextovéPole 41">
                  <a:extLst>
                    <a:ext uri="{FF2B5EF4-FFF2-40B4-BE49-F238E27FC236}">
                      <a16:creationId xmlns:a16="http://schemas.microsoft.com/office/drawing/2014/main" id="{4DC22C5A-B695-71CC-76DD-674D9097F10F}"/>
                    </a:ext>
                  </a:extLst>
                </p:cNvPr>
                <p:cNvSpPr txBox="1"/>
                <p:nvPr/>
              </p:nvSpPr>
              <p:spPr>
                <a:xfrm>
                  <a:off x="3347112" y="4403087"/>
                  <a:ext cx="23854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40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oMath>
                    </m:oMathPara>
                  </a14:m>
                  <a:endParaRPr lang="cs-CZ" sz="1400" dirty="0"/>
                </a:p>
              </p:txBody>
            </p:sp>
          </mc:Choice>
          <mc:Fallback>
            <p:sp>
              <p:nvSpPr>
                <p:cNvPr id="42" name="TextovéPole 41">
                  <a:extLst>
                    <a:ext uri="{FF2B5EF4-FFF2-40B4-BE49-F238E27FC236}">
                      <a16:creationId xmlns:a16="http://schemas.microsoft.com/office/drawing/2014/main" id="{4DC22C5A-B695-71CC-76DD-674D9097F10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47112" y="4403087"/>
                  <a:ext cx="238540" cy="307777"/>
                </a:xfrm>
                <a:prstGeom prst="rect">
                  <a:avLst/>
                </a:prstGeom>
                <a:blipFill>
                  <a:blip r:embed="rId13"/>
                  <a:stretch>
                    <a:fillRect r="-7692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3" name="Přímá spojnice 42">
              <a:extLst>
                <a:ext uri="{FF2B5EF4-FFF2-40B4-BE49-F238E27FC236}">
                  <a16:creationId xmlns:a16="http://schemas.microsoft.com/office/drawing/2014/main" id="{9F7FD433-C6FA-7B37-56BD-CBDE5DD2E05C}"/>
                </a:ext>
              </a:extLst>
            </p:cNvPr>
            <p:cNvCxnSpPr/>
            <p:nvPr/>
          </p:nvCxnSpPr>
          <p:spPr>
            <a:xfrm>
              <a:off x="3840872" y="4381417"/>
              <a:ext cx="0" cy="57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4" name="TextovéPole 43">
                  <a:extLst>
                    <a:ext uri="{FF2B5EF4-FFF2-40B4-BE49-F238E27FC236}">
                      <a16:creationId xmlns:a16="http://schemas.microsoft.com/office/drawing/2014/main" id="{27BB4B6C-C906-A06F-D265-4ED64582ED15}"/>
                    </a:ext>
                  </a:extLst>
                </p:cNvPr>
                <p:cNvSpPr txBox="1"/>
                <p:nvPr/>
              </p:nvSpPr>
              <p:spPr>
                <a:xfrm>
                  <a:off x="1944998" y="4394157"/>
                  <a:ext cx="23854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40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oMath>
                    </m:oMathPara>
                  </a14:m>
                  <a:endParaRPr lang="cs-CZ" sz="1400" dirty="0"/>
                </a:p>
              </p:txBody>
            </p:sp>
          </mc:Choice>
          <mc:Fallback>
            <p:sp>
              <p:nvSpPr>
                <p:cNvPr id="44" name="TextovéPole 43">
                  <a:extLst>
                    <a:ext uri="{FF2B5EF4-FFF2-40B4-BE49-F238E27FC236}">
                      <a16:creationId xmlns:a16="http://schemas.microsoft.com/office/drawing/2014/main" id="{27BB4B6C-C906-A06F-D265-4ED64582ED1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44998" y="4394157"/>
                  <a:ext cx="238540" cy="307777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985613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OTAH NA VOLANT HONDA VII JAZZ KŮŽE">
            <a:extLst>
              <a:ext uri="{FF2B5EF4-FFF2-40B4-BE49-F238E27FC236}">
                <a16:creationId xmlns:a16="http://schemas.microsoft.com/office/drawing/2014/main" id="{98868C12-FE4B-7A36-F0C7-CD77B924E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77" y="2093501"/>
            <a:ext cx="4695825" cy="463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2401EFDD-3FB4-0CB7-47B0-974ED9BFAD52}"/>
              </a:ext>
            </a:extLst>
          </p:cNvPr>
          <p:cNvSpPr txBox="1"/>
          <p:nvPr/>
        </p:nvSpPr>
        <p:spPr>
          <a:xfrm>
            <a:off x="609600" y="318157"/>
            <a:ext cx="4588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výpočtu hodnoty momentu dvojice sil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7FA0A10-44BF-B258-219F-1706E7C9255B}"/>
                  </a:ext>
                </a:extLst>
              </p:cNvPr>
              <p:cNvSpPr txBox="1"/>
              <p:nvPr/>
            </p:nvSpPr>
            <p:spPr>
              <a:xfrm>
                <a:off x="562708" y="984738"/>
                <a:ext cx="1119163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volant o poloměru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= 20 </m:t>
                    </m:r>
                  </m:oMath>
                </a14:m>
                <a:r>
                  <a:rPr lang="cs-CZ" dirty="0"/>
                  <a:t>cm působí dvojice sil, každá o velikosti 6 N. Určete hodnotu momentu dvojice sil.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=0,2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7FA0A10-44BF-B258-219F-1706E7C925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708" y="984738"/>
                <a:ext cx="11191630" cy="769441"/>
              </a:xfrm>
              <a:prstGeom prst="rect">
                <a:avLst/>
              </a:prstGeom>
              <a:blipFill>
                <a:blip r:embed="rId3"/>
                <a:stretch>
                  <a:fillRect l="-436" t="-4762" b="-119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88D49C4E-9CF1-C432-FE77-769DEF444AF8}"/>
              </a:ext>
            </a:extLst>
          </p:cNvPr>
          <p:cNvCxnSpPr/>
          <p:nvPr/>
        </p:nvCxnSpPr>
        <p:spPr>
          <a:xfrm flipV="1">
            <a:off x="621766" y="1723903"/>
            <a:ext cx="1118381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C21CD465-6A5B-24D0-B412-F170BDD142A0}"/>
              </a:ext>
            </a:extLst>
          </p:cNvPr>
          <p:cNvCxnSpPr>
            <a:cxnSpLocks/>
            <a:stCxn id="4" idx="1"/>
            <a:endCxn id="4" idx="3"/>
          </p:cNvCxnSpPr>
          <p:nvPr/>
        </p:nvCxnSpPr>
        <p:spPr>
          <a:xfrm>
            <a:off x="648677" y="4412839"/>
            <a:ext cx="4695825" cy="0"/>
          </a:xfrm>
          <a:prstGeom prst="straightConnector1">
            <a:avLst/>
          </a:prstGeom>
          <a:ln w="57150">
            <a:solidFill>
              <a:srgbClr val="FF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2E32A9EB-48F8-C23C-9130-AEAC4A0A44F2}"/>
                  </a:ext>
                </a:extLst>
              </p:cNvPr>
              <p:cNvSpPr txBox="1"/>
              <p:nvPr/>
            </p:nvSpPr>
            <p:spPr>
              <a:xfrm>
                <a:off x="2017220" y="3482589"/>
                <a:ext cx="20398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𝒅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2E32A9EB-48F8-C23C-9130-AEAC4A0A44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7220" y="3482589"/>
                <a:ext cx="2039815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B0B54AB2-238D-5EB7-D990-271A828C22A6}"/>
              </a:ext>
            </a:extLst>
          </p:cNvPr>
          <p:cNvCxnSpPr>
            <a:cxnSpLocks/>
          </p:cNvCxnSpPr>
          <p:nvPr/>
        </p:nvCxnSpPr>
        <p:spPr>
          <a:xfrm flipV="1">
            <a:off x="702707" y="2631072"/>
            <a:ext cx="0" cy="180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8210A113-F7C8-01D4-62EC-24C96D9D5353}"/>
              </a:ext>
            </a:extLst>
          </p:cNvPr>
          <p:cNvCxnSpPr>
            <a:cxnSpLocks/>
          </p:cNvCxnSpPr>
          <p:nvPr/>
        </p:nvCxnSpPr>
        <p:spPr>
          <a:xfrm>
            <a:off x="5315890" y="4421367"/>
            <a:ext cx="0" cy="180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766B34F1-F9A2-2A99-4587-CCA9A3526070}"/>
                  </a:ext>
                </a:extLst>
              </p:cNvPr>
              <p:cNvSpPr txBox="1"/>
              <p:nvPr/>
            </p:nvSpPr>
            <p:spPr>
              <a:xfrm>
                <a:off x="5078779" y="6288130"/>
                <a:ext cx="2657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766B34F1-F9A2-2A99-4587-CCA9A35260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8779" y="6288130"/>
                <a:ext cx="265723" cy="369332"/>
              </a:xfrm>
              <a:prstGeom prst="rect">
                <a:avLst/>
              </a:prstGeom>
              <a:blipFill>
                <a:blip r:embed="rId5"/>
                <a:stretch>
                  <a:fillRect r="-909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12DF0D7E-451A-3A2F-42C5-9800CFE43045}"/>
                  </a:ext>
                </a:extLst>
              </p:cNvPr>
              <p:cNvSpPr txBox="1"/>
              <p:nvPr/>
            </p:nvSpPr>
            <p:spPr>
              <a:xfrm>
                <a:off x="515815" y="2292217"/>
                <a:ext cx="2657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12DF0D7E-451A-3A2F-42C5-9800CFE430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815" y="2292217"/>
                <a:ext cx="265723" cy="369332"/>
              </a:xfrm>
              <a:prstGeom prst="rect">
                <a:avLst/>
              </a:prstGeom>
              <a:blipFill>
                <a:blip r:embed="rId6"/>
                <a:stretch>
                  <a:fillRect r="-930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E09E91D9-CA5E-2CA5-E090-1AFBAE5670C2}"/>
                  </a:ext>
                </a:extLst>
              </p:cNvPr>
              <p:cNvSpPr txBox="1"/>
              <p:nvPr/>
            </p:nvSpPr>
            <p:spPr>
              <a:xfrm>
                <a:off x="5926610" y="3254931"/>
                <a:ext cx="5439507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=6∙0,4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=2,4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dirty="0"/>
                  <a:t>Hodnota momentu dvojice sil je 2,4 </a:t>
                </a:r>
                <a:r>
                  <a:rPr lang="cs-CZ" dirty="0" err="1"/>
                  <a:t>Nm</a:t>
                </a:r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E09E91D9-CA5E-2CA5-E090-1AFBAE5670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6610" y="3254931"/>
                <a:ext cx="5439507" cy="1754326"/>
              </a:xfrm>
              <a:prstGeom prst="rect">
                <a:avLst/>
              </a:prstGeom>
              <a:blipFill>
                <a:blip r:embed="rId7"/>
                <a:stretch>
                  <a:fillRect b="-45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60435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D1DBE87-AC0F-101A-8F52-1C4B7DCC4717}"/>
              </a:ext>
            </a:extLst>
          </p:cNvPr>
          <p:cNvSpPr txBox="1"/>
          <p:nvPr/>
        </p:nvSpPr>
        <p:spPr>
          <a:xfrm>
            <a:off x="609600" y="318157"/>
            <a:ext cx="4588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výpočtu hodnoty momentu dvojice sil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487E6D5-CDD5-03D9-D517-5F57B229F732}"/>
                  </a:ext>
                </a:extLst>
              </p:cNvPr>
              <p:cNvSpPr txBox="1"/>
              <p:nvPr/>
            </p:nvSpPr>
            <p:spPr>
              <a:xfrm>
                <a:off x="667910" y="946205"/>
                <a:ext cx="10988702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tuhé těleso které je otočně uchyceno k ocelové tyči působí dvojice sil – situace viz obrázek. Vypočítejte hodnotu momentu dvojice sil působících na těleso. 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d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=0,6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=0,2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487E6D5-CDD5-03D9-D517-5F57B229F7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910" y="946205"/>
                <a:ext cx="10988702" cy="1046440"/>
              </a:xfrm>
              <a:prstGeom prst="rect">
                <a:avLst/>
              </a:prstGeom>
              <a:blipFill>
                <a:blip r:embed="rId2"/>
                <a:stretch>
                  <a:fillRect l="-499" t="-2907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D9268502-1140-A706-6559-8ED2C5F01AB8}"/>
              </a:ext>
            </a:extLst>
          </p:cNvPr>
          <p:cNvSpPr txBox="1"/>
          <p:nvPr/>
        </p:nvSpPr>
        <p:spPr>
          <a:xfrm>
            <a:off x="667910" y="2188293"/>
            <a:ext cx="1510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Pohled z hora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93892295-430F-0A27-DEE0-DDD721EE6A66}"/>
              </a:ext>
            </a:extLst>
          </p:cNvPr>
          <p:cNvSpPr/>
          <p:nvPr/>
        </p:nvSpPr>
        <p:spPr>
          <a:xfrm>
            <a:off x="787180" y="2700763"/>
            <a:ext cx="3102737" cy="15063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3350FA08-25D1-2681-2CE3-60B33839C649}"/>
              </a:ext>
            </a:extLst>
          </p:cNvPr>
          <p:cNvSpPr/>
          <p:nvPr/>
        </p:nvSpPr>
        <p:spPr>
          <a:xfrm>
            <a:off x="993914" y="3388360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8D35938B-0998-58EC-51A4-63BFE7DB64F7}"/>
              </a:ext>
            </a:extLst>
          </p:cNvPr>
          <p:cNvCxnSpPr>
            <a:cxnSpLocks/>
            <a:stCxn id="8" idx="6"/>
          </p:cNvCxnSpPr>
          <p:nvPr/>
        </p:nvCxnSpPr>
        <p:spPr>
          <a:xfrm>
            <a:off x="1101914" y="3442360"/>
            <a:ext cx="2388709" cy="42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1A04777-FED7-3CED-C63F-D2EF3EF9EE1F}"/>
              </a:ext>
            </a:extLst>
          </p:cNvPr>
          <p:cNvCxnSpPr/>
          <p:nvPr/>
        </p:nvCxnSpPr>
        <p:spPr>
          <a:xfrm>
            <a:off x="2409246" y="3484424"/>
            <a:ext cx="1080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821B9C55-CB98-6971-08D7-E1A792B83F5B}"/>
              </a:ext>
            </a:extLst>
          </p:cNvPr>
          <p:cNvCxnSpPr/>
          <p:nvPr/>
        </p:nvCxnSpPr>
        <p:spPr>
          <a:xfrm flipV="1">
            <a:off x="2401295" y="2981302"/>
            <a:ext cx="0" cy="5400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76C0E141-AB1E-70D9-0AB5-9E87C366340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506526" y="3484424"/>
            <a:ext cx="0" cy="54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09580A69-47E2-6594-290B-03DBBDA7655E}"/>
                  </a:ext>
                </a:extLst>
              </p:cNvPr>
              <p:cNvSpPr txBox="1"/>
              <p:nvPr/>
            </p:nvSpPr>
            <p:spPr>
              <a:xfrm>
                <a:off x="2754439" y="2772050"/>
                <a:ext cx="3896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09580A69-47E2-6594-290B-03DBBDA765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4439" y="2772050"/>
                <a:ext cx="38961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9EC120DA-8DEC-B75B-AAC0-3AA96EA579F8}"/>
              </a:ext>
            </a:extLst>
          </p:cNvPr>
          <p:cNvCxnSpPr/>
          <p:nvPr/>
        </p:nvCxnSpPr>
        <p:spPr>
          <a:xfrm>
            <a:off x="609600" y="2014677"/>
            <a:ext cx="1104701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5155884-A4B7-0922-9476-56BCAEE22B15}"/>
              </a:ext>
            </a:extLst>
          </p:cNvPr>
          <p:cNvSpPr txBox="1"/>
          <p:nvPr/>
        </p:nvSpPr>
        <p:spPr>
          <a:xfrm>
            <a:off x="735495" y="4506730"/>
            <a:ext cx="1510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Pohled z boku</a:t>
            </a:r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895E0E9F-88A9-4D76-6FF2-DE58D7636C73}"/>
              </a:ext>
            </a:extLst>
          </p:cNvPr>
          <p:cNvSpPr/>
          <p:nvPr/>
        </p:nvSpPr>
        <p:spPr>
          <a:xfrm>
            <a:off x="763327" y="5529593"/>
            <a:ext cx="3102737" cy="2340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864DEB46-A652-ABD9-DF0D-63CE256B7AAF}"/>
              </a:ext>
            </a:extLst>
          </p:cNvPr>
          <p:cNvCxnSpPr>
            <a:cxnSpLocks/>
          </p:cNvCxnSpPr>
          <p:nvPr/>
        </p:nvCxnSpPr>
        <p:spPr>
          <a:xfrm>
            <a:off x="1097929" y="5430737"/>
            <a:ext cx="0" cy="396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6A3D53F2-3F24-4545-8263-4BC0B33948F1}"/>
              </a:ext>
            </a:extLst>
          </p:cNvPr>
          <p:cNvCxnSpPr>
            <a:cxnSpLocks/>
          </p:cNvCxnSpPr>
          <p:nvPr/>
        </p:nvCxnSpPr>
        <p:spPr>
          <a:xfrm>
            <a:off x="1066125" y="5216056"/>
            <a:ext cx="0" cy="313537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423B0061-DB0E-F32D-1B13-2E5CE88E34A3}"/>
              </a:ext>
            </a:extLst>
          </p:cNvPr>
          <p:cNvCxnSpPr>
            <a:cxnSpLocks/>
          </p:cNvCxnSpPr>
          <p:nvPr/>
        </p:nvCxnSpPr>
        <p:spPr>
          <a:xfrm>
            <a:off x="1074726" y="5763617"/>
            <a:ext cx="0" cy="313537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ál 29">
            <a:extLst>
              <a:ext uri="{FF2B5EF4-FFF2-40B4-BE49-F238E27FC236}">
                <a16:creationId xmlns:a16="http://schemas.microsoft.com/office/drawing/2014/main" id="{6CF213B5-2D60-498B-7A45-40CF0B4B71EB}"/>
              </a:ext>
            </a:extLst>
          </p:cNvPr>
          <p:cNvSpPr/>
          <p:nvPr/>
        </p:nvSpPr>
        <p:spPr>
          <a:xfrm>
            <a:off x="2301904" y="5573320"/>
            <a:ext cx="151075" cy="151075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1191F025-4377-4D0A-F159-3149CA3D37EB}"/>
              </a:ext>
            </a:extLst>
          </p:cNvPr>
          <p:cNvCxnSpPr>
            <a:cxnSpLocks/>
          </p:cNvCxnSpPr>
          <p:nvPr/>
        </p:nvCxnSpPr>
        <p:spPr>
          <a:xfrm flipH="1">
            <a:off x="2316077" y="5603395"/>
            <a:ext cx="106827" cy="10682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DCEE402C-B129-5290-711D-32342E74C87C}"/>
              </a:ext>
            </a:extLst>
          </p:cNvPr>
          <p:cNvCxnSpPr>
            <a:cxnSpLocks/>
          </p:cNvCxnSpPr>
          <p:nvPr/>
        </p:nvCxnSpPr>
        <p:spPr>
          <a:xfrm rot="16200000" flipH="1">
            <a:off x="2317806" y="5595443"/>
            <a:ext cx="106827" cy="10682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Ovál 36">
            <a:extLst>
              <a:ext uri="{FF2B5EF4-FFF2-40B4-BE49-F238E27FC236}">
                <a16:creationId xmlns:a16="http://schemas.microsoft.com/office/drawing/2014/main" id="{AF6ECF18-D205-5A26-EBD7-C94457F3D242}"/>
              </a:ext>
            </a:extLst>
          </p:cNvPr>
          <p:cNvSpPr/>
          <p:nvPr/>
        </p:nvSpPr>
        <p:spPr>
          <a:xfrm>
            <a:off x="3410672" y="5566659"/>
            <a:ext cx="144000" cy="1440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23C87D79-7C56-FFDA-16CE-CC906A8D5ACA}"/>
              </a:ext>
            </a:extLst>
          </p:cNvPr>
          <p:cNvSpPr/>
          <p:nvPr/>
        </p:nvSpPr>
        <p:spPr>
          <a:xfrm>
            <a:off x="3456331" y="5619169"/>
            <a:ext cx="45719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9" name="Přímá spojnice 38">
            <a:extLst>
              <a:ext uri="{FF2B5EF4-FFF2-40B4-BE49-F238E27FC236}">
                <a16:creationId xmlns:a16="http://schemas.microsoft.com/office/drawing/2014/main" id="{EA7F216C-5A58-959A-E075-CB0074B2A0B9}"/>
              </a:ext>
            </a:extLst>
          </p:cNvPr>
          <p:cNvCxnSpPr/>
          <p:nvPr/>
        </p:nvCxnSpPr>
        <p:spPr>
          <a:xfrm>
            <a:off x="2449004" y="5638659"/>
            <a:ext cx="936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>
            <a:extLst>
              <a:ext uri="{FF2B5EF4-FFF2-40B4-BE49-F238E27FC236}">
                <a16:creationId xmlns:a16="http://schemas.microsoft.com/office/drawing/2014/main" id="{66D3665B-A708-FACC-AD21-4D271B76EFAD}"/>
              </a:ext>
            </a:extLst>
          </p:cNvPr>
          <p:cNvCxnSpPr>
            <a:cxnSpLocks/>
          </p:cNvCxnSpPr>
          <p:nvPr/>
        </p:nvCxnSpPr>
        <p:spPr>
          <a:xfrm>
            <a:off x="2945959" y="3354330"/>
            <a:ext cx="0" cy="266400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Levá složená závorka 42">
            <a:extLst>
              <a:ext uri="{FF2B5EF4-FFF2-40B4-BE49-F238E27FC236}">
                <a16:creationId xmlns:a16="http://schemas.microsoft.com/office/drawing/2014/main" id="{5FDA5076-468C-6B16-9303-9C4C53095F75}"/>
              </a:ext>
            </a:extLst>
          </p:cNvPr>
          <p:cNvSpPr/>
          <p:nvPr/>
        </p:nvSpPr>
        <p:spPr>
          <a:xfrm rot="16200000">
            <a:off x="1614125" y="3065893"/>
            <a:ext cx="246485" cy="131195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C619D1BB-DB8E-43A7-775C-BFAB5B832369}"/>
                  </a:ext>
                </a:extLst>
              </p:cNvPr>
              <p:cNvSpPr txBox="1"/>
              <p:nvPr/>
            </p:nvSpPr>
            <p:spPr>
              <a:xfrm>
                <a:off x="1558463" y="3830443"/>
                <a:ext cx="3896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C619D1BB-DB8E-43A7-775C-BFAB5B8323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8463" y="3830443"/>
                <a:ext cx="38961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Levá složená závorka 44">
            <a:extLst>
              <a:ext uri="{FF2B5EF4-FFF2-40B4-BE49-F238E27FC236}">
                <a16:creationId xmlns:a16="http://schemas.microsoft.com/office/drawing/2014/main" id="{43689C27-6555-2B8D-17FF-5EF8BE7F5127}"/>
              </a:ext>
            </a:extLst>
          </p:cNvPr>
          <p:cNvSpPr/>
          <p:nvPr/>
        </p:nvSpPr>
        <p:spPr>
          <a:xfrm rot="5400000">
            <a:off x="2872843" y="2775065"/>
            <a:ext cx="146589" cy="1080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53E37A74-71AE-04D6-8E96-FACB6C5A5EC9}"/>
                  </a:ext>
                </a:extLst>
              </p:cNvPr>
              <p:cNvSpPr txBox="1"/>
              <p:nvPr/>
            </p:nvSpPr>
            <p:spPr>
              <a:xfrm>
                <a:off x="1980092" y="3034190"/>
                <a:ext cx="459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53E37A74-71AE-04D6-8E96-FACB6C5A5E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0092" y="3034190"/>
                <a:ext cx="459367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2DFF6C7A-B7AC-2AA1-1426-856CEBDBD4C7}"/>
                  </a:ext>
                </a:extLst>
              </p:cNvPr>
              <p:cNvSpPr txBox="1"/>
              <p:nvPr/>
            </p:nvSpPr>
            <p:spPr>
              <a:xfrm>
                <a:off x="3430550" y="3590457"/>
                <a:ext cx="459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2DFF6C7A-B7AC-2AA1-1426-856CEBDBD4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0550" y="3590457"/>
                <a:ext cx="459367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49DA6F0B-BCBA-9D6B-F945-296B8C334A70}"/>
                  </a:ext>
                </a:extLst>
              </p:cNvPr>
              <p:cNvSpPr txBox="1"/>
              <p:nvPr/>
            </p:nvSpPr>
            <p:spPr>
              <a:xfrm>
                <a:off x="908355" y="3024214"/>
                <a:ext cx="3168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49DA6F0B-BCBA-9D6B-F945-296B8C334A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8355" y="3024214"/>
                <a:ext cx="316854" cy="369332"/>
              </a:xfrm>
              <a:prstGeom prst="rect">
                <a:avLst/>
              </a:prstGeom>
              <a:blipFill>
                <a:blip r:embed="rId7"/>
                <a:stretch>
                  <a:fillRect r="-57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>
                <a:extLst>
                  <a:ext uri="{FF2B5EF4-FFF2-40B4-BE49-F238E27FC236}">
                    <a16:creationId xmlns:a16="http://schemas.microsoft.com/office/drawing/2014/main" id="{45DB30E6-B772-DE1A-C197-1D690895D066}"/>
                  </a:ext>
                </a:extLst>
              </p:cNvPr>
              <p:cNvSpPr txBox="1"/>
              <p:nvPr/>
            </p:nvSpPr>
            <p:spPr>
              <a:xfrm>
                <a:off x="705540" y="5055591"/>
                <a:ext cx="3168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9" name="TextovéPole 48">
                <a:extLst>
                  <a:ext uri="{FF2B5EF4-FFF2-40B4-BE49-F238E27FC236}">
                    <a16:creationId xmlns:a16="http://schemas.microsoft.com/office/drawing/2014/main" id="{45DB30E6-B772-DE1A-C197-1D690895D0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540" y="5055591"/>
                <a:ext cx="316854" cy="369332"/>
              </a:xfrm>
              <a:prstGeom prst="rect">
                <a:avLst/>
              </a:prstGeom>
              <a:blipFill>
                <a:blip r:embed="rId8"/>
                <a:stretch>
                  <a:fillRect r="-38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24A125B0-BB0E-89BC-3CC0-E1134B2BF4DE}"/>
                  </a:ext>
                </a:extLst>
              </p:cNvPr>
              <p:cNvSpPr txBox="1"/>
              <p:nvPr/>
            </p:nvSpPr>
            <p:spPr>
              <a:xfrm>
                <a:off x="2139806" y="5021057"/>
                <a:ext cx="459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24A125B0-BB0E-89BC-3CC0-E1134B2BF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9806" y="5021057"/>
                <a:ext cx="459367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>
                <a:extLst>
                  <a:ext uri="{FF2B5EF4-FFF2-40B4-BE49-F238E27FC236}">
                    <a16:creationId xmlns:a16="http://schemas.microsoft.com/office/drawing/2014/main" id="{EEA7EBD7-9CE4-C743-BC7F-A951908AD8D5}"/>
                  </a:ext>
                </a:extLst>
              </p:cNvPr>
              <p:cNvSpPr txBox="1"/>
              <p:nvPr/>
            </p:nvSpPr>
            <p:spPr>
              <a:xfrm>
                <a:off x="3235709" y="5023865"/>
                <a:ext cx="459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1" name="TextovéPole 50">
                <a:extLst>
                  <a:ext uri="{FF2B5EF4-FFF2-40B4-BE49-F238E27FC236}">
                    <a16:creationId xmlns:a16="http://schemas.microsoft.com/office/drawing/2014/main" id="{EEA7EBD7-9CE4-C743-BC7F-A951908AD8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709" y="5023865"/>
                <a:ext cx="459367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>
                <a:extLst>
                  <a:ext uri="{FF2B5EF4-FFF2-40B4-BE49-F238E27FC236}">
                    <a16:creationId xmlns:a16="http://schemas.microsoft.com/office/drawing/2014/main" id="{A27DEE10-FD3E-3690-7ABD-BC6BA3E39E1A}"/>
                  </a:ext>
                </a:extLst>
              </p:cNvPr>
              <p:cNvSpPr txBox="1"/>
              <p:nvPr/>
            </p:nvSpPr>
            <p:spPr>
              <a:xfrm>
                <a:off x="4921857" y="2700763"/>
                <a:ext cx="6615483" cy="3416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Osa otáčení tuhého tělesa leží mimo spojnici působišť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Z předchozího výkladu víme, že otáčivý účinek dvojice sil není závislý na poloze osy otáčení a hodnotu momentu dvojice sil vypočteme podle vztahu: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Nm</m:t>
                          </m:r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∙0,6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Nm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Dvojice sil působí na těleso momentem o velikosti 9 </a:t>
                </a:r>
                <a:r>
                  <a:rPr lang="cs-CZ" b="1" dirty="0" err="1"/>
                  <a:t>Nm</a:t>
                </a:r>
                <a:endParaRPr lang="cs-CZ" b="1" dirty="0"/>
              </a:p>
            </p:txBody>
          </p:sp>
        </mc:Choice>
        <mc:Fallback xmlns="">
          <p:sp>
            <p:nvSpPr>
              <p:cNvPr id="52" name="TextovéPole 51">
                <a:extLst>
                  <a:ext uri="{FF2B5EF4-FFF2-40B4-BE49-F238E27FC236}">
                    <a16:creationId xmlns:a16="http://schemas.microsoft.com/office/drawing/2014/main" id="{A27DEE10-FD3E-3690-7ABD-BC6BA3E39E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857" y="2700763"/>
                <a:ext cx="6615483" cy="3416320"/>
              </a:xfrm>
              <a:prstGeom prst="rect">
                <a:avLst/>
              </a:prstGeom>
              <a:blipFill>
                <a:blip r:embed="rId11"/>
                <a:stretch>
                  <a:fillRect l="-737" t="-893" b="-19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37443B1E-24B9-DA30-A2FB-31CF09F240C0}"/>
              </a:ext>
            </a:extLst>
          </p:cNvPr>
          <p:cNvCxnSpPr>
            <a:cxnSpLocks/>
          </p:cNvCxnSpPr>
          <p:nvPr/>
        </p:nvCxnSpPr>
        <p:spPr>
          <a:xfrm>
            <a:off x="1042276" y="5436287"/>
            <a:ext cx="0" cy="43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6F0E5722-FEF1-93F5-DC1F-3B812D37291C}"/>
              </a:ext>
            </a:extLst>
          </p:cNvPr>
          <p:cNvCxnSpPr/>
          <p:nvPr/>
        </p:nvCxnSpPr>
        <p:spPr>
          <a:xfrm>
            <a:off x="1066129" y="3521302"/>
            <a:ext cx="0" cy="169475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5155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A6A644A-C011-BE42-B823-40943CF6DC10}"/>
              </a:ext>
            </a:extLst>
          </p:cNvPr>
          <p:cNvSpPr txBox="1"/>
          <p:nvPr/>
        </p:nvSpPr>
        <p:spPr>
          <a:xfrm>
            <a:off x="5633224" y="3244334"/>
            <a:ext cx="925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190619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01EFDD-3FB4-0CB7-47B0-974ED9BFAD52}"/>
              </a:ext>
            </a:extLst>
          </p:cNvPr>
          <p:cNvSpPr txBox="1"/>
          <p:nvPr/>
        </p:nvSpPr>
        <p:spPr>
          <a:xfrm>
            <a:off x="296346" y="309425"/>
            <a:ext cx="3644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Mechanika tuhého tělesa - přehled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093" b="40219"/>
          <a:stretch/>
        </p:blipFill>
        <p:spPr>
          <a:xfrm>
            <a:off x="3005221" y="4598570"/>
            <a:ext cx="5832793" cy="210703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217" r="4938"/>
          <a:stretch/>
        </p:blipFill>
        <p:spPr>
          <a:xfrm>
            <a:off x="3057541" y="678757"/>
            <a:ext cx="5728151" cy="40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7843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787</Words>
  <Application>Microsoft Office PowerPoint</Application>
  <PresentationFormat>Širokoúhlá obrazovka</PresentationFormat>
  <Paragraphs>109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Open Sans</vt:lpstr>
      <vt:lpstr>Times New Roman</vt:lpstr>
      <vt:lpstr>Motiv Office</vt:lpstr>
      <vt:lpstr>Dvojice sil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Dvojice sil</dc:title>
  <dc:creator>Karel Sixl</dc:creator>
  <cp:lastModifiedBy>Karel Sixl</cp:lastModifiedBy>
  <cp:revision>33</cp:revision>
  <dcterms:created xsi:type="dcterms:W3CDTF">2024-08-02T08:46:38Z</dcterms:created>
  <dcterms:modified xsi:type="dcterms:W3CDTF">2026-03-15T14:52:09Z</dcterms:modified>
</cp:coreProperties>
</file>