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80" r:id="rId3"/>
    <p:sldId id="269" r:id="rId4"/>
    <p:sldId id="273" r:id="rId5"/>
    <p:sldId id="276" r:id="rId6"/>
    <p:sldId id="270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2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9028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943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12088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21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2886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2802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72184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12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4720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2027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49757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2FC97-091B-448E-A9ED-81AFBD8BE1AA}" type="datetimeFigureOut">
              <a:rPr lang="cs-CZ" smtClean="0"/>
              <a:t>22.10.2026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E3CD63-5889-49FF-A2AD-6B2BF655B31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9442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40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0.png"/><Relationship Id="rId5" Type="http://schemas.openxmlformats.org/officeDocument/2006/relationships/image" Target="../media/image12.png"/><Relationship Id="rId4" Type="http://schemas.openxmlformats.org/officeDocument/2006/relationships/image" Target="../media/image1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ED49109-6B21-018F-FEB4-6C2E3B291AF3}"/>
              </a:ext>
            </a:extLst>
          </p:cNvPr>
          <p:cNvSpPr txBox="1"/>
          <p:nvPr/>
        </p:nvSpPr>
        <p:spPr>
          <a:xfrm>
            <a:off x="404274" y="214088"/>
            <a:ext cx="2889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Síla, působení síly na tělesa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2477B371-3FBE-6679-A538-B8B181631C00}"/>
              </a:ext>
            </a:extLst>
          </p:cNvPr>
          <p:cNvSpPr txBox="1"/>
          <p:nvPr/>
        </p:nvSpPr>
        <p:spPr>
          <a:xfrm>
            <a:off x="404274" y="1751079"/>
            <a:ext cx="1135832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000">
              <a:buFont typeface="+mj-lt"/>
              <a:buAutoNum type="arabicPeriod"/>
            </a:pPr>
            <a:r>
              <a:rPr lang="cs-CZ" b="1" dirty="0"/>
              <a:t>  Statické (deformační) účinky síly</a:t>
            </a:r>
          </a:p>
          <a:p>
            <a:pPr algn="l"/>
            <a:r>
              <a:rPr lang="cs-CZ" dirty="0"/>
              <a:t>Jestliže má působení síly za následek deformaci tělesa, hovoříme o deformačním účinku síly. Deformované  těleso může být namáháno tahem, tlakem, ohybem, smykem nebo kroucením.</a:t>
            </a:r>
          </a:p>
          <a:p>
            <a:pPr algn="l"/>
            <a:r>
              <a:rPr lang="cs-CZ" dirty="0"/>
              <a:t>Deformační účinky síly podrobně studuje „Nauka o pružnosti a pevnosti materiálu“.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63759120-B981-9AB9-ACC5-BA669F7D986D}"/>
              </a:ext>
            </a:extLst>
          </p:cNvPr>
          <p:cNvSpPr txBox="1"/>
          <p:nvPr/>
        </p:nvSpPr>
        <p:spPr>
          <a:xfrm>
            <a:off x="404893" y="663998"/>
            <a:ext cx="11107118" cy="92333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Působí-li jedno těleso na druhé, působí současně i druhé těleso na první. Působení těles je vždy vzájemné a charakterizujeme ho </a:t>
            </a:r>
            <a:r>
              <a:rPr lang="cs-CZ" b="1" dirty="0"/>
              <a:t>silou. </a:t>
            </a:r>
            <a:r>
              <a:rPr lang="cs-CZ" b="1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Síla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 je</a:t>
            </a:r>
            <a:r>
              <a:rPr lang="cs-CZ" dirty="0"/>
              <a:t> vektorová fyzikální veličina, která vyjadřuje míru vzájemného působení těles nebo silových polí</a:t>
            </a:r>
            <a:r>
              <a:rPr lang="cs-CZ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. </a:t>
            </a:r>
            <a:endParaRPr lang="cs-CZ" b="1" dirty="0"/>
          </a:p>
        </p:txBody>
      </p:sp>
      <p:grpSp>
        <p:nvGrpSpPr>
          <p:cNvPr id="19" name="Skupina 18">
            <a:extLst>
              <a:ext uri="{FF2B5EF4-FFF2-40B4-BE49-F238E27FC236}">
                <a16:creationId xmlns:a16="http://schemas.microsoft.com/office/drawing/2014/main" id="{8EDEB04C-2DFD-BBAD-E321-C66A0ABBA805}"/>
              </a:ext>
            </a:extLst>
          </p:cNvPr>
          <p:cNvGrpSpPr/>
          <p:nvPr/>
        </p:nvGrpSpPr>
        <p:grpSpPr>
          <a:xfrm>
            <a:off x="404274" y="3115160"/>
            <a:ext cx="11383453" cy="3159420"/>
            <a:chOff x="404894" y="3115160"/>
            <a:chExt cx="11383453" cy="3159420"/>
          </a:xfrm>
        </p:grpSpPr>
        <p:pic>
          <p:nvPicPr>
            <p:cNvPr id="4" name="Obrázek 3">
              <a:extLst>
                <a:ext uri="{FF2B5EF4-FFF2-40B4-BE49-F238E27FC236}">
                  <a16:creationId xmlns:a16="http://schemas.microsoft.com/office/drawing/2014/main" id="{A467706C-BACD-E71F-C3C4-A3CD2AC0DF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5099" t="10063" r="79966" b="31860"/>
            <a:stretch>
              <a:fillRect/>
            </a:stretch>
          </p:blipFill>
          <p:spPr>
            <a:xfrm>
              <a:off x="404894" y="3115160"/>
              <a:ext cx="2038124" cy="2160000"/>
            </a:xfrm>
            <a:prstGeom prst="rect">
              <a:avLst/>
            </a:prstGeom>
          </p:spPr>
        </p:pic>
        <p:pic>
          <p:nvPicPr>
            <p:cNvPr id="10" name="Obrázek 9">
              <a:extLst>
                <a:ext uri="{FF2B5EF4-FFF2-40B4-BE49-F238E27FC236}">
                  <a16:creationId xmlns:a16="http://schemas.microsoft.com/office/drawing/2014/main" id="{48E2759E-76BC-E641-8699-94704837D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22915" t="11323" r="62453" b="34310"/>
            <a:stretch>
              <a:fillRect/>
            </a:stretch>
          </p:blipFill>
          <p:spPr>
            <a:xfrm>
              <a:off x="2614139" y="3115160"/>
              <a:ext cx="2133265" cy="2160000"/>
            </a:xfrm>
            <a:prstGeom prst="rect">
              <a:avLst/>
            </a:prstGeom>
          </p:spPr>
        </p:pic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133402B3-BD60-DD9F-0E74-586C50931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41039" t="11691" r="45250" b="33943"/>
            <a:stretch>
              <a:fillRect/>
            </a:stretch>
          </p:blipFill>
          <p:spPr>
            <a:xfrm>
              <a:off x="4959049" y="3115160"/>
              <a:ext cx="1998805" cy="2160000"/>
            </a:xfrm>
            <a:prstGeom prst="rect">
              <a:avLst/>
            </a:prstGeom>
          </p:spPr>
        </p:pic>
        <p:pic>
          <p:nvPicPr>
            <p:cNvPr id="12" name="Obrázek 11">
              <a:extLst>
                <a:ext uri="{FF2B5EF4-FFF2-40B4-BE49-F238E27FC236}">
                  <a16:creationId xmlns:a16="http://schemas.microsoft.com/office/drawing/2014/main" id="{43105650-5B9F-1DC0-4798-2CFDF50AA72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76013" t="11592" r="9350" b="35618"/>
            <a:stretch>
              <a:fillRect/>
            </a:stretch>
          </p:blipFill>
          <p:spPr>
            <a:xfrm>
              <a:off x="9590703" y="3115160"/>
              <a:ext cx="2197644" cy="2160000"/>
            </a:xfrm>
            <a:prstGeom prst="rect">
              <a:avLst/>
            </a:prstGeom>
          </p:spPr>
        </p:pic>
        <p:pic>
          <p:nvPicPr>
            <p:cNvPr id="13" name="Obrázek 12">
              <a:extLst>
                <a:ext uri="{FF2B5EF4-FFF2-40B4-BE49-F238E27FC236}">
                  <a16:creationId xmlns:a16="http://schemas.microsoft.com/office/drawing/2014/main" id="{C92547BD-FDCE-C1C1-F167-E7392A30F02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</a14:imgLayer>
                  </a14:imgProps>
                </a:ext>
              </a:extLst>
            </a:blip>
            <a:srcRect l="57833" t="11154" r="26516" b="34654"/>
            <a:stretch>
              <a:fillRect/>
            </a:stretch>
          </p:blipFill>
          <p:spPr>
            <a:xfrm>
              <a:off x="7129688" y="3115160"/>
              <a:ext cx="2289181" cy="2160000"/>
            </a:xfrm>
            <a:prstGeom prst="rect">
              <a:avLst/>
            </a:prstGeom>
          </p:spPr>
        </p:pic>
        <p:sp>
          <p:nvSpPr>
            <p:cNvPr id="14" name="TextovéPole 13">
              <a:extLst>
                <a:ext uri="{FF2B5EF4-FFF2-40B4-BE49-F238E27FC236}">
                  <a16:creationId xmlns:a16="http://schemas.microsoft.com/office/drawing/2014/main" id="{5FE188C7-12A3-1C00-0FC8-348AADC30B63}"/>
                </a:ext>
              </a:extLst>
            </p:cNvPr>
            <p:cNvSpPr txBox="1"/>
            <p:nvPr/>
          </p:nvSpPr>
          <p:spPr>
            <a:xfrm>
              <a:off x="905985" y="5351250"/>
              <a:ext cx="10359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Tah </a:t>
              </a:r>
            </a:p>
            <a:p>
              <a:r>
                <a:rPr lang="cs-CZ" dirty="0"/>
                <a:t>Napínání</a:t>
              </a:r>
            </a:p>
          </p:txBody>
        </p:sp>
        <p:sp>
          <p:nvSpPr>
            <p:cNvPr id="15" name="TextovéPole 14">
              <a:extLst>
                <a:ext uri="{FF2B5EF4-FFF2-40B4-BE49-F238E27FC236}">
                  <a16:creationId xmlns:a16="http://schemas.microsoft.com/office/drawing/2014/main" id="{AD920DAA-347F-4C20-295B-DFB32C111C46}"/>
                </a:ext>
              </a:extLst>
            </p:cNvPr>
            <p:cNvSpPr txBox="1"/>
            <p:nvPr/>
          </p:nvSpPr>
          <p:spPr>
            <a:xfrm>
              <a:off x="3099584" y="5351250"/>
              <a:ext cx="1162373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Tlak</a:t>
              </a:r>
            </a:p>
            <a:p>
              <a:r>
                <a:rPr lang="cs-CZ" dirty="0"/>
                <a:t>Stlačování</a:t>
              </a:r>
            </a:p>
            <a:p>
              <a:r>
                <a:rPr lang="cs-CZ" dirty="0"/>
                <a:t>Komprese</a:t>
              </a:r>
            </a:p>
          </p:txBody>
        </p:sp>
        <p:sp>
          <p:nvSpPr>
            <p:cNvPr id="16" name="TextovéPole 15">
              <a:extLst>
                <a:ext uri="{FF2B5EF4-FFF2-40B4-BE49-F238E27FC236}">
                  <a16:creationId xmlns:a16="http://schemas.microsoft.com/office/drawing/2014/main" id="{2DE097F4-C556-B9BC-CCDB-68952D8A8AB0}"/>
                </a:ext>
              </a:extLst>
            </p:cNvPr>
            <p:cNvSpPr txBox="1"/>
            <p:nvPr/>
          </p:nvSpPr>
          <p:spPr>
            <a:xfrm>
              <a:off x="5462505" y="5351250"/>
              <a:ext cx="9918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Ohýbání</a:t>
              </a:r>
            </a:p>
          </p:txBody>
        </p:sp>
        <p:sp>
          <p:nvSpPr>
            <p:cNvPr id="17" name="TextovéPole 16">
              <a:extLst>
                <a:ext uri="{FF2B5EF4-FFF2-40B4-BE49-F238E27FC236}">
                  <a16:creationId xmlns:a16="http://schemas.microsoft.com/office/drawing/2014/main" id="{EB932BD8-143A-F2B5-E0F4-B89FBC419175}"/>
                </a:ext>
              </a:extLst>
            </p:cNvPr>
            <p:cNvSpPr txBox="1"/>
            <p:nvPr/>
          </p:nvSpPr>
          <p:spPr>
            <a:xfrm>
              <a:off x="8006368" y="5351250"/>
              <a:ext cx="7531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Smyk</a:t>
              </a:r>
            </a:p>
            <a:p>
              <a:r>
                <a:rPr lang="cs-CZ" dirty="0"/>
                <a:t>Střih</a:t>
              </a:r>
            </a:p>
          </p:txBody>
        </p:sp>
        <p:sp>
          <p:nvSpPr>
            <p:cNvPr id="18" name="TextovéPole 17">
              <a:extLst>
                <a:ext uri="{FF2B5EF4-FFF2-40B4-BE49-F238E27FC236}">
                  <a16:creationId xmlns:a16="http://schemas.microsoft.com/office/drawing/2014/main" id="{CB5B586D-2BBF-6690-9701-C687ACB07EEE}"/>
                </a:ext>
              </a:extLst>
            </p:cNvPr>
            <p:cNvSpPr txBox="1"/>
            <p:nvPr/>
          </p:nvSpPr>
          <p:spPr>
            <a:xfrm>
              <a:off x="10269562" y="5351250"/>
              <a:ext cx="8399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Krut</a:t>
              </a:r>
            </a:p>
            <a:p>
              <a:r>
                <a:rPr lang="cs-CZ" dirty="0"/>
                <a:t>Torze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239045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D9387C72-2C99-D20D-9095-C0CB69688E51}"/>
              </a:ext>
            </a:extLst>
          </p:cNvPr>
          <p:cNvSpPr txBox="1"/>
          <p:nvPr/>
        </p:nvSpPr>
        <p:spPr>
          <a:xfrm>
            <a:off x="441704" y="604423"/>
            <a:ext cx="39985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2. dynamické (pohybové) působení síly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FB3E455-BF4A-7B64-C987-06BE1534DA88}"/>
              </a:ext>
            </a:extLst>
          </p:cNvPr>
          <p:cNvSpPr txBox="1"/>
          <p:nvPr/>
        </p:nvSpPr>
        <p:spPr>
          <a:xfrm>
            <a:off x="441704" y="973755"/>
            <a:ext cx="1110711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180340"/>
            <a:r>
              <a:rPr lang="cs-CZ" dirty="0"/>
              <a:t>Síla má za následek změnu pohybového stavu tělesa.</a:t>
            </a:r>
          </a:p>
          <a:p>
            <a:pPr indent="-180340"/>
            <a:r>
              <a:rPr lang="cs-CZ" dirty="0"/>
              <a:t>Roztlačení auta, zastavení volejbalového míče, změnu směru pohybu loďky na rybníce, …</a:t>
            </a:r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513D1EEB-C24A-C489-9408-AC30DD166135}"/>
              </a:ext>
            </a:extLst>
          </p:cNvPr>
          <p:cNvSpPr txBox="1"/>
          <p:nvPr/>
        </p:nvSpPr>
        <p:spPr>
          <a:xfrm>
            <a:off x="441704" y="235091"/>
            <a:ext cx="3053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Síla, působení síly na tělesa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E3FF2B2F-0CEB-C034-5FB0-4EADD5F409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000" flipH="1">
            <a:off x="2053527" y="2011002"/>
            <a:ext cx="3941736" cy="233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3">
            <a:extLst>
              <a:ext uri="{FF2B5EF4-FFF2-40B4-BE49-F238E27FC236}">
                <a16:creationId xmlns:a16="http://schemas.microsoft.com/office/drawing/2014/main" id="{0BF01BBF-EDFB-7024-00B0-B16F4527C812}"/>
              </a:ext>
            </a:extLst>
          </p:cNvPr>
          <p:cNvCxnSpPr/>
          <p:nvPr/>
        </p:nvCxnSpPr>
        <p:spPr>
          <a:xfrm flipV="1">
            <a:off x="681926" y="4105244"/>
            <a:ext cx="111975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6770F902-BAFF-860C-55E0-4DAA35BEA091}"/>
              </a:ext>
            </a:extLst>
          </p:cNvPr>
          <p:cNvCxnSpPr/>
          <p:nvPr/>
        </p:nvCxnSpPr>
        <p:spPr>
          <a:xfrm flipV="1">
            <a:off x="451035" y="2925476"/>
            <a:ext cx="1695006" cy="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4AD1B9D-C90C-7F4A-C63D-6AE9B4A69928}"/>
                  </a:ext>
                </a:extLst>
              </p:cNvPr>
              <p:cNvSpPr txBox="1"/>
              <p:nvPr/>
            </p:nvSpPr>
            <p:spPr>
              <a:xfrm>
                <a:off x="1060607" y="2453894"/>
                <a:ext cx="475861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̅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4AD1B9D-C90C-7F4A-C63D-6AE9B4A699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607" y="2453894"/>
                <a:ext cx="475861" cy="369332"/>
              </a:xfrm>
              <a:prstGeom prst="rect">
                <a:avLst/>
              </a:prstGeom>
              <a:blipFill>
                <a:blip r:embed="rId3"/>
                <a:stretch>
                  <a:fillRect r="-1025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F74C90-4B03-1485-1889-077383976519}"/>
                  </a:ext>
                </a:extLst>
              </p:cNvPr>
              <p:cNvSpPr txBox="1"/>
              <p:nvPr/>
            </p:nvSpPr>
            <p:spPr>
              <a:xfrm>
                <a:off x="542441" y="4471141"/>
                <a:ext cx="1133700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Působením síly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acc>
                  </m:oMath>
                </a14:m>
                <a:r>
                  <a:rPr lang="cs-CZ" dirty="0"/>
                  <a:t> se dá automobil do pohybu, pohybem rovnoměrně zrychleným, ve směru působení síly – dynamické působení síly</a:t>
                </a:r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7F74C90-4B03-1485-1889-07738397651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2441" y="4471141"/>
                <a:ext cx="11337009" cy="646331"/>
              </a:xfrm>
              <a:prstGeom prst="rect">
                <a:avLst/>
              </a:prstGeom>
              <a:blipFill>
                <a:blip r:embed="rId4"/>
                <a:stretch>
                  <a:fillRect l="-484" t="-4717" b="-141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8478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2.22222E-6 L 0.43229 -2.22222E-6 " pathEditMode="relative" rAng="0" ptsTypes="AA">
                                      <p:cBhvr>
                                        <p:cTn id="2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3.7037E-7 L 0.41693 0.00972 " pathEditMode="relative" rAng="0" ptsTypes="AA">
                                      <p:cBhvr>
                                        <p:cTn id="24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46" y="486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4.44444E-6 L 0.41614 -4.44444E-6 " pathEditMode="relative" rAng="0" ptsTypes="AA">
                                      <p:cBhvr>
                                        <p:cTn id="26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0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>
            <a:extLst>
              <a:ext uri="{FF2B5EF4-FFF2-40B4-BE49-F238E27FC236}">
                <a16:creationId xmlns:a16="http://schemas.microsoft.com/office/drawing/2014/main" id="{1A5AFEFC-7EA0-FCF1-C659-4586B840C518}"/>
              </a:ext>
            </a:extLst>
          </p:cNvPr>
          <p:cNvSpPr txBox="1"/>
          <p:nvPr/>
        </p:nvSpPr>
        <p:spPr>
          <a:xfrm>
            <a:off x="303671" y="332061"/>
            <a:ext cx="26255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Silové působení na tělesa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E75969A0-1A25-88FA-CA86-6A0B5C6A18ED}"/>
              </a:ext>
            </a:extLst>
          </p:cNvPr>
          <p:cNvSpPr txBox="1"/>
          <p:nvPr/>
        </p:nvSpPr>
        <p:spPr>
          <a:xfrm>
            <a:off x="303670" y="2080874"/>
            <a:ext cx="11490056" cy="974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l">
              <a:buFont typeface="+mj-lt"/>
              <a:buAutoNum type="arabicPeriod" startAt="2"/>
            </a:pPr>
            <a:r>
              <a:rPr lang="cs-CZ" b="1" dirty="0"/>
              <a:t>prostřednictvím silového pole </a:t>
            </a:r>
            <a:endParaRPr lang="cs-CZ" dirty="0">
              <a:solidFill>
                <a:srgbClr val="000000"/>
              </a:solidFill>
              <a:highlight>
                <a:srgbClr val="FFFFFF"/>
              </a:highlight>
              <a:latin typeface="Tahoma" panose="020B0604030504040204" pitchFamily="34" charset="0"/>
            </a:endParaRPr>
          </a:p>
          <a:p>
            <a:pPr marL="546100" indent="-180340" algn="l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tělesa nejsou ve vzájemné dotyku; síla působí prostřednictvím pole (gravitační, magnetické, elektrické,</a:t>
            </a:r>
          </a:p>
          <a:p>
            <a:pPr marL="546100" indent="-180340" algn="l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elektromagnetické, ...)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AF89F7DC-17FB-ABBC-98F0-55E5AB188DA5}"/>
              </a:ext>
            </a:extLst>
          </p:cNvPr>
          <p:cNvSpPr txBox="1"/>
          <p:nvPr/>
        </p:nvSpPr>
        <p:spPr>
          <a:xfrm>
            <a:off x="303670" y="894395"/>
            <a:ext cx="11459382" cy="9746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342900" algn="l">
              <a:buFont typeface="+mj-lt"/>
              <a:buAutoNum type="arabicPeriod"/>
            </a:pPr>
            <a:r>
              <a:rPr lang="cs-CZ" b="1" dirty="0"/>
              <a:t>při přímém styku - tělesa se navzájem dotýkají</a:t>
            </a:r>
          </a:p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      Nesení nákupní tašky (člověk - taška), roztlačení auta (člověk - auto), deformace míče (míč - podložka, na kterou</a:t>
            </a:r>
          </a:p>
          <a:p>
            <a:pPr algn="just">
              <a:spcBef>
                <a:spcPts val="100"/>
              </a:spcBef>
              <a:spcAft>
                <a:spcPts val="100"/>
              </a:spcAft>
            </a:pPr>
            <a:r>
              <a:rPr lang="cs-CZ" dirty="0"/>
              <a:t>             dopadl), zpomalování padáku ve vzduchu (padák - vzduch), ...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37BAA9E-16F1-4D9E-4E04-FEFF0B0F0CC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2" t="31301" r="3955" b="11105"/>
          <a:stretch/>
        </p:blipFill>
        <p:spPr bwMode="auto">
          <a:xfrm>
            <a:off x="6416297" y="3267353"/>
            <a:ext cx="5439023" cy="2543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2677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4AE80F7-5675-8991-CE06-CA528E505E0C}"/>
              </a:ext>
            </a:extLst>
          </p:cNvPr>
          <p:cNvSpPr txBox="1"/>
          <p:nvPr/>
        </p:nvSpPr>
        <p:spPr>
          <a:xfrm>
            <a:off x="329339" y="224360"/>
            <a:ext cx="2617127" cy="3719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Síla jako fyzikální veličina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310CE7-F0A4-89CA-CDFC-FD74FB297A2E}"/>
                  </a:ext>
                </a:extLst>
              </p:cNvPr>
              <p:cNvSpPr txBox="1"/>
              <p:nvPr/>
            </p:nvSpPr>
            <p:spPr>
              <a:xfrm>
                <a:off x="329339" y="664684"/>
                <a:ext cx="11472620" cy="120032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Síla </a:t>
                </a:r>
                <a:r>
                  <a:rPr lang="cs-CZ" b="1" dirty="0"/>
                  <a:t>F </a:t>
                </a:r>
                <a:r>
                  <a:rPr lang="cs-CZ" dirty="0"/>
                  <a:t>je </a:t>
                </a:r>
                <a:r>
                  <a:rPr lang="cs-CZ" b="1" dirty="0"/>
                  <a:t>vektorová fyzikální veličina</a:t>
                </a:r>
                <a:r>
                  <a:rPr lang="cs-CZ" dirty="0"/>
                  <a:t>, kterou kvantitativně popisujeme vzájemné působení těles, je </a:t>
                </a:r>
                <a:r>
                  <a:rPr lang="cs-CZ" b="1" dirty="0">
                    <a:solidFill>
                      <a:srgbClr val="FF0000"/>
                    </a:solidFill>
                  </a:rPr>
                  <a:t>určena velikostí, směrem a polohou svého působiště</a:t>
                </a:r>
                <a:r>
                  <a:rPr lang="cs-CZ" dirty="0"/>
                  <a:t>. Znázorňujeme jí orientovanou úsečkou, jejíž délka vyjadřuje </a:t>
                </a:r>
                <a:r>
                  <a:rPr lang="cs-CZ" b="1" dirty="0"/>
                  <a:t>velikost síly.</a:t>
                </a:r>
              </a:p>
              <a:p>
                <a:r>
                  <a:rPr lang="cs-CZ" dirty="0"/>
                  <a:t>Jako každá fyzikální veličina, má i síla měrnou jednotku </a:t>
                </a:r>
                <a:r>
                  <a:rPr lang="cs-CZ" b="1" dirty="0"/>
                  <a:t>- </a:t>
                </a:r>
                <a14:m>
                  <m:oMath xmlns:m="http://schemas.openxmlformats.org/officeDocument/2006/math"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d>
                    <m:r>
                      <a:rPr lang="cs-CZ" b="1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cs-CZ" b="0" i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kg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−2</m:t>
                        </m:r>
                      </m:sup>
                    </m:sSup>
                    <m:r>
                      <a:rPr lang="cs-CZ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 (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 panose="02040503050406030204" pitchFamily="18" charset="0"/>
                      </a:rPr>
                      <m:t>newton</m:t>
                    </m:r>
                    <m:r>
                      <a:rPr lang="cs-CZ" b="0" i="0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 – viz druhý Newtonův pohybový zákon</a:t>
                </a:r>
              </a:p>
            </p:txBody>
          </p:sp>
        </mc:Choice>
        <mc:Fallback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20310CE7-F0A4-89CA-CDFC-FD74FB297A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9339" y="664684"/>
                <a:ext cx="11472620" cy="1200329"/>
              </a:xfrm>
              <a:prstGeom prst="rect">
                <a:avLst/>
              </a:prstGeom>
              <a:blipFill>
                <a:blip r:embed="rId2"/>
                <a:stretch>
                  <a:fillRect l="-371" t="-2000" b="-6000"/>
                </a:stretch>
              </a:blipFill>
              <a:ln w="1905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>
            <a:extLst>
              <a:ext uri="{FF2B5EF4-FFF2-40B4-BE49-F238E27FC236}">
                <a16:creationId xmlns:a16="http://schemas.microsoft.com/office/drawing/2014/main" id="{9A4D23FE-631D-4C1D-E991-A53F36D3E2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764" r="9620" b="44895"/>
          <a:stretch/>
        </p:blipFill>
        <p:spPr>
          <a:xfrm>
            <a:off x="1433600" y="1945948"/>
            <a:ext cx="4879376" cy="1384824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86C1A29F-8D7F-208F-F59B-391FDA897B9A}"/>
              </a:ext>
            </a:extLst>
          </p:cNvPr>
          <p:cNvSpPr txBox="1"/>
          <p:nvPr/>
        </p:nvSpPr>
        <p:spPr>
          <a:xfrm>
            <a:off x="395207" y="2940205"/>
            <a:ext cx="17164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Počáteční bod – působiště síly</a:t>
            </a:r>
          </a:p>
        </p:txBody>
      </p: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0015DA20-1263-F827-2CE5-A2CEF26F8710}"/>
              </a:ext>
            </a:extLst>
          </p:cNvPr>
          <p:cNvCxnSpPr>
            <a:cxnSpLocks/>
            <a:stCxn id="7" idx="0"/>
          </p:cNvCxnSpPr>
          <p:nvPr/>
        </p:nvCxnSpPr>
        <p:spPr>
          <a:xfrm flipV="1">
            <a:off x="1253426" y="2573867"/>
            <a:ext cx="947907" cy="3663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76B4760-95EA-1CB4-C235-4E1C50C842F3}"/>
              </a:ext>
            </a:extLst>
          </p:cNvPr>
          <p:cNvSpPr txBox="1"/>
          <p:nvPr/>
        </p:nvSpPr>
        <p:spPr>
          <a:xfrm>
            <a:off x="5582624" y="2002385"/>
            <a:ext cx="3649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Vektorová přímka, také nositelka síly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684098D4-78F4-6960-7E3C-71ECFF2388D7}"/>
              </a:ext>
            </a:extLst>
          </p:cNvPr>
          <p:cNvCxnSpPr>
            <a:cxnSpLocks/>
            <a:stCxn id="10" idx="2"/>
          </p:cNvCxnSpPr>
          <p:nvPr/>
        </p:nvCxnSpPr>
        <p:spPr>
          <a:xfrm flipH="1">
            <a:off x="6248400" y="2371717"/>
            <a:ext cx="1158874" cy="1005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425E6CEC-9DC1-2F1A-2E56-07F06531DBBF}"/>
              </a:ext>
            </a:extLst>
          </p:cNvPr>
          <p:cNvSpPr txBox="1"/>
          <p:nvPr/>
        </p:nvSpPr>
        <p:spPr>
          <a:xfrm>
            <a:off x="395206" y="3604405"/>
            <a:ext cx="1129051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Účinek síly na těleso závisí na </a:t>
            </a:r>
            <a:r>
              <a:rPr lang="cs-CZ" b="1" dirty="0"/>
              <a:t>velikosti síly, na jejím směru a na poloze jejího působiště.</a:t>
            </a:r>
          </a:p>
          <a:p>
            <a:endParaRPr lang="cs-CZ" dirty="0"/>
          </a:p>
          <a:p>
            <a:r>
              <a:rPr lang="cs-CZ" dirty="0"/>
              <a:t>Nahrazujeme-li těleso </a:t>
            </a:r>
            <a:r>
              <a:rPr lang="cs-CZ" b="1" dirty="0"/>
              <a:t>hmotným bodem</a:t>
            </a:r>
            <a:r>
              <a:rPr lang="cs-CZ" dirty="0"/>
              <a:t>, je působiště síly v tomto bodě. Působí-li na hmotný bod více sil, můžeme je </a:t>
            </a:r>
            <a:r>
              <a:rPr lang="cs-CZ" b="1" dirty="0"/>
              <a:t>vektorově sečíst, </a:t>
            </a:r>
            <a:r>
              <a:rPr lang="cs-CZ" dirty="0"/>
              <a:t>to znamená nahradit je jedinou silou – </a:t>
            </a:r>
            <a:r>
              <a:rPr lang="cs-CZ" b="1" dirty="0"/>
              <a:t>výslednicí sil</a:t>
            </a:r>
            <a:r>
              <a:rPr lang="cs-CZ" dirty="0"/>
              <a:t> – tak, aby měla stejný účinek jako je účinek všech současně působících sil.</a:t>
            </a:r>
          </a:p>
        </p:txBody>
      </p:sp>
      <p:pic>
        <p:nvPicPr>
          <p:cNvPr id="17" name="Picture 2" descr="FyzWeb - síly">
            <a:extLst>
              <a:ext uri="{FF2B5EF4-FFF2-40B4-BE49-F238E27FC236}">
                <a16:creationId xmlns:a16="http://schemas.microsoft.com/office/drawing/2014/main" id="{733A9157-0D00-1744-FAD2-B6C0FCB0C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2383" y="1962807"/>
            <a:ext cx="2263775" cy="1874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id="{84D6789D-460D-D17B-8794-F6D238009DC9}"/>
              </a:ext>
            </a:extLst>
          </p:cNvPr>
          <p:cNvSpPr/>
          <p:nvPr/>
        </p:nvSpPr>
        <p:spPr>
          <a:xfrm>
            <a:off x="2174032" y="2416273"/>
            <a:ext cx="175846" cy="175846"/>
          </a:xfrm>
          <a:prstGeom prst="ellipse">
            <a:avLst/>
          </a:prstGeom>
          <a:solidFill>
            <a:schemeClr val="accent2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CF23194-9816-1D36-D765-7659BF2DAEEB}"/>
              </a:ext>
            </a:extLst>
          </p:cNvPr>
          <p:cNvSpPr txBox="1"/>
          <p:nvPr/>
        </p:nvSpPr>
        <p:spPr>
          <a:xfrm>
            <a:off x="6590012" y="224360"/>
            <a:ext cx="61030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6236078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B100856-5679-888E-F45E-83F38278A059}"/>
              </a:ext>
            </a:extLst>
          </p:cNvPr>
          <p:cNvSpPr txBox="1"/>
          <p:nvPr/>
        </p:nvSpPr>
        <p:spPr>
          <a:xfrm>
            <a:off x="371959" y="333214"/>
            <a:ext cx="3479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skládání (sčítání) sil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B63D43-6520-80BC-CC97-30AB1061E742}"/>
                  </a:ext>
                </a:extLst>
              </p:cNvPr>
              <p:cNvSpPr txBox="1"/>
              <p:nvPr/>
            </p:nvSpPr>
            <p:spPr>
              <a:xfrm>
                <a:off x="371959" y="763983"/>
                <a:ext cx="11422251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Působí-li na těleso nebo hmotný bod v jednom jeho bodě současně několik sil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…..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, můžeme je nahradit jedinou silou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b="1" dirty="0"/>
                  <a:t>.</a:t>
                </a:r>
                <a:r>
                  <a:rPr lang="cs-CZ" dirty="0"/>
                  <a:t> Která má stejný pohybový účinek jako dané síly. Postup, kterým toto nahrazování sil provádíme, se nazývá </a:t>
                </a:r>
                <a:r>
                  <a:rPr lang="cs-CZ" b="1" dirty="0"/>
                  <a:t>vektorové skládání sil</a:t>
                </a:r>
                <a:r>
                  <a:rPr lang="cs-CZ" dirty="0"/>
                  <a:t>.</a:t>
                </a:r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47B63D43-6520-80BC-CC97-30AB1061E74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1959" y="763983"/>
                <a:ext cx="11422251" cy="923330"/>
              </a:xfrm>
              <a:prstGeom prst="rect">
                <a:avLst/>
              </a:prstGeom>
              <a:blipFill>
                <a:blip r:embed="rId2"/>
                <a:stretch>
                  <a:fillRect l="-427" t="-3289" b="-921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C1FEAD55-FE48-1E4B-A9EA-5FE9A24DEAE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65" y="2048713"/>
            <a:ext cx="5858413" cy="3870246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F2ABF17-AA82-2662-62B2-EA64FE0314D4}"/>
                  </a:ext>
                </a:extLst>
              </p:cNvPr>
              <p:cNvSpPr txBox="1"/>
              <p:nvPr/>
            </p:nvSpPr>
            <p:spPr>
              <a:xfrm>
                <a:off x="6394914" y="1516697"/>
                <a:ext cx="5240436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Síly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 panose="02040503050406030204" pitchFamily="18" charset="0"/>
                      </a:rPr>
                      <m:t>, ….. </m:t>
                    </m:r>
                    <m:sSub>
                      <m:sSub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𝑭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/>
                  <a:t>, které skládáme, nazýváme </a:t>
                </a:r>
                <a:r>
                  <a:rPr lang="cs-CZ" b="1" dirty="0"/>
                  <a:t>složky</a:t>
                </a:r>
                <a:r>
                  <a:rPr lang="cs-CZ" dirty="0"/>
                  <a:t>, výslednou sílu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 panose="02040503050406030204" pitchFamily="18" charset="0"/>
                      </a:rPr>
                      <m:t>𝑭</m:t>
                    </m:r>
                  </m:oMath>
                </a14:m>
                <a:r>
                  <a:rPr lang="cs-CZ" dirty="0"/>
                  <a:t> , která je nahrazuje, </a:t>
                </a:r>
                <a:r>
                  <a:rPr lang="cs-CZ" b="1" dirty="0"/>
                  <a:t>výslednicí sil</a:t>
                </a:r>
                <a:r>
                  <a:rPr lang="cs-CZ" dirty="0"/>
                  <a:t>. Výsledek se rovná vektorovému součtu složek: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 …+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𝑛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BF2ABF17-AA82-2662-62B2-EA64FE0314D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4914" y="1516697"/>
                <a:ext cx="5240436" cy="1323439"/>
              </a:xfrm>
              <a:prstGeom prst="rect">
                <a:avLst/>
              </a:prstGeom>
              <a:blipFill>
                <a:blip r:embed="rId4"/>
                <a:stretch>
                  <a:fillRect l="-930" t="-27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ovéPole 6">
            <a:extLst>
              <a:ext uri="{FF2B5EF4-FFF2-40B4-BE49-F238E27FC236}">
                <a16:creationId xmlns:a16="http://schemas.microsoft.com/office/drawing/2014/main" id="{4195532F-6464-695A-1F91-84AABFADB9CA}"/>
              </a:ext>
            </a:extLst>
          </p:cNvPr>
          <p:cNvSpPr txBox="1"/>
          <p:nvPr/>
        </p:nvSpPr>
        <p:spPr>
          <a:xfrm>
            <a:off x="7073971" y="2852105"/>
            <a:ext cx="41612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/>
              <a:t>Rovoběžníkové</a:t>
            </a:r>
            <a:r>
              <a:rPr lang="cs-CZ" dirty="0"/>
              <a:t> pravidlo pro skládání sil.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05B5056B-85E7-D3B7-63ED-229F729607D4}"/>
              </a:ext>
            </a:extLst>
          </p:cNvPr>
          <p:cNvCxnSpPr/>
          <p:nvPr/>
        </p:nvCxnSpPr>
        <p:spPr>
          <a:xfrm flipV="1">
            <a:off x="7186333" y="3667073"/>
            <a:ext cx="3029918" cy="1139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>
            <a:extLst>
              <a:ext uri="{FF2B5EF4-FFF2-40B4-BE49-F238E27FC236}">
                <a16:creationId xmlns:a16="http://schemas.microsoft.com/office/drawing/2014/main" id="{C043397F-4D38-2549-794C-9AF5B70871CB}"/>
              </a:ext>
            </a:extLst>
          </p:cNvPr>
          <p:cNvCxnSpPr/>
          <p:nvPr/>
        </p:nvCxnSpPr>
        <p:spPr>
          <a:xfrm>
            <a:off x="7341316" y="4236636"/>
            <a:ext cx="3076413" cy="1112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>
            <a:extLst>
              <a:ext uri="{FF2B5EF4-FFF2-40B4-BE49-F238E27FC236}">
                <a16:creationId xmlns:a16="http://schemas.microsoft.com/office/drawing/2014/main" id="{6BC499C3-4527-9DE6-9170-B1FE503AE164}"/>
              </a:ext>
            </a:extLst>
          </p:cNvPr>
          <p:cNvCxnSpPr/>
          <p:nvPr/>
        </p:nvCxnSpPr>
        <p:spPr>
          <a:xfrm flipV="1">
            <a:off x="8030990" y="4108775"/>
            <a:ext cx="1046136" cy="379708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>
            <a:extLst>
              <a:ext uri="{FF2B5EF4-FFF2-40B4-BE49-F238E27FC236}">
                <a16:creationId xmlns:a16="http://schemas.microsoft.com/office/drawing/2014/main" id="{73CFDCB2-802C-0C1E-F47B-05D7D0D31FFF}"/>
              </a:ext>
            </a:extLst>
          </p:cNvPr>
          <p:cNvCxnSpPr/>
          <p:nvPr/>
        </p:nvCxnSpPr>
        <p:spPr>
          <a:xfrm>
            <a:off x="8030990" y="4488483"/>
            <a:ext cx="1573078" cy="565688"/>
          </a:xfrm>
          <a:prstGeom prst="straightConnector1">
            <a:avLst/>
          </a:prstGeom>
          <a:ln w="57150">
            <a:solidFill>
              <a:schemeClr val="accent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>
            <a:extLst>
              <a:ext uri="{FF2B5EF4-FFF2-40B4-BE49-F238E27FC236}">
                <a16:creationId xmlns:a16="http://schemas.microsoft.com/office/drawing/2014/main" id="{D3FA43EC-BF91-F338-8281-73E593D8FF8C}"/>
              </a:ext>
            </a:extLst>
          </p:cNvPr>
          <p:cNvCxnSpPr/>
          <p:nvPr/>
        </p:nvCxnSpPr>
        <p:spPr>
          <a:xfrm>
            <a:off x="7783017" y="3647699"/>
            <a:ext cx="3076413" cy="11120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>
            <a:extLst>
              <a:ext uri="{FF2B5EF4-FFF2-40B4-BE49-F238E27FC236}">
                <a16:creationId xmlns:a16="http://schemas.microsoft.com/office/drawing/2014/main" id="{421563F3-B8A3-6ABB-97EB-AE46EE2D169F}"/>
              </a:ext>
            </a:extLst>
          </p:cNvPr>
          <p:cNvCxnSpPr/>
          <p:nvPr/>
        </p:nvCxnSpPr>
        <p:spPr>
          <a:xfrm flipV="1">
            <a:off x="7783017" y="4602783"/>
            <a:ext cx="3029918" cy="113912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>
            <a:extLst>
              <a:ext uri="{FF2B5EF4-FFF2-40B4-BE49-F238E27FC236}">
                <a16:creationId xmlns:a16="http://schemas.microsoft.com/office/drawing/2014/main" id="{3AFA3E25-D59C-B37E-BF1A-D1B6F66FF2D0}"/>
              </a:ext>
            </a:extLst>
          </p:cNvPr>
          <p:cNvCxnSpPr/>
          <p:nvPr/>
        </p:nvCxnSpPr>
        <p:spPr>
          <a:xfrm>
            <a:off x="8030990" y="4488483"/>
            <a:ext cx="2603716" cy="18598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731066A-B283-ED92-23DB-9CDD13CD759D}"/>
                  </a:ext>
                </a:extLst>
              </p:cNvPr>
              <p:cNvSpPr txBox="1"/>
              <p:nvPr/>
            </p:nvSpPr>
            <p:spPr>
              <a:xfrm>
                <a:off x="8151102" y="3983836"/>
                <a:ext cx="36421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cs-CZ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1200" dirty="0"/>
              </a:p>
            </p:txBody>
          </p:sp>
        </mc:Choice>
        <mc:Fallback xmlns="">
          <p:sp>
            <p:nvSpPr>
              <p:cNvPr id="20" name="TextovéPole 19">
                <a:extLst>
                  <a:ext uri="{FF2B5EF4-FFF2-40B4-BE49-F238E27FC236}">
                    <a16:creationId xmlns:a16="http://schemas.microsoft.com/office/drawing/2014/main" id="{F731066A-B283-ED92-23DB-9CDD13CD75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1102" y="3983836"/>
                <a:ext cx="364210" cy="27699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47A517F3-FAF1-B5C2-A697-A36B66437F5A}"/>
                  </a:ext>
                </a:extLst>
              </p:cNvPr>
              <p:cNvSpPr txBox="1"/>
              <p:nvPr/>
            </p:nvSpPr>
            <p:spPr>
              <a:xfrm>
                <a:off x="8515312" y="4742265"/>
                <a:ext cx="364210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sSub>
                        <m:sSubPr>
                          <m:ctrlPr>
                            <a:rPr lang="cs-CZ" sz="12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i="1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200" i="1" dirty="0">
                  <a:latin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21" name="TextovéPole 20">
                <a:extLst>
                  <a:ext uri="{FF2B5EF4-FFF2-40B4-BE49-F238E27FC236}">
                    <a16:creationId xmlns:a16="http://schemas.microsoft.com/office/drawing/2014/main" id="{47A517F3-FAF1-B5C2-A697-A36B66437F5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15312" y="4742265"/>
                <a:ext cx="364210" cy="276999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C546393-1129-9617-21E8-CF02FC72D598}"/>
                  </a:ext>
                </a:extLst>
              </p:cNvPr>
              <p:cNvSpPr txBox="1"/>
              <p:nvPr/>
            </p:nvSpPr>
            <p:spPr>
              <a:xfrm rot="170607">
                <a:off x="8736162" y="4306408"/>
                <a:ext cx="1046136" cy="27699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cs-CZ" sz="1200" b="1" i="1" smtClean="0">
                          <a:latin typeface="Cambria Math" panose="02040503050406030204" pitchFamily="18" charset="0"/>
                        </a:rPr>
                        <m:t>𝑭</m:t>
                      </m:r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sz="1200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sz="12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sz="1200" b="1" i="1" smtClean="0">
                              <a:latin typeface="Cambria Math" panose="02040503050406030204" pitchFamily="18" charset="0"/>
                            </a:rPr>
                            <m:t>𝑭</m:t>
                          </m:r>
                        </m:e>
                        <m:sub>
                          <m:r>
                            <a:rPr lang="cs-CZ" sz="12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1200" b="1" dirty="0"/>
              </a:p>
            </p:txBody>
          </p:sp>
        </mc:Choice>
        <mc:Fallback xmlns="">
          <p:sp>
            <p:nvSpPr>
              <p:cNvPr id="22" name="TextovéPole 21">
                <a:extLst>
                  <a:ext uri="{FF2B5EF4-FFF2-40B4-BE49-F238E27FC236}">
                    <a16:creationId xmlns:a16="http://schemas.microsoft.com/office/drawing/2014/main" id="{EC546393-1129-9617-21E8-CF02FC72D5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70607">
                <a:off x="8736162" y="4306408"/>
                <a:ext cx="1046136" cy="276999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>
            <a:extLst>
              <a:ext uri="{FF2B5EF4-FFF2-40B4-BE49-F238E27FC236}">
                <a16:creationId xmlns:a16="http://schemas.microsoft.com/office/drawing/2014/main" id="{E2BBA8C5-C508-B101-A1D2-661EEC1CCE3C}"/>
              </a:ext>
            </a:extLst>
          </p:cNvPr>
          <p:cNvSpPr txBox="1"/>
          <p:nvPr/>
        </p:nvSpPr>
        <p:spPr>
          <a:xfrm>
            <a:off x="6236417" y="333214"/>
            <a:ext cx="5351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Operace s vektory podrobněji – viz prezentace Fyz31-1</a:t>
            </a:r>
          </a:p>
        </p:txBody>
      </p:sp>
    </p:spTree>
    <p:extLst>
      <p:ext uri="{BB962C8B-B14F-4D97-AF65-F5344CB8AC3E}">
        <p14:creationId xmlns:p14="http://schemas.microsoft.com/office/powerpoint/2010/main" val="413085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70202" y="459168"/>
            <a:ext cx="2321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Vektorové odčítání sil</a:t>
            </a:r>
          </a:p>
        </p:txBody>
      </p:sp>
      <p:cxnSp>
        <p:nvCxnSpPr>
          <p:cNvPr id="4" name="Přímá spojnice se šipkou 3"/>
          <p:cNvCxnSpPr/>
          <p:nvPr/>
        </p:nvCxnSpPr>
        <p:spPr>
          <a:xfrm flipV="1">
            <a:off x="4080794" y="2190990"/>
            <a:ext cx="1872208" cy="1368152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4079776" y="3573016"/>
            <a:ext cx="1368152" cy="576064"/>
          </a:xfrm>
          <a:prstGeom prst="straightConnector1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439816" y="3933057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39816" y="3933057"/>
                <a:ext cx="216024" cy="410305"/>
              </a:xfrm>
              <a:prstGeom prst="rect">
                <a:avLst/>
              </a:prstGeom>
              <a:blipFill>
                <a:blip r:embed="rId2"/>
                <a:stretch>
                  <a:fillRect r="-69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655840" y="2487414"/>
                <a:ext cx="216024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55840" y="2487414"/>
                <a:ext cx="216024" cy="402931"/>
              </a:xfrm>
              <a:prstGeom prst="rect">
                <a:avLst/>
              </a:prstGeom>
              <a:blipFill>
                <a:blip r:embed="rId3"/>
                <a:stretch>
                  <a:fillRect r="-7428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/>
              <p:cNvSpPr txBox="1"/>
              <p:nvPr/>
            </p:nvSpPr>
            <p:spPr>
              <a:xfrm>
                <a:off x="6456040" y="1556793"/>
                <a:ext cx="3744416" cy="1360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Odečíst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dirty="0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dirty="0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cs-CZ" dirty="0"/>
                  <a:t>od vektoru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, tedy sestrojit vektor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je totéž jako sečíst vektory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+(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i="1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  <m:r>
                      <a:rPr lang="cs-CZ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cs-CZ" dirty="0"/>
                  <a:t>, vektor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 je opačný vektor k vektoru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b>
                        </m:sSub>
                      </m:e>
                    </m:acc>
                  </m:oMath>
                </a14:m>
                <a:r>
                  <a:rPr lang="cs-CZ" dirty="0"/>
                  <a:t>.</a:t>
                </a:r>
              </a:p>
            </p:txBody>
          </p:sp>
        </mc:Choice>
        <mc:Fallback xmlns="">
          <p:sp>
            <p:nvSpPr>
              <p:cNvPr id="9" name="TextovéPole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6040" y="1556793"/>
                <a:ext cx="3744416" cy="1360437"/>
              </a:xfrm>
              <a:prstGeom prst="rect">
                <a:avLst/>
              </a:prstGeom>
              <a:blipFill>
                <a:blip r:embed="rId4"/>
                <a:stretch>
                  <a:fillRect l="-1303" b="-401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Přímá spojnice 18"/>
          <p:cNvCxnSpPr/>
          <p:nvPr/>
        </p:nvCxnSpPr>
        <p:spPr>
          <a:xfrm flipV="1">
            <a:off x="2735262" y="1398902"/>
            <a:ext cx="2160240" cy="1598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080794" y="1398902"/>
            <a:ext cx="2159222" cy="9499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se šipkou 25"/>
          <p:cNvCxnSpPr/>
          <p:nvPr/>
        </p:nvCxnSpPr>
        <p:spPr>
          <a:xfrm flipV="1">
            <a:off x="4079776" y="1628800"/>
            <a:ext cx="50400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2999656" y="3357677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r>
                        <a:rPr lang="cs-CZ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cs-CZ" b="0" i="1" baseline="-2500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m:oMathPara>
                </a14:m>
                <a:endParaRPr lang="cs-CZ" baseline="-25000" dirty="0"/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9656" y="3357677"/>
                <a:ext cx="504056" cy="369332"/>
              </a:xfrm>
              <a:prstGeom prst="rect">
                <a:avLst/>
              </a:prstGeom>
              <a:blipFill>
                <a:blip r:embed="rId5"/>
                <a:stretch>
                  <a:fillRect r="-72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9" name="Přímá spojnice se šipkou 28"/>
          <p:cNvCxnSpPr/>
          <p:nvPr/>
        </p:nvCxnSpPr>
        <p:spPr>
          <a:xfrm flipV="1">
            <a:off x="7513540" y="3861048"/>
            <a:ext cx="1872208" cy="1368152"/>
          </a:xfrm>
          <a:prstGeom prst="straightConnector1">
            <a:avLst/>
          </a:prstGeom>
          <a:ln w="57150">
            <a:solidFill>
              <a:srgbClr val="92D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se šipkou 29"/>
          <p:cNvCxnSpPr/>
          <p:nvPr/>
        </p:nvCxnSpPr>
        <p:spPr>
          <a:xfrm>
            <a:off x="7512522" y="5243074"/>
            <a:ext cx="1368152" cy="576064"/>
          </a:xfrm>
          <a:prstGeom prst="straightConnector1">
            <a:avLst/>
          </a:prstGeom>
          <a:ln w="57150">
            <a:solidFill>
              <a:schemeClr val="tx2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7872562" y="5603115"/>
                <a:ext cx="216024" cy="4103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i="1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72562" y="5603115"/>
                <a:ext cx="216024" cy="410305"/>
              </a:xfrm>
              <a:prstGeom prst="rect">
                <a:avLst/>
              </a:prstGeom>
              <a:blipFill>
                <a:blip r:embed="rId6"/>
                <a:stretch>
                  <a:fillRect r="-694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8017739" y="4158696"/>
                <a:ext cx="436586" cy="4029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17739" y="4158696"/>
                <a:ext cx="436586" cy="402931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5" name="Přímá spojnice se šipkou 34"/>
          <p:cNvCxnSpPr/>
          <p:nvPr/>
        </p:nvCxnSpPr>
        <p:spPr>
          <a:xfrm flipV="1">
            <a:off x="8876553" y="3897101"/>
            <a:ext cx="504000" cy="1944216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Obdélník 37"/>
              <p:cNvSpPr/>
              <p:nvPr/>
            </p:nvSpPr>
            <p:spPr>
              <a:xfrm>
                <a:off x="9166257" y="4848300"/>
                <a:ext cx="965329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i="1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i="1" baseline="-2500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8" name="Obdélník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66257" y="4848300"/>
                <a:ext cx="965329" cy="402931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Obdélník 38"/>
              <p:cNvSpPr/>
              <p:nvPr/>
            </p:nvSpPr>
            <p:spPr>
              <a:xfrm>
                <a:off x="3406759" y="2410913"/>
                <a:ext cx="965328" cy="4029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>
                      <m:acc>
                        <m:accPr>
                          <m:chr m:val="⃗"/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e>
                      </m:acc>
                      <m:r>
                        <a:rPr lang="cs-CZ">
                          <a:solidFill>
                            <a:prstClr val="black"/>
                          </a:solidFill>
                          <a:latin typeface="Cambria Math"/>
                        </a:rPr>
                        <m:t>−</m:t>
                      </m:r>
                      <m:acc>
                        <m:accPr>
                          <m:chr m:val="⃗"/>
                          <m:ctrlP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cs-CZ" b="0" i="1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cs-CZ" b="0" i="1" baseline="-25000" smtClean="0">
                              <a:solidFill>
                                <a:prstClr val="black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</m:acc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Obdélník 3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06759" y="2410913"/>
                <a:ext cx="965328" cy="402931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" name="Přímá spojnice se šipkou 2">
            <a:extLst>
              <a:ext uri="{FF2B5EF4-FFF2-40B4-BE49-F238E27FC236}">
                <a16:creationId xmlns:a16="http://schemas.microsoft.com/office/drawing/2014/main" id="{85A525CB-633D-7047-8064-FF483597C974}"/>
              </a:ext>
            </a:extLst>
          </p:cNvPr>
          <p:cNvCxnSpPr>
            <a:cxnSpLocks/>
          </p:cNvCxnSpPr>
          <p:nvPr/>
        </p:nvCxnSpPr>
        <p:spPr>
          <a:xfrm flipH="1" flipV="1">
            <a:off x="2773540" y="2955633"/>
            <a:ext cx="1319764" cy="611721"/>
          </a:xfrm>
          <a:prstGeom prst="straightConnector1">
            <a:avLst/>
          </a:prstGeom>
          <a:ln w="57150"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11C0704C-9C92-4DA3-ACBD-3BF97F72025D}"/>
              </a:ext>
            </a:extLst>
          </p:cNvPr>
          <p:cNvCxnSpPr/>
          <p:nvPr/>
        </p:nvCxnSpPr>
        <p:spPr>
          <a:xfrm flipV="1">
            <a:off x="5447928" y="2190990"/>
            <a:ext cx="505074" cy="1958090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954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1" grpId="0"/>
      <p:bldP spid="32" grpId="0"/>
      <p:bldP spid="38" grpId="0"/>
      <p:bldP spid="39" grpId="0"/>
    </p:bld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3159</TotalTime>
  <Words>556</Words>
  <Application>Microsoft Office PowerPoint</Application>
  <PresentationFormat>Širokoúhlá obrazovka</PresentationFormat>
  <Paragraphs>56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Cambria Math</vt:lpstr>
      <vt:lpstr>Tahoma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DYNAMIKA</dc:title>
  <dc:creator>SIXL Karel</dc:creator>
  <cp:lastModifiedBy>ucebna 9</cp:lastModifiedBy>
  <cp:revision>156</cp:revision>
  <dcterms:created xsi:type="dcterms:W3CDTF">2022-10-18T06:17:09Z</dcterms:created>
  <dcterms:modified xsi:type="dcterms:W3CDTF">2026-10-22T09:30:35Z</dcterms:modified>
</cp:coreProperties>
</file>