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64372E1-03E1-4504-BB80-5B69DE3E5CDD}" type="datetimeFigureOut">
              <a:rPr lang="cs-CZ" smtClean="0"/>
              <a:pPr/>
              <a:t>29.3.2011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E40FAAC-78DD-4C07-B9E7-0C92A0F84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Poválečná literatura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1945 - dosud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Historické souvislosti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14422"/>
            <a:ext cx="7239000" cy="524131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1945 – 1948 – návrat k demokracii ALE 1. vlna znárodňování průmyslu – </a:t>
            </a:r>
          </a:p>
          <a:p>
            <a:r>
              <a:rPr lang="cs-CZ" dirty="0" smtClean="0"/>
              <a:t>únor 1948 – komunistický převrat --- </a:t>
            </a:r>
          </a:p>
          <a:p>
            <a:r>
              <a:rPr lang="cs-CZ" dirty="0" smtClean="0"/>
              <a:t>jediná přípustná ideologie – marxismus</a:t>
            </a:r>
          </a:p>
          <a:p>
            <a:pPr>
              <a:buNone/>
            </a:pPr>
            <a:r>
              <a:rPr lang="cs-CZ" dirty="0" smtClean="0"/>
              <a:t>    zavedena cenzura</a:t>
            </a:r>
          </a:p>
          <a:p>
            <a:r>
              <a:rPr lang="cs-CZ" dirty="0" smtClean="0"/>
              <a:t>čistky na školách, v institucích, političtí </a:t>
            </a:r>
          </a:p>
          <a:p>
            <a:pPr>
              <a:buNone/>
            </a:pPr>
            <a:r>
              <a:rPr lang="cs-CZ" dirty="0" smtClean="0"/>
              <a:t>    vězni (politické procesy)</a:t>
            </a:r>
          </a:p>
          <a:p>
            <a:r>
              <a:rPr lang="cs-CZ" dirty="0" smtClean="0"/>
              <a:t>tiskárny a nakladatelství zestátněny</a:t>
            </a:r>
          </a:p>
          <a:p>
            <a:r>
              <a:rPr lang="cs-CZ" dirty="0" smtClean="0"/>
              <a:t>pod kontrolou Svaz čs. spisovatelů – vyřazování knih, rozštěpení literatury na oficiální a samizdatovou či exilovou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8000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Literatura  do konce 50. let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56"/>
            <a:ext cx="7239000" cy="574138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cs-CZ" dirty="0" smtClean="0"/>
              <a:t>po roce 1945- </a:t>
            </a:r>
            <a:r>
              <a:rPr lang="cs-CZ" b="1" dirty="0" smtClean="0"/>
              <a:t>téma války</a:t>
            </a:r>
            <a:r>
              <a:rPr lang="cs-CZ" dirty="0" smtClean="0"/>
              <a:t> – </a:t>
            </a:r>
            <a:r>
              <a:rPr lang="cs-CZ" b="1" dirty="0" err="1" smtClean="0"/>
              <a:t>J.Orten</a:t>
            </a:r>
            <a:r>
              <a:rPr lang="cs-CZ" b="1" dirty="0" smtClean="0"/>
              <a:t> </a:t>
            </a:r>
            <a:r>
              <a:rPr lang="cs-CZ" dirty="0" smtClean="0"/>
              <a:t>(posmrtně), </a:t>
            </a:r>
            <a:r>
              <a:rPr lang="cs-CZ" u="sng" dirty="0" smtClean="0"/>
              <a:t>Skupina 42</a:t>
            </a:r>
            <a:r>
              <a:rPr lang="cs-CZ" dirty="0" smtClean="0"/>
              <a:t> (</a:t>
            </a:r>
            <a:r>
              <a:rPr lang="cs-CZ" b="1" dirty="0" err="1" smtClean="0"/>
              <a:t>J.Kolář</a:t>
            </a:r>
            <a:r>
              <a:rPr lang="cs-CZ" b="1" dirty="0" smtClean="0"/>
              <a:t>, </a:t>
            </a:r>
            <a:r>
              <a:rPr lang="cs-CZ" b="1" dirty="0" err="1" smtClean="0"/>
              <a:t>J.Kainar</a:t>
            </a:r>
            <a:r>
              <a:rPr lang="cs-CZ" dirty="0" smtClean="0"/>
              <a:t>), oslavná poezie</a:t>
            </a:r>
          </a:p>
          <a:p>
            <a:r>
              <a:rPr lang="cs-CZ" dirty="0" smtClean="0"/>
              <a:t>próza – </a:t>
            </a:r>
            <a:r>
              <a:rPr lang="cs-CZ" b="1" dirty="0" err="1" smtClean="0"/>
              <a:t>J.Drda</a:t>
            </a:r>
            <a:r>
              <a:rPr lang="cs-CZ" b="1" dirty="0" smtClean="0"/>
              <a:t>, </a:t>
            </a:r>
            <a:r>
              <a:rPr lang="cs-CZ" b="1" dirty="0" err="1" smtClean="0"/>
              <a:t>J.Fučík</a:t>
            </a:r>
            <a:r>
              <a:rPr lang="cs-CZ" b="1" dirty="0" smtClean="0"/>
              <a:t>, </a:t>
            </a:r>
            <a:r>
              <a:rPr lang="cs-CZ" b="1" dirty="0" err="1" smtClean="0"/>
              <a:t>J.Weil</a:t>
            </a:r>
            <a:endParaRPr lang="cs-CZ" dirty="0" smtClean="0"/>
          </a:p>
          <a:p>
            <a:r>
              <a:rPr lang="cs-CZ" dirty="0" smtClean="0"/>
              <a:t> po r. 1948 - </a:t>
            </a:r>
            <a:r>
              <a:rPr lang="cs-CZ" b="1" u="sng" dirty="0" smtClean="0"/>
              <a:t>Socialistický realismus </a:t>
            </a:r>
            <a:r>
              <a:rPr lang="cs-CZ" dirty="0" smtClean="0"/>
              <a:t>– zjednodušené vidění světa (tradice proletářství)</a:t>
            </a:r>
          </a:p>
          <a:p>
            <a:pPr>
              <a:buNone/>
            </a:pPr>
            <a:r>
              <a:rPr lang="cs-CZ" dirty="0" smtClean="0"/>
              <a:t>   - dělník – poctivec, funkcionář </a:t>
            </a:r>
          </a:p>
          <a:p>
            <a:pPr>
              <a:buNone/>
            </a:pPr>
            <a:r>
              <a:rPr lang="cs-CZ" dirty="0" smtClean="0"/>
              <a:t>   - třídní nepřítel – váhající inteligence</a:t>
            </a:r>
          </a:p>
          <a:p>
            <a:pPr>
              <a:buNone/>
            </a:pPr>
            <a:r>
              <a:rPr lang="cs-CZ" dirty="0" smtClean="0"/>
              <a:t>   - vzniká banální budovatelská literatura</a:t>
            </a:r>
          </a:p>
          <a:p>
            <a:r>
              <a:rPr lang="cs-CZ" dirty="0" smtClean="0"/>
              <a:t>schematismus „Kdo nejde s námi, jde proti nám.“</a:t>
            </a:r>
          </a:p>
          <a:p>
            <a:r>
              <a:rPr lang="cs-CZ" dirty="0" smtClean="0"/>
              <a:t>z literatury vykázáni katolíci, demokraté, Halas, Kolář, Zahradníček,  Blatný, </a:t>
            </a:r>
            <a:r>
              <a:rPr lang="cs-CZ" dirty="0" err="1" smtClean="0"/>
              <a:t>Teige</a:t>
            </a:r>
            <a:r>
              <a:rPr lang="cs-CZ" dirty="0" smtClean="0"/>
              <a:t>, Hrabal ad.</a:t>
            </a:r>
          </a:p>
          <a:p>
            <a:r>
              <a:rPr lang="cs-CZ" dirty="0" smtClean="0"/>
              <a:t>Nezval, Biebl – vymazáno avantgardní období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6575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Literatura  protestu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7239000" cy="552706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- varování před totalitou:</a:t>
            </a:r>
          </a:p>
          <a:p>
            <a:r>
              <a:rPr lang="cs-CZ" b="1" dirty="0" smtClean="0"/>
              <a:t>Jan Zahradníček </a:t>
            </a:r>
            <a:r>
              <a:rPr lang="cs-CZ" dirty="0" smtClean="0"/>
              <a:t>– </a:t>
            </a:r>
            <a:r>
              <a:rPr lang="cs-CZ" b="1" i="1" dirty="0" smtClean="0"/>
              <a:t>Znamení moci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/>
              <a:t>Jiří Kolář</a:t>
            </a:r>
            <a:r>
              <a:rPr lang="cs-CZ" dirty="0" smtClean="0"/>
              <a:t> </a:t>
            </a:r>
            <a:r>
              <a:rPr lang="cs-CZ" b="1" i="1" dirty="0" smtClean="0"/>
              <a:t>- Prométheova játra</a:t>
            </a:r>
          </a:p>
          <a:p>
            <a:pPr>
              <a:buNone/>
            </a:pP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 </a:t>
            </a:r>
            <a:r>
              <a:rPr lang="cs-CZ" dirty="0" smtClean="0"/>
              <a:t> - formování undergroundu:</a:t>
            </a:r>
            <a:endParaRPr lang="cs-CZ" b="1" i="1" dirty="0" smtClean="0"/>
          </a:p>
          <a:p>
            <a:r>
              <a:rPr lang="cs-CZ" b="1" dirty="0" smtClean="0"/>
              <a:t>Egon Bondy </a:t>
            </a:r>
            <a:r>
              <a:rPr lang="cs-CZ" dirty="0" smtClean="0"/>
              <a:t>– </a:t>
            </a:r>
            <a:r>
              <a:rPr lang="cs-CZ" b="1" i="1" dirty="0" smtClean="0"/>
              <a:t>Invalidní sourozenci</a:t>
            </a:r>
            <a:endParaRPr lang="cs-CZ" dirty="0" smtClean="0"/>
          </a:p>
          <a:p>
            <a:r>
              <a:rPr lang="cs-CZ" b="1" dirty="0" smtClean="0"/>
              <a:t>Bohumil Hrabal </a:t>
            </a:r>
            <a:r>
              <a:rPr lang="cs-CZ" dirty="0" smtClean="0"/>
              <a:t>– </a:t>
            </a:r>
            <a:r>
              <a:rPr lang="cs-CZ" b="1" i="1" dirty="0" smtClean="0"/>
              <a:t>Krásná Poldi</a:t>
            </a:r>
          </a:p>
          <a:p>
            <a:pPr>
              <a:buNone/>
            </a:pPr>
            <a:r>
              <a:rPr lang="cs-CZ" dirty="0" smtClean="0"/>
              <a:t>                          </a:t>
            </a:r>
          </a:p>
          <a:p>
            <a:pPr>
              <a:buNone/>
            </a:pPr>
            <a:r>
              <a:rPr lang="cs-CZ" dirty="0" smtClean="0"/>
              <a:t>Vše oficiálně zakázáno – pouze samizdat (edice Půlnoc)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Publikoval </a:t>
            </a:r>
            <a:r>
              <a:rPr lang="cs-CZ" b="1" dirty="0" err="1" smtClean="0"/>
              <a:t>J.Seifert</a:t>
            </a:r>
            <a:r>
              <a:rPr lang="cs-CZ" dirty="0" smtClean="0"/>
              <a:t> – sb. </a:t>
            </a:r>
            <a:r>
              <a:rPr lang="cs-CZ" b="1" i="1" dirty="0" smtClean="0"/>
              <a:t>Maminka, Píseň o Viktorce </a:t>
            </a:r>
            <a:r>
              <a:rPr lang="cs-CZ" dirty="0" smtClean="0"/>
              <a:t> (pak na 10 let zákaz) – málo </a:t>
            </a:r>
            <a:r>
              <a:rPr lang="cs-CZ" smtClean="0"/>
              <a:t>angažovaná literatura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60.Léta v literatuře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„zlaté období české poválečné kultury“ – snaha o socialismus s „lidskou tváří“ – konec cenzury po sjezdu Svazu </a:t>
            </a:r>
            <a:r>
              <a:rPr lang="cs-CZ" dirty="0" err="1" smtClean="0"/>
              <a:t>čs.spisovatelů</a:t>
            </a:r>
            <a:r>
              <a:rPr lang="cs-CZ" dirty="0" smtClean="0"/>
              <a:t> – </a:t>
            </a:r>
            <a:r>
              <a:rPr lang="cs-CZ" b="1" dirty="0" smtClean="0"/>
              <a:t>1956</a:t>
            </a:r>
            <a:r>
              <a:rPr lang="cs-CZ" dirty="0" smtClean="0"/>
              <a:t>(rok odhalení kultu osobnosti Stalina), ale hlavně po sjezdu roku </a:t>
            </a:r>
            <a:r>
              <a:rPr lang="cs-CZ" b="1" dirty="0" smtClean="0"/>
              <a:t>1963</a:t>
            </a:r>
            <a:r>
              <a:rPr lang="cs-CZ" dirty="0" smtClean="0"/>
              <a:t> (konference k dílu </a:t>
            </a:r>
            <a:r>
              <a:rPr lang="cs-CZ" dirty="0" err="1" smtClean="0"/>
              <a:t>F.Kafky</a:t>
            </a:r>
            <a:r>
              <a:rPr lang="cs-CZ" dirty="0" smtClean="0"/>
              <a:t> na </a:t>
            </a:r>
            <a:r>
              <a:rPr lang="cs-CZ" dirty="0" err="1" smtClean="0"/>
              <a:t>Libici</a:t>
            </a:r>
            <a:r>
              <a:rPr lang="cs-CZ" dirty="0" smtClean="0"/>
              <a:t>) ---- na sjezdu </a:t>
            </a:r>
            <a:r>
              <a:rPr lang="cs-CZ" b="1" dirty="0" smtClean="0"/>
              <a:t>1967</a:t>
            </a:r>
            <a:r>
              <a:rPr lang="cs-CZ" dirty="0" smtClean="0"/>
              <a:t> ale kritika nedostatečné svobody slova (proč z učebnic „vymizely“ některé úseky dějin a někteří spisovatelé – červen </a:t>
            </a:r>
            <a:r>
              <a:rPr lang="cs-CZ" b="1" dirty="0" smtClean="0"/>
              <a:t>1967</a:t>
            </a:r>
            <a:r>
              <a:rPr lang="cs-CZ" dirty="0" smtClean="0"/>
              <a:t> – „</a:t>
            </a:r>
            <a:r>
              <a:rPr lang="cs-CZ" b="1" i="1" dirty="0" smtClean="0"/>
              <a:t>Dva tisíce slov“</a:t>
            </a:r>
            <a:r>
              <a:rPr lang="cs-CZ" dirty="0" smtClean="0"/>
              <a:t> (</a:t>
            </a:r>
            <a:r>
              <a:rPr lang="cs-CZ" dirty="0" err="1" smtClean="0"/>
              <a:t>L</a:t>
            </a:r>
            <a:r>
              <a:rPr lang="cs-CZ" dirty="0" smtClean="0"/>
              <a:t>.Vaculík) – ostrý nesouhlas s tehdejší politikou a podpora </a:t>
            </a:r>
            <a:r>
              <a:rPr lang="cs-CZ" dirty="0" err="1" smtClean="0"/>
              <a:t>A</a:t>
            </a:r>
            <a:r>
              <a:rPr lang="cs-CZ" dirty="0" smtClean="0"/>
              <a:t>.</a:t>
            </a:r>
            <a:r>
              <a:rPr lang="cs-CZ" dirty="0" err="1" smtClean="0"/>
              <a:t>Dubčeka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1968 – vstup vojsk armád VS</a:t>
            </a:r>
            <a:r>
              <a:rPr lang="cs-CZ" dirty="0" smtClean="0"/>
              <a:t> --- konec demokratizačního vývoje, ještě zkraje roku </a:t>
            </a:r>
            <a:r>
              <a:rPr lang="cs-CZ" b="1" dirty="0" smtClean="0"/>
              <a:t>1969</a:t>
            </a:r>
            <a:r>
              <a:rPr lang="cs-CZ" dirty="0" smtClean="0"/>
              <a:t> některá hodnotná díla, pak zákaz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Významné osobnosti</a:t>
            </a:r>
            <a:br>
              <a:rPr lang="cs-CZ" dirty="0" smtClean="0"/>
            </a:br>
            <a:r>
              <a:rPr lang="cs-CZ" dirty="0" smtClean="0"/>
              <a:t>poezie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err="1" smtClean="0"/>
              <a:t>J.Seifert</a:t>
            </a:r>
            <a:r>
              <a:rPr lang="cs-CZ" b="1" dirty="0" smtClean="0"/>
              <a:t> </a:t>
            </a:r>
            <a:r>
              <a:rPr lang="cs-CZ" dirty="0" smtClean="0"/>
              <a:t>(existenciální poezie vrcholí pak v r.1968 sb. </a:t>
            </a:r>
            <a:r>
              <a:rPr lang="cs-CZ" b="1" i="1" dirty="0" smtClean="0"/>
              <a:t>Morový sloup</a:t>
            </a:r>
            <a:r>
              <a:rPr lang="cs-CZ" dirty="0" smtClean="0"/>
              <a:t> – varování před totalitou)</a:t>
            </a:r>
          </a:p>
          <a:p>
            <a:r>
              <a:rPr lang="cs-CZ" b="1" dirty="0" err="1" smtClean="0"/>
              <a:t>V</a:t>
            </a:r>
            <a:r>
              <a:rPr lang="cs-CZ" b="1" dirty="0" smtClean="0"/>
              <a:t>.Holan – </a:t>
            </a:r>
            <a:r>
              <a:rPr lang="cs-CZ" b="1" i="1" dirty="0" smtClean="0"/>
              <a:t>Noc s Hamletem </a:t>
            </a:r>
            <a:r>
              <a:rPr lang="cs-CZ" dirty="0" smtClean="0"/>
              <a:t>(tragika osudu)</a:t>
            </a:r>
          </a:p>
          <a:p>
            <a:r>
              <a:rPr lang="cs-CZ" b="1" dirty="0" err="1" smtClean="0"/>
              <a:t>F.Hrubín</a:t>
            </a:r>
            <a:r>
              <a:rPr lang="cs-CZ" dirty="0" smtClean="0"/>
              <a:t> – </a:t>
            </a:r>
            <a:r>
              <a:rPr lang="cs-CZ" b="1" i="1" dirty="0" smtClean="0"/>
              <a:t>Romance pro křídlovku</a:t>
            </a:r>
            <a:endParaRPr lang="cs-CZ" dirty="0" smtClean="0"/>
          </a:p>
          <a:p>
            <a:r>
              <a:rPr lang="cs-CZ" b="1" dirty="0" smtClean="0"/>
              <a:t>J. </a:t>
            </a:r>
            <a:r>
              <a:rPr lang="cs-CZ" b="1" dirty="0" err="1" smtClean="0"/>
              <a:t>Kainar</a:t>
            </a:r>
            <a:r>
              <a:rPr lang="cs-CZ" dirty="0" smtClean="0"/>
              <a:t> – </a:t>
            </a:r>
            <a:r>
              <a:rPr lang="cs-CZ" b="1" i="1" dirty="0" smtClean="0"/>
              <a:t>Moje blues</a:t>
            </a:r>
            <a:r>
              <a:rPr lang="cs-CZ" dirty="0" smtClean="0"/>
              <a:t> (návrat k poetice S42)</a:t>
            </a:r>
          </a:p>
          <a:p>
            <a:r>
              <a:rPr lang="cs-CZ" b="1" dirty="0" smtClean="0"/>
              <a:t>V. Hrabě – </a:t>
            </a:r>
            <a:r>
              <a:rPr lang="cs-CZ" b="1" i="1" dirty="0" smtClean="0"/>
              <a:t>Blues v modré a bílé</a:t>
            </a:r>
            <a:r>
              <a:rPr lang="cs-CZ" dirty="0" smtClean="0"/>
              <a:t> (mladická bezprostřednost, naléhavost, upřímnost)</a:t>
            </a:r>
          </a:p>
          <a:p>
            <a:r>
              <a:rPr lang="cs-CZ" b="1" dirty="0" err="1" smtClean="0"/>
              <a:t>J.Skácel</a:t>
            </a:r>
            <a:r>
              <a:rPr lang="cs-CZ" b="1" dirty="0" smtClean="0"/>
              <a:t> – </a:t>
            </a:r>
            <a:r>
              <a:rPr lang="cs-CZ" b="1" i="1" dirty="0" err="1" smtClean="0"/>
              <a:t>Smuténka</a:t>
            </a:r>
            <a:r>
              <a:rPr lang="cs-CZ" dirty="0" smtClean="0"/>
              <a:t> (meditativní poezie)</a:t>
            </a:r>
          </a:p>
          <a:p>
            <a:r>
              <a:rPr lang="cs-CZ" b="1" dirty="0" err="1" smtClean="0"/>
              <a:t>K</a:t>
            </a:r>
            <a:r>
              <a:rPr lang="cs-CZ" b="1" dirty="0" smtClean="0"/>
              <a:t>.Kryl – </a:t>
            </a:r>
            <a:r>
              <a:rPr lang="cs-CZ" b="1" i="1" dirty="0" err="1" smtClean="0"/>
              <a:t>Kníška</a:t>
            </a:r>
            <a:r>
              <a:rPr lang="cs-CZ" dirty="0" smtClean="0"/>
              <a:t> – písně politické i milostné</a:t>
            </a:r>
            <a:endParaRPr lang="cs-CZ" b="1" dirty="0" smtClean="0"/>
          </a:p>
          <a:p>
            <a:r>
              <a:rPr lang="cs-CZ" u="sng" dirty="0" smtClean="0"/>
              <a:t>Experimentální poezie</a:t>
            </a:r>
            <a:r>
              <a:rPr lang="cs-CZ" dirty="0" smtClean="0"/>
              <a:t> – </a:t>
            </a:r>
            <a:r>
              <a:rPr lang="cs-CZ" b="1" dirty="0" err="1" smtClean="0"/>
              <a:t>J.Hiršal</a:t>
            </a:r>
            <a:r>
              <a:rPr lang="cs-CZ" b="1" dirty="0" smtClean="0"/>
              <a:t>, </a:t>
            </a:r>
            <a:r>
              <a:rPr lang="cs-CZ" b="1" dirty="0" err="1" smtClean="0"/>
              <a:t>B.Grogerová</a:t>
            </a:r>
            <a:r>
              <a:rPr lang="cs-CZ" b="1" dirty="0" smtClean="0"/>
              <a:t>, </a:t>
            </a:r>
            <a:r>
              <a:rPr lang="cs-CZ" b="1" dirty="0" err="1" smtClean="0"/>
              <a:t>V</a:t>
            </a:r>
            <a:r>
              <a:rPr lang="cs-CZ" b="1" dirty="0" smtClean="0"/>
              <a:t>.Havel</a:t>
            </a:r>
            <a:endParaRPr lang="cs-CZ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VÝZNAMNÉ OSOBNOSTI PRÓZY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B. Hrabal – </a:t>
            </a:r>
            <a:r>
              <a:rPr lang="cs-CZ" b="1" i="1" dirty="0" err="1" smtClean="0"/>
              <a:t>Pábitelé</a:t>
            </a:r>
            <a:r>
              <a:rPr lang="cs-CZ" b="1" i="1" dirty="0" smtClean="0"/>
              <a:t>, Ostře sledované vlaky, Obsluhoval jsem anglického krále</a:t>
            </a:r>
          </a:p>
          <a:p>
            <a:r>
              <a:rPr lang="cs-CZ" b="1" dirty="0" err="1" smtClean="0"/>
              <a:t>M</a:t>
            </a:r>
            <a:r>
              <a:rPr lang="cs-CZ" b="1" dirty="0" smtClean="0"/>
              <a:t>.Kundera – </a:t>
            </a:r>
            <a:r>
              <a:rPr lang="cs-CZ" b="1" i="1" dirty="0" smtClean="0"/>
              <a:t>Žert</a:t>
            </a:r>
            <a:r>
              <a:rPr lang="cs-CZ" dirty="0" smtClean="0"/>
              <a:t> </a:t>
            </a:r>
            <a:r>
              <a:rPr lang="cs-CZ" smtClean="0"/>
              <a:t>(román-deziluze)</a:t>
            </a:r>
            <a:endParaRPr lang="cs-CZ" b="1" dirty="0" smtClean="0"/>
          </a:p>
          <a:p>
            <a:r>
              <a:rPr lang="cs-CZ" u="sng" dirty="0" smtClean="0"/>
              <a:t>2.VLNA VÁLEČNÉ PRÓZY:</a:t>
            </a:r>
            <a:r>
              <a:rPr lang="cs-CZ" dirty="0" smtClean="0"/>
              <a:t> </a:t>
            </a:r>
          </a:p>
          <a:p>
            <a:r>
              <a:rPr lang="cs-CZ" b="1" dirty="0" smtClean="0"/>
              <a:t>J. </a:t>
            </a:r>
            <a:r>
              <a:rPr lang="cs-CZ" b="1" dirty="0" err="1" smtClean="0"/>
              <a:t>Švorecký</a:t>
            </a:r>
            <a:r>
              <a:rPr lang="cs-CZ" b="1" dirty="0" smtClean="0"/>
              <a:t> – </a:t>
            </a:r>
            <a:r>
              <a:rPr lang="cs-CZ" b="1" i="1" dirty="0" smtClean="0"/>
              <a:t>Zbabělci </a:t>
            </a:r>
            <a:r>
              <a:rPr lang="cs-CZ" i="1" dirty="0" smtClean="0"/>
              <a:t>(</a:t>
            </a:r>
            <a:r>
              <a:rPr lang="cs-CZ" dirty="0" smtClean="0"/>
              <a:t>alter ego </a:t>
            </a:r>
            <a:r>
              <a:rPr lang="cs-CZ" dirty="0" err="1" smtClean="0"/>
              <a:t>Danny</a:t>
            </a:r>
            <a:r>
              <a:rPr lang="cs-CZ" dirty="0" smtClean="0"/>
              <a:t> Smiřický)</a:t>
            </a:r>
          </a:p>
          <a:p>
            <a:r>
              <a:rPr lang="cs-CZ" b="1" dirty="0" smtClean="0"/>
              <a:t>A. </a:t>
            </a:r>
            <a:r>
              <a:rPr lang="cs-CZ" b="1" dirty="0" err="1" smtClean="0"/>
              <a:t>Lustig</a:t>
            </a:r>
            <a:r>
              <a:rPr lang="cs-CZ" b="1" dirty="0" smtClean="0"/>
              <a:t> – </a:t>
            </a:r>
            <a:r>
              <a:rPr lang="cs-CZ" b="1" i="1" dirty="0" smtClean="0"/>
              <a:t>Démanty noci, Modlitba pro Kateřinu </a:t>
            </a:r>
            <a:r>
              <a:rPr lang="cs-CZ" b="1" i="1" dirty="0" err="1" smtClean="0"/>
              <a:t>Horovitzovou</a:t>
            </a:r>
            <a:endParaRPr lang="cs-CZ" b="1" i="1" dirty="0" smtClean="0"/>
          </a:p>
          <a:p>
            <a:r>
              <a:rPr lang="cs-CZ" b="1" dirty="0" err="1" smtClean="0"/>
              <a:t>L</a:t>
            </a:r>
            <a:r>
              <a:rPr lang="cs-CZ" b="1" dirty="0" smtClean="0"/>
              <a:t>.Fuks – </a:t>
            </a:r>
            <a:r>
              <a:rPr lang="cs-CZ" b="1" i="1" dirty="0" smtClean="0"/>
              <a:t>Pan Theodor </a:t>
            </a:r>
            <a:r>
              <a:rPr lang="cs-CZ" b="1" i="1" dirty="0" err="1" smtClean="0"/>
              <a:t>Mundstock</a:t>
            </a:r>
            <a:r>
              <a:rPr lang="cs-CZ" b="1" i="1" dirty="0" smtClean="0"/>
              <a:t>, Spalovač mrtvol</a:t>
            </a:r>
          </a:p>
          <a:p>
            <a:endParaRPr lang="cs-CZ" u="sng" dirty="0" smtClean="0"/>
          </a:p>
          <a:p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Období </a:t>
            </a:r>
            <a:r>
              <a:rPr lang="cs-CZ" dirty="0" err="1" smtClean="0"/>
              <a:t>tzv.normalizace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70. – 80 .léta 20.stol.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zákaz více než 120 autorů --- emigrace, samizdat, undergroundová lit. – edice </a:t>
            </a:r>
            <a:r>
              <a:rPr lang="cs-CZ" b="1" u="sng" dirty="0" smtClean="0"/>
              <a:t>Petlice </a:t>
            </a:r>
            <a:r>
              <a:rPr lang="cs-CZ" b="1" dirty="0" smtClean="0"/>
              <a:t>(</a:t>
            </a:r>
            <a:r>
              <a:rPr lang="cs-CZ" b="1" dirty="0" err="1" smtClean="0"/>
              <a:t>L</a:t>
            </a:r>
            <a:r>
              <a:rPr lang="cs-CZ" b="1" dirty="0" smtClean="0"/>
              <a:t>.Vaculík), </a:t>
            </a:r>
            <a:r>
              <a:rPr lang="cs-CZ" b="1" dirty="0" err="1" smtClean="0"/>
              <a:t>nakl</a:t>
            </a:r>
            <a:r>
              <a:rPr lang="cs-CZ" b="1" dirty="0" smtClean="0"/>
              <a:t>. </a:t>
            </a:r>
            <a:r>
              <a:rPr lang="cs-CZ" b="1" dirty="0" err="1" smtClean="0"/>
              <a:t>Sixty</a:t>
            </a:r>
            <a:r>
              <a:rPr lang="cs-CZ" b="1" dirty="0" smtClean="0"/>
              <a:t>-</a:t>
            </a:r>
            <a:r>
              <a:rPr lang="cs-CZ" b="1" dirty="0" err="1" smtClean="0"/>
              <a:t>Eight</a:t>
            </a:r>
            <a:r>
              <a:rPr lang="cs-CZ" b="1" dirty="0" smtClean="0"/>
              <a:t> </a:t>
            </a:r>
            <a:r>
              <a:rPr lang="cs-CZ" b="1" dirty="0" err="1" smtClean="0"/>
              <a:t>Publischers</a:t>
            </a:r>
            <a:r>
              <a:rPr lang="cs-CZ" b="1" dirty="0" smtClean="0"/>
              <a:t> v Torontu (</a:t>
            </a:r>
            <a:r>
              <a:rPr lang="cs-CZ" b="1" dirty="0" err="1" smtClean="0"/>
              <a:t>J.Škvorecký</a:t>
            </a:r>
            <a:r>
              <a:rPr lang="cs-CZ" b="1" dirty="0" smtClean="0"/>
              <a:t>), Index, Archa</a:t>
            </a:r>
            <a:endParaRPr lang="cs-CZ" dirty="0" smtClean="0"/>
          </a:p>
          <a:p>
            <a:endParaRPr lang="cs-CZ" dirty="0" smtClean="0"/>
          </a:p>
          <a:p>
            <a:r>
              <a:rPr lang="cs-CZ" u="sng" dirty="0" smtClean="0"/>
              <a:t>Neoficiální literatura : </a:t>
            </a:r>
            <a:endParaRPr lang="cs-CZ" dirty="0" smtClean="0"/>
          </a:p>
          <a:p>
            <a:r>
              <a:rPr lang="cs-CZ" b="1" dirty="0" smtClean="0"/>
              <a:t>I. Klíma – </a:t>
            </a:r>
            <a:r>
              <a:rPr lang="cs-CZ" b="1" i="1" dirty="0" smtClean="0"/>
              <a:t>Má veselá jitra</a:t>
            </a:r>
          </a:p>
          <a:p>
            <a:r>
              <a:rPr lang="cs-CZ" b="1" dirty="0" err="1" smtClean="0"/>
              <a:t>L</a:t>
            </a:r>
            <a:r>
              <a:rPr lang="cs-CZ" b="1" dirty="0" smtClean="0"/>
              <a:t>.Vaculík</a:t>
            </a:r>
            <a:r>
              <a:rPr lang="cs-CZ" b="1" i="1" dirty="0" smtClean="0"/>
              <a:t> – Český snář</a:t>
            </a:r>
          </a:p>
          <a:p>
            <a:r>
              <a:rPr lang="cs-CZ" b="1" dirty="0" err="1" smtClean="0"/>
              <a:t>P.Kohout</a:t>
            </a:r>
            <a:r>
              <a:rPr lang="cs-CZ" b="1" dirty="0" smtClean="0"/>
              <a:t> – </a:t>
            </a:r>
            <a:r>
              <a:rPr lang="cs-CZ" b="1" i="1" dirty="0" err="1" smtClean="0"/>
              <a:t>Katyně</a:t>
            </a:r>
            <a:endParaRPr lang="cs-CZ" b="1" i="1" dirty="0" smtClean="0"/>
          </a:p>
          <a:p>
            <a:r>
              <a:rPr lang="cs-CZ" b="1" dirty="0" smtClean="0"/>
              <a:t>J. Procházka – </a:t>
            </a:r>
            <a:r>
              <a:rPr lang="cs-CZ" b="1" i="1" dirty="0" smtClean="0"/>
              <a:t>Ucho</a:t>
            </a:r>
            <a:endParaRPr lang="cs-CZ" b="1" dirty="0" smtClean="0"/>
          </a:p>
          <a:p>
            <a:r>
              <a:rPr lang="cs-CZ" b="1" dirty="0" smtClean="0"/>
              <a:t>I. M. </a:t>
            </a:r>
            <a:r>
              <a:rPr lang="cs-CZ" b="1" dirty="0" err="1" smtClean="0"/>
              <a:t>Jirous</a:t>
            </a:r>
            <a:r>
              <a:rPr lang="cs-CZ" b="1" dirty="0" smtClean="0"/>
              <a:t> – </a:t>
            </a:r>
            <a:r>
              <a:rPr lang="cs-CZ" b="1" i="1" dirty="0" err="1" smtClean="0"/>
              <a:t>Magorovy</a:t>
            </a:r>
            <a:r>
              <a:rPr lang="cs-CZ" b="1" i="1" dirty="0" smtClean="0"/>
              <a:t> labutí písně</a:t>
            </a:r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Oficiální literatura:</a:t>
            </a:r>
            <a:endParaRPr lang="cs-CZ" dirty="0" smtClean="0"/>
          </a:p>
          <a:p>
            <a:r>
              <a:rPr lang="cs-CZ" b="1" dirty="0" err="1" smtClean="0"/>
              <a:t>B.Hrabal</a:t>
            </a:r>
            <a:r>
              <a:rPr lang="cs-CZ" b="1" dirty="0" smtClean="0"/>
              <a:t> – </a:t>
            </a:r>
            <a:r>
              <a:rPr lang="cs-CZ" b="1" i="1" dirty="0" smtClean="0"/>
              <a:t>Příliš hlučná samota</a:t>
            </a:r>
          </a:p>
          <a:p>
            <a:r>
              <a:rPr lang="cs-CZ" b="1" dirty="0" smtClean="0"/>
              <a:t>V. Páral – </a:t>
            </a:r>
            <a:r>
              <a:rPr lang="cs-CZ" b="1" i="1" dirty="0" smtClean="0"/>
              <a:t>Mladý muž a bílá velryba</a:t>
            </a:r>
          </a:p>
          <a:p>
            <a:r>
              <a:rPr lang="cs-CZ" b="1" dirty="0" smtClean="0"/>
              <a:t>V. </a:t>
            </a:r>
            <a:r>
              <a:rPr lang="cs-CZ" b="1" dirty="0" err="1" smtClean="0"/>
              <a:t>Korner</a:t>
            </a:r>
            <a:r>
              <a:rPr lang="cs-CZ" b="1" dirty="0" smtClean="0"/>
              <a:t> – </a:t>
            </a:r>
            <a:r>
              <a:rPr lang="cs-CZ" b="1" i="1" dirty="0" err="1" smtClean="0"/>
              <a:t>Adelheid</a:t>
            </a:r>
            <a:r>
              <a:rPr lang="cs-CZ" b="1" i="1" dirty="0" smtClean="0"/>
              <a:t>, Údolí včel</a:t>
            </a:r>
          </a:p>
          <a:p>
            <a:r>
              <a:rPr lang="cs-CZ" b="1" dirty="0" smtClean="0"/>
              <a:t>J. Šotola – </a:t>
            </a:r>
            <a:r>
              <a:rPr lang="cs-CZ" b="1" i="1" dirty="0" smtClean="0"/>
              <a:t>Tovaryšstvo Ježíšovo</a:t>
            </a:r>
            <a:endParaRPr lang="cs-CZ" b="1" dirty="0" smtClean="0"/>
          </a:p>
          <a:p>
            <a:r>
              <a:rPr lang="cs-CZ" b="1" dirty="0" smtClean="0"/>
              <a:t>M. Horníček – </a:t>
            </a:r>
            <a:r>
              <a:rPr lang="cs-CZ" b="1" i="1" dirty="0" smtClean="0"/>
              <a:t>Jablko je vinno</a:t>
            </a:r>
          </a:p>
          <a:p>
            <a:endParaRPr lang="cs-CZ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Poválečné drama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50.léta – budovatelské drama, průlomem </a:t>
            </a:r>
            <a:r>
              <a:rPr lang="cs-CZ" b="1" dirty="0" smtClean="0"/>
              <a:t>Vratislav Blažek – </a:t>
            </a:r>
            <a:r>
              <a:rPr lang="cs-CZ" b="1" i="1" dirty="0" smtClean="0"/>
              <a:t>T</a:t>
            </a:r>
            <a:r>
              <a:rPr lang="cs-CZ" b="1" i="1" dirty="0" smtClean="0"/>
              <a:t>řetí přání</a:t>
            </a:r>
            <a:r>
              <a:rPr lang="cs-CZ" dirty="0" smtClean="0"/>
              <a:t> – parodie na dobový sociální socialismus</a:t>
            </a:r>
          </a:p>
          <a:p>
            <a:r>
              <a:rPr lang="cs-CZ" b="1" dirty="0" err="1" smtClean="0"/>
              <a:t>F.Hrubín</a:t>
            </a:r>
            <a:r>
              <a:rPr lang="cs-CZ" b="1" dirty="0" smtClean="0"/>
              <a:t> – </a:t>
            </a:r>
            <a:r>
              <a:rPr lang="cs-CZ" b="1" i="1" dirty="0" smtClean="0"/>
              <a:t>Srpnová neděle</a:t>
            </a:r>
            <a:r>
              <a:rPr lang="cs-CZ" dirty="0" smtClean="0"/>
              <a:t> – mezigenerační drama</a:t>
            </a:r>
          </a:p>
          <a:p>
            <a:r>
              <a:rPr lang="cs-CZ" dirty="0" smtClean="0"/>
              <a:t>60. léta – malé divadelní formy – </a:t>
            </a:r>
            <a:r>
              <a:rPr lang="cs-CZ" u="sng" dirty="0" smtClean="0"/>
              <a:t>Semafor</a:t>
            </a:r>
            <a:r>
              <a:rPr lang="cs-CZ" dirty="0" smtClean="0"/>
              <a:t> – </a:t>
            </a:r>
            <a:r>
              <a:rPr lang="cs-CZ" dirty="0" err="1" smtClean="0"/>
              <a:t>textappelové</a:t>
            </a:r>
            <a:r>
              <a:rPr lang="cs-CZ" dirty="0" smtClean="0"/>
              <a:t> večery, </a:t>
            </a:r>
            <a:r>
              <a:rPr lang="cs-CZ" u="sng" dirty="0" smtClean="0"/>
              <a:t>Na provázku, Studio Y,</a:t>
            </a:r>
            <a:endParaRPr lang="cs-CZ" dirty="0" smtClean="0"/>
          </a:p>
          <a:p>
            <a:r>
              <a:rPr lang="cs-CZ" u="sng" dirty="0" smtClean="0"/>
              <a:t>Divadlo Járy Cimrmana</a:t>
            </a:r>
            <a:endParaRPr lang="cs-CZ" dirty="0" smtClean="0"/>
          </a:p>
          <a:p>
            <a:r>
              <a:rPr lang="cs-CZ" dirty="0" smtClean="0"/>
              <a:t>a</a:t>
            </a:r>
            <a:r>
              <a:rPr lang="cs-CZ" dirty="0" smtClean="0"/>
              <a:t>bsurdní drama – </a:t>
            </a:r>
            <a:r>
              <a:rPr lang="cs-CZ" b="1" dirty="0" smtClean="0"/>
              <a:t>V. Havel – </a:t>
            </a:r>
            <a:r>
              <a:rPr lang="cs-CZ" b="1" i="1" dirty="0" smtClean="0"/>
              <a:t>Zahradní slavnost</a:t>
            </a:r>
            <a:r>
              <a:rPr lang="cs-CZ" dirty="0" smtClean="0"/>
              <a:t> – „neodpovědná“ promiskuita slov, hra </a:t>
            </a:r>
            <a:r>
              <a:rPr lang="cs-CZ" smtClean="0"/>
              <a:t>s identitou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</TotalTime>
  <Words>666</Words>
  <Application>Microsoft Office PowerPoint</Application>
  <PresentationFormat>Předvádění na obrazovce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Česká Poválečná literatura</vt:lpstr>
      <vt:lpstr>Historické souvislosti</vt:lpstr>
      <vt:lpstr>Literatura  do konce 50. let</vt:lpstr>
      <vt:lpstr>Literatura  protestu</vt:lpstr>
      <vt:lpstr>60.Léta v literatuře</vt:lpstr>
      <vt:lpstr>Významné osobnosti poezie</vt:lpstr>
      <vt:lpstr>VÝZNAMNÉ OSOBNOSTI PRÓZY</vt:lpstr>
      <vt:lpstr>Období tzv.normalizace 70. – 80 .léta 20.stol.</vt:lpstr>
      <vt:lpstr>Snímek 9</vt:lpstr>
      <vt:lpstr>Poválečné drama </vt:lpstr>
    </vt:vector>
  </TitlesOfParts>
  <Company>SZŠ a VOŠ zdravotnická Příbram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po roce 1948</dc:title>
  <dc:creator>student</dc:creator>
  <cp:lastModifiedBy>Alena</cp:lastModifiedBy>
  <cp:revision>27</cp:revision>
  <dcterms:created xsi:type="dcterms:W3CDTF">2009-11-25T05:57:25Z</dcterms:created>
  <dcterms:modified xsi:type="dcterms:W3CDTF">2011-03-29T20:18:50Z</dcterms:modified>
</cp:coreProperties>
</file>