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A256B1E-1C46-4403-BCC6-E7F72828B34B}" type="datetimeFigureOut">
              <a:rPr lang="cs-CZ" smtClean="0"/>
              <a:pPr/>
              <a:t>20.5.2011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00EDEC5-38EE-42A2-864B-536813C8665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meziválečná próza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20. – 30- léta 20.stol.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Literární expresionismus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Umělecký směr první třetiny 20. století rozšířený zejména v Německu, u nás ho zaznamenáváme u autorů brněnské literární skupiny </a:t>
            </a:r>
            <a:r>
              <a:rPr lang="cs-CZ" b="1" i="1" dirty="0" smtClean="0"/>
              <a:t>Ladislava Klímy a Richarda </a:t>
            </a:r>
            <a:r>
              <a:rPr lang="cs-CZ" b="1" i="1" dirty="0" err="1" smtClean="0"/>
              <a:t>Weinera</a:t>
            </a:r>
            <a:r>
              <a:rPr lang="cs-CZ" b="1" i="1" dirty="0" smtClean="0"/>
              <a:t>…</a:t>
            </a:r>
            <a:endParaRPr lang="cs-CZ" i="1" dirty="0" smtClean="0"/>
          </a:p>
          <a:p>
            <a:r>
              <a:rPr lang="cs-CZ" dirty="0" smtClean="0"/>
              <a:t>reagoval </a:t>
            </a:r>
            <a:r>
              <a:rPr lang="cs-CZ" b="1" dirty="0" smtClean="0"/>
              <a:t>na pocity nejistoty, úzkosti, někdy i zoufalství </a:t>
            </a:r>
            <a:r>
              <a:rPr lang="cs-CZ" dirty="0" smtClean="0"/>
              <a:t>člověka vydaného napospas životním útrapám a strádání, hlavně v průběhu 1.sv.války.</a:t>
            </a:r>
          </a:p>
          <a:p>
            <a:r>
              <a:rPr lang="cs-CZ" b="1" dirty="0" smtClean="0"/>
              <a:t>Zlo a nepravosti světa se expresionismus pokouší překonat pohledem do hloubky, pod povrch jevů</a:t>
            </a:r>
            <a:r>
              <a:rPr lang="cs-CZ" dirty="0" smtClean="0"/>
              <a:t>.Důležitější než zachycení vnější podoby je pro něj </a:t>
            </a:r>
            <a:r>
              <a:rPr lang="cs-CZ" b="1" dirty="0" smtClean="0"/>
              <a:t>intenzivní prožitek – výraz, exprese</a:t>
            </a:r>
            <a:r>
              <a:rPr lang="cs-CZ" dirty="0" smtClean="0"/>
              <a:t>.</a:t>
            </a:r>
          </a:p>
          <a:p>
            <a:r>
              <a:rPr lang="cs-CZ" dirty="0" smtClean="0"/>
              <a:t>Protože chce </a:t>
            </a:r>
            <a:r>
              <a:rPr lang="cs-CZ" b="1" dirty="0" smtClean="0"/>
              <a:t>postihnout svět subjektivně</a:t>
            </a:r>
            <a:r>
              <a:rPr lang="cs-CZ" dirty="0" smtClean="0"/>
              <a:t>, přikládá značný význam</a:t>
            </a:r>
            <a:r>
              <a:rPr lang="cs-CZ" b="1" dirty="0" smtClean="0"/>
              <a:t> představám</a:t>
            </a:r>
            <a:r>
              <a:rPr lang="cs-CZ" dirty="0" smtClean="0"/>
              <a:t> a </a:t>
            </a:r>
            <a:r>
              <a:rPr lang="cs-CZ" b="1" dirty="0" smtClean="0"/>
              <a:t>snům</a:t>
            </a:r>
            <a:r>
              <a:rPr lang="cs-CZ" dirty="0" smtClean="0"/>
              <a:t>, v nichž pak mohou negativní stránky soudobého života nabývat až na přízračnosti a odpudivosti. Expresionistická díla útočí na čtenářovy smysly a podněcují k reflexím. Vyžadují plnou čtenářovu spoluúčast.</a:t>
            </a:r>
          </a:p>
          <a:p>
            <a:r>
              <a:rPr lang="cs-CZ" dirty="0" smtClean="0"/>
              <a:t> </a:t>
            </a:r>
            <a:r>
              <a:rPr lang="cs-CZ" b="1" u="sng" dirty="0" smtClean="0"/>
              <a:t>Ladislav Klíma 1878 – 1928</a:t>
            </a:r>
            <a:endParaRPr lang="cs-CZ" dirty="0" smtClean="0"/>
          </a:p>
          <a:p>
            <a:r>
              <a:rPr lang="cs-CZ" dirty="0" smtClean="0"/>
              <a:t> filozof a spisovatel, jeho filozofický názor byl ovlivněn </a:t>
            </a:r>
            <a:r>
              <a:rPr lang="cs-CZ" dirty="0" err="1" smtClean="0"/>
              <a:t>Nietzchem</a:t>
            </a:r>
            <a:r>
              <a:rPr lang="cs-CZ" dirty="0" smtClean="0"/>
              <a:t> a </a:t>
            </a:r>
            <a:r>
              <a:rPr lang="cs-CZ" dirty="0" err="1" smtClean="0"/>
              <a:t>Schopenhauerem</a:t>
            </a:r>
            <a:r>
              <a:rPr lang="cs-CZ" dirty="0" smtClean="0"/>
              <a:t> – chtěl sám sobě dokázat sílu vůle: pojídal krysy, spal v nevytápěných místnostech, hodiny ležel na sněhu v křečích…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Imaginativní próza (básnická)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výrazné uplatnění autorova subjektu, potlačena vnějškovost --- </a:t>
            </a:r>
            <a:r>
              <a:rPr lang="cs-CZ" b="1" dirty="0" smtClean="0"/>
              <a:t>pohled do nitra</a:t>
            </a:r>
            <a:r>
              <a:rPr lang="cs-CZ" dirty="0" smtClean="0"/>
              <a:t>, </a:t>
            </a:r>
            <a:r>
              <a:rPr lang="cs-CZ" b="1" dirty="0" smtClean="0"/>
              <a:t>vizuální obraznost, lyrismus, </a:t>
            </a:r>
            <a:r>
              <a:rPr lang="cs-CZ" dirty="0" smtClean="0"/>
              <a:t>baladicky laděné příběhy</a:t>
            </a:r>
          </a:p>
          <a:p>
            <a:r>
              <a:rPr lang="cs-CZ" b="1" dirty="0" smtClean="0"/>
              <a:t>– </a:t>
            </a:r>
            <a:r>
              <a:rPr lang="cs-CZ" b="1" i="1" dirty="0" smtClean="0"/>
              <a:t>V. Vančura, I. </a:t>
            </a:r>
            <a:r>
              <a:rPr lang="cs-CZ" b="1" i="1" dirty="0" err="1" smtClean="0"/>
              <a:t>Olbracht</a:t>
            </a:r>
            <a:r>
              <a:rPr lang="cs-CZ" b="1" i="1" dirty="0" smtClean="0"/>
              <a:t>, </a:t>
            </a:r>
            <a:r>
              <a:rPr lang="cs-CZ" b="1" i="1" dirty="0" err="1" smtClean="0"/>
              <a:t>J.Čep</a:t>
            </a:r>
            <a:endParaRPr lang="cs-CZ" b="1" i="1" dirty="0" smtClean="0"/>
          </a:p>
          <a:p>
            <a:r>
              <a:rPr lang="cs-CZ" b="1" u="sng" dirty="0" smtClean="0"/>
              <a:t>V. Vančura</a:t>
            </a:r>
            <a:r>
              <a:rPr lang="cs-CZ" dirty="0" smtClean="0"/>
              <a:t>  -monumentalita (hyperbolizace) stylu – složitá stylizace vět, polyfonnost</a:t>
            </a:r>
          </a:p>
          <a:p>
            <a:r>
              <a:rPr lang="cs-CZ" b="1" dirty="0" smtClean="0"/>
              <a:t>Rozmarné léto</a:t>
            </a:r>
            <a:r>
              <a:rPr lang="cs-CZ" dirty="0" smtClean="0"/>
              <a:t> – lidová jadrnost sousedí se vznešeností až biblického stylu (ironie a sebeironie) – odpor proti pokrytectví, maloměšťáctví, prázdnotě a nudě</a:t>
            </a:r>
          </a:p>
          <a:p>
            <a:r>
              <a:rPr lang="cs-CZ" b="1" dirty="0" smtClean="0"/>
              <a:t>Markéta Lazarová</a:t>
            </a:r>
            <a:r>
              <a:rPr lang="cs-CZ" dirty="0" smtClean="0"/>
              <a:t> – na pozadí drsné doby vítězí láska nad krutostí – smyslem života je láska</a:t>
            </a:r>
            <a:endParaRPr lang="cs-CZ" b="1" dirty="0" smtClean="0"/>
          </a:p>
          <a:p>
            <a:endParaRPr lang="cs-CZ" dirty="0" smtClean="0"/>
          </a:p>
          <a:p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u="sng" dirty="0" smtClean="0"/>
              <a:t>Ivan </a:t>
            </a:r>
            <a:r>
              <a:rPr lang="cs-CZ" b="1" u="sng" dirty="0" err="1" smtClean="0"/>
              <a:t>Olbracht</a:t>
            </a:r>
            <a:r>
              <a:rPr lang="cs-CZ" dirty="0" smtClean="0"/>
              <a:t>  -novinář působící na Podkarpatské Rusi --- vliv na tvorbu – baladické příběhy (vedle tvorby socialistického realismu), polyfonnost</a:t>
            </a:r>
          </a:p>
          <a:p>
            <a:r>
              <a:rPr lang="cs-CZ" b="1" dirty="0" smtClean="0"/>
              <a:t>Nikola </a:t>
            </a:r>
            <a:r>
              <a:rPr lang="cs-CZ" b="1" dirty="0" err="1" smtClean="0"/>
              <a:t>Šuhaj</a:t>
            </a:r>
            <a:r>
              <a:rPr lang="cs-CZ" b="1" dirty="0" smtClean="0"/>
              <a:t> loupežník</a:t>
            </a:r>
            <a:r>
              <a:rPr lang="cs-CZ" dirty="0" smtClean="0"/>
              <a:t> – spojení nadčasové (mýtus hrdiny) a reálné (obraz života) roviny</a:t>
            </a:r>
          </a:p>
          <a:p>
            <a:r>
              <a:rPr lang="cs-CZ" dirty="0" smtClean="0"/>
              <a:t> - legenda o nezranitelném loupežníkovi (reálně válečný zběh), který byl zrazen svými druhy</a:t>
            </a:r>
          </a:p>
          <a:p>
            <a:r>
              <a:rPr lang="cs-CZ" b="1" dirty="0" smtClean="0"/>
              <a:t>Golet v údolí</a:t>
            </a:r>
            <a:r>
              <a:rPr lang="cs-CZ" dirty="0" smtClean="0"/>
              <a:t>  -ze života ortodoxních Židů</a:t>
            </a:r>
          </a:p>
          <a:p>
            <a:r>
              <a:rPr lang="cs-CZ" dirty="0" smtClean="0"/>
              <a:t>(</a:t>
            </a:r>
            <a:r>
              <a:rPr lang="cs-CZ" dirty="0" err="1" smtClean="0"/>
              <a:t>Olbrachtova</a:t>
            </a:r>
            <a:r>
              <a:rPr lang="cs-CZ" dirty="0" smtClean="0"/>
              <a:t> matka židovka, ale z lásky se zřekla své víry – Hana </a:t>
            </a:r>
            <a:r>
              <a:rPr lang="cs-CZ" dirty="0" err="1" smtClean="0"/>
              <a:t>Karadžičová</a:t>
            </a:r>
            <a:r>
              <a:rPr lang="cs-CZ" dirty="0" smtClean="0"/>
              <a:t>)</a:t>
            </a:r>
          </a:p>
          <a:p>
            <a:r>
              <a:rPr lang="cs-CZ" b="1" u="sng" dirty="0" smtClean="0"/>
              <a:t>Jan Čep</a:t>
            </a:r>
            <a:r>
              <a:rPr lang="cs-CZ" dirty="0" smtClean="0"/>
              <a:t> – katolická próza – před obšírným záznamem dává přednost zkratce – </a:t>
            </a:r>
            <a:r>
              <a:rPr lang="cs-CZ" b="1" dirty="0" smtClean="0"/>
              <a:t>Dvojí domov</a:t>
            </a:r>
            <a:endParaRPr lang="cs-CZ" b="1" u="sng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Demokratický proud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spojení s </a:t>
            </a:r>
            <a:r>
              <a:rPr lang="cs-CZ" b="1" i="1" dirty="0" smtClean="0"/>
              <a:t>Lidovými novinami</a:t>
            </a:r>
            <a:r>
              <a:rPr lang="cs-CZ" dirty="0" smtClean="0"/>
              <a:t> – blízké demokratickým principům  </a:t>
            </a:r>
            <a:r>
              <a:rPr lang="cs-CZ" dirty="0" err="1" smtClean="0"/>
              <a:t>T.G.Masaryka</a:t>
            </a:r>
            <a:r>
              <a:rPr lang="cs-CZ" dirty="0" smtClean="0"/>
              <a:t> – varování před jakýmikoliv projevy extremismu (pravicový i levicový)</a:t>
            </a:r>
          </a:p>
          <a:p>
            <a:r>
              <a:rPr lang="cs-CZ" dirty="0" smtClean="0"/>
              <a:t>zesílení </a:t>
            </a:r>
            <a:r>
              <a:rPr lang="cs-CZ" b="1" dirty="0" smtClean="0"/>
              <a:t>epičnosti, reportážnosti</a:t>
            </a:r>
            <a:endParaRPr lang="cs-CZ" dirty="0" smtClean="0"/>
          </a:p>
          <a:p>
            <a:r>
              <a:rPr lang="cs-CZ" dirty="0" smtClean="0"/>
              <a:t>vliv </a:t>
            </a:r>
            <a:r>
              <a:rPr lang="cs-CZ" b="1" dirty="0" smtClean="0"/>
              <a:t>civilismu</a:t>
            </a:r>
            <a:r>
              <a:rPr lang="cs-CZ" dirty="0" smtClean="0"/>
              <a:t> – oslava technického pokroku, ale i varování před jeho zneužitím (</a:t>
            </a:r>
            <a:r>
              <a:rPr lang="cs-CZ" dirty="0" err="1" smtClean="0"/>
              <a:t>anti</a:t>
            </a:r>
            <a:r>
              <a:rPr lang="cs-CZ" b="1" dirty="0" err="1" smtClean="0"/>
              <a:t>utopie</a:t>
            </a:r>
            <a:r>
              <a:rPr lang="cs-CZ" b="1" dirty="0" smtClean="0"/>
              <a:t>)</a:t>
            </a:r>
          </a:p>
          <a:p>
            <a:r>
              <a:rPr lang="cs-CZ" dirty="0" smtClean="0"/>
              <a:t>uvědomění si </a:t>
            </a:r>
            <a:r>
              <a:rPr lang="cs-CZ" b="1" dirty="0" smtClean="0"/>
              <a:t>plurality </a:t>
            </a:r>
            <a:r>
              <a:rPr lang="cs-CZ" dirty="0" smtClean="0"/>
              <a:t>výkladu světa (ovlivněno filozofií </a:t>
            </a:r>
            <a:r>
              <a:rPr lang="cs-CZ" b="1" dirty="0" smtClean="0"/>
              <a:t>pragmatismu)</a:t>
            </a:r>
            <a:endParaRPr lang="cs-CZ" dirty="0" smtClean="0"/>
          </a:p>
          <a:p>
            <a:r>
              <a:rPr lang="cs-CZ" b="1" i="1" dirty="0" smtClean="0"/>
              <a:t>bratři Čapkové, </a:t>
            </a:r>
            <a:r>
              <a:rPr lang="cs-CZ" b="1" i="1" dirty="0" err="1" smtClean="0"/>
              <a:t>K</a:t>
            </a:r>
            <a:r>
              <a:rPr lang="cs-CZ" b="1" i="1" dirty="0" smtClean="0"/>
              <a:t>.Poláček, </a:t>
            </a:r>
            <a:r>
              <a:rPr lang="cs-CZ" b="1" i="1" dirty="0" err="1" smtClean="0"/>
              <a:t>E.Bass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Čapek - próza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princip relativity – </a:t>
            </a:r>
            <a:r>
              <a:rPr lang="cs-CZ" b="1" dirty="0" smtClean="0"/>
              <a:t>noetické prózy</a:t>
            </a:r>
            <a:r>
              <a:rPr lang="cs-CZ" dirty="0" smtClean="0"/>
              <a:t> (noetika – nauka o poznání) – </a:t>
            </a:r>
            <a:r>
              <a:rPr lang="cs-CZ" b="1" i="1" dirty="0" smtClean="0"/>
              <a:t>Povídky z jedné a druhé kapsy, Boží muka, </a:t>
            </a:r>
            <a:r>
              <a:rPr lang="cs-CZ" b="1" i="1" dirty="0" err="1" smtClean="0"/>
              <a:t>Hordubal</a:t>
            </a:r>
            <a:r>
              <a:rPr lang="cs-CZ" b="1" i="1" dirty="0" smtClean="0"/>
              <a:t>, Povětroň…</a:t>
            </a:r>
            <a:endParaRPr lang="cs-CZ" i="1" dirty="0" smtClean="0"/>
          </a:p>
          <a:p>
            <a:pPr>
              <a:buNone/>
            </a:pPr>
            <a:r>
              <a:rPr lang="cs-CZ" dirty="0" smtClean="0"/>
              <a:t>  anti</a:t>
            </a:r>
            <a:r>
              <a:rPr lang="cs-CZ" b="1" dirty="0" smtClean="0"/>
              <a:t>utopické romány – </a:t>
            </a:r>
            <a:r>
              <a:rPr lang="cs-CZ" b="1" i="1" dirty="0" smtClean="0"/>
              <a:t>Krakatit, Válka s mloky</a:t>
            </a:r>
            <a:r>
              <a:rPr lang="cs-CZ" dirty="0" smtClean="0"/>
              <a:t> (varování před nebezpečím fašismu – princip bumerangového efektu)</a:t>
            </a:r>
          </a:p>
          <a:p>
            <a:r>
              <a:rPr lang="cs-CZ" b="1" dirty="0" smtClean="0"/>
              <a:t>cestopisné fejetony – </a:t>
            </a:r>
            <a:r>
              <a:rPr lang="cs-CZ" b="1" i="1" dirty="0" smtClean="0"/>
              <a:t>Anglické listy, Obrázky z Holandska</a:t>
            </a:r>
          </a:p>
          <a:p>
            <a:r>
              <a:rPr lang="cs-CZ" b="1" i="1" dirty="0" smtClean="0"/>
              <a:t>Zahradníkův rok, Hovory s T.G.M., Jak se co dělá</a:t>
            </a:r>
            <a:r>
              <a:rPr lang="cs-CZ" dirty="0" smtClean="0"/>
              <a:t> (výbor z novinářské činnosti)</a:t>
            </a:r>
            <a:endParaRPr lang="cs-CZ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</a:t>
            </a:r>
            <a:r>
              <a:rPr lang="cs-CZ" dirty="0" smtClean="0"/>
              <a:t>.Poláček, </a:t>
            </a:r>
            <a:r>
              <a:rPr lang="cs-CZ" dirty="0" err="1" smtClean="0"/>
              <a:t>E.Bass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u="sng" dirty="0" err="1" smtClean="0"/>
              <a:t>K</a:t>
            </a:r>
            <a:r>
              <a:rPr lang="cs-CZ" b="1" u="sng" dirty="0" smtClean="0"/>
              <a:t>.Poláček</a:t>
            </a:r>
            <a:r>
              <a:rPr lang="cs-CZ" dirty="0" smtClean="0"/>
              <a:t> – humorista židovského původu, soudničkář, fejetonista – kritika maloměšťáctví</a:t>
            </a:r>
          </a:p>
          <a:p>
            <a:r>
              <a:rPr lang="cs-CZ" b="1" i="1" dirty="0" smtClean="0"/>
              <a:t>Okresní město, Dům na předměstí, Bylo nás pět, Muži v ofsajdu</a:t>
            </a:r>
          </a:p>
          <a:p>
            <a:r>
              <a:rPr lang="cs-CZ" b="1" u="sng" dirty="0" err="1" smtClean="0"/>
              <a:t>E.Bass</a:t>
            </a:r>
            <a:r>
              <a:rPr lang="cs-CZ" dirty="0" smtClean="0"/>
              <a:t> – tvůrce textů pro kabaret </a:t>
            </a:r>
            <a:r>
              <a:rPr lang="cs-CZ" b="1" dirty="0" smtClean="0"/>
              <a:t>Červená sedma</a:t>
            </a:r>
            <a:r>
              <a:rPr lang="cs-CZ" dirty="0" smtClean="0"/>
              <a:t>, novinář, divadelní kritik</a:t>
            </a:r>
          </a:p>
          <a:p>
            <a:r>
              <a:rPr lang="cs-CZ" b="1" i="1" dirty="0" err="1" smtClean="0"/>
              <a:t>Klapzubova</a:t>
            </a:r>
            <a:r>
              <a:rPr lang="cs-CZ" b="1" i="1" dirty="0" smtClean="0"/>
              <a:t> jedenáctka, Cirkus </a:t>
            </a:r>
            <a:r>
              <a:rPr lang="cs-CZ" b="1" i="1" dirty="0" err="1" smtClean="0"/>
              <a:t>Humberto</a:t>
            </a:r>
            <a:r>
              <a:rPr lang="cs-CZ" b="1" i="1" dirty="0" smtClean="0"/>
              <a:t>, Lidé z maringotek</a:t>
            </a:r>
            <a:r>
              <a:rPr lang="cs-CZ" dirty="0" smtClean="0"/>
              <a:t> – oslava tvůrčích schopností českého člověka a jeho uplatnění ve světě (</a:t>
            </a:r>
            <a:r>
              <a:rPr lang="cs-CZ" smtClean="0"/>
              <a:t>vliv poetismu)</a:t>
            </a:r>
            <a:endParaRPr lang="cs-CZ" b="1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Psychologický román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vliv </a:t>
            </a:r>
            <a:r>
              <a:rPr lang="cs-CZ" b="1" dirty="0" smtClean="0"/>
              <a:t>S. </a:t>
            </a:r>
            <a:r>
              <a:rPr lang="cs-CZ" b="1" dirty="0" err="1" smtClean="0"/>
              <a:t>Freuda</a:t>
            </a:r>
            <a:r>
              <a:rPr lang="cs-CZ" dirty="0" smtClean="0"/>
              <a:t>  - osudová determinace a patologické jevy --- přiblížení se k </a:t>
            </a:r>
            <a:r>
              <a:rPr lang="cs-CZ" b="1" dirty="0" smtClean="0"/>
              <a:t>expresionismu</a:t>
            </a:r>
            <a:r>
              <a:rPr lang="cs-CZ" dirty="0" smtClean="0"/>
              <a:t> (Kafka)</a:t>
            </a:r>
          </a:p>
          <a:p>
            <a:r>
              <a:rPr lang="cs-CZ" b="1" u="sng" dirty="0" err="1" smtClean="0"/>
              <a:t>J.Havlíček</a:t>
            </a:r>
            <a:r>
              <a:rPr lang="cs-CZ" b="1" dirty="0" smtClean="0"/>
              <a:t> – </a:t>
            </a:r>
            <a:r>
              <a:rPr lang="cs-CZ" b="1" i="1" dirty="0" smtClean="0"/>
              <a:t>Petrolejové lampy</a:t>
            </a:r>
            <a:r>
              <a:rPr lang="cs-CZ" dirty="0" smtClean="0"/>
              <a:t> – obraz mravního úpadku maloměsta, v popředí příběh nešťastného manželství s paralytikem</a:t>
            </a:r>
          </a:p>
          <a:p>
            <a:r>
              <a:rPr lang="cs-CZ" b="1" i="1" dirty="0" smtClean="0"/>
              <a:t>Neviditelný, </a:t>
            </a:r>
            <a:r>
              <a:rPr lang="cs-CZ" b="1" i="1" dirty="0" err="1" smtClean="0"/>
              <a:t>Helimadoe</a:t>
            </a:r>
            <a:endParaRPr lang="cs-CZ" b="1" dirty="0" smtClean="0"/>
          </a:p>
          <a:p>
            <a:r>
              <a:rPr lang="cs-CZ" b="1" u="sng" dirty="0" err="1" smtClean="0"/>
              <a:t>E.Hostovský</a:t>
            </a:r>
            <a:r>
              <a:rPr lang="cs-CZ" b="1" dirty="0" smtClean="0"/>
              <a:t> – </a:t>
            </a:r>
            <a:r>
              <a:rPr lang="cs-CZ" b="1" i="1" dirty="0" smtClean="0"/>
              <a:t>Případ profesora </a:t>
            </a:r>
            <a:r>
              <a:rPr lang="cs-CZ" b="1" i="1" dirty="0" err="1" smtClean="0"/>
              <a:t>Körnera</a:t>
            </a:r>
            <a:r>
              <a:rPr lang="cs-CZ" dirty="0" smtClean="0"/>
              <a:t> – příběh vykořenění a </a:t>
            </a:r>
            <a:r>
              <a:rPr lang="cs-CZ" smtClean="0"/>
              <a:t>neschopnosti komunikace</a:t>
            </a:r>
            <a:endParaRPr lang="cs-CZ" b="1" u="sng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Společenský román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/>
              <a:t>Sociální román</a:t>
            </a:r>
            <a:r>
              <a:rPr lang="cs-CZ" dirty="0" smtClean="0"/>
              <a:t> – návaznost na kritický realismus 19.stol. – levicově orientovaní autoři: </a:t>
            </a:r>
            <a:r>
              <a:rPr lang="cs-CZ" b="1" u="sng" dirty="0" err="1" smtClean="0"/>
              <a:t>M</a:t>
            </a:r>
            <a:r>
              <a:rPr lang="cs-CZ" b="1" u="sng" dirty="0" smtClean="0"/>
              <a:t>.Majerová,</a:t>
            </a:r>
            <a:r>
              <a:rPr lang="cs-CZ" b="1" dirty="0" smtClean="0"/>
              <a:t> </a:t>
            </a:r>
            <a:r>
              <a:rPr lang="cs-CZ" b="1" u="sng" dirty="0" err="1" smtClean="0"/>
              <a:t>M</a:t>
            </a:r>
            <a:r>
              <a:rPr lang="cs-CZ" b="1" u="sng" dirty="0" smtClean="0"/>
              <a:t>.</a:t>
            </a:r>
            <a:r>
              <a:rPr lang="cs-CZ" b="1" u="sng" dirty="0" err="1" smtClean="0"/>
              <a:t>Pujmanová</a:t>
            </a:r>
            <a:r>
              <a:rPr lang="cs-CZ" b="1" dirty="0" smtClean="0"/>
              <a:t>, </a:t>
            </a:r>
            <a:r>
              <a:rPr lang="cs-CZ" b="1" u="sng" dirty="0" err="1" smtClean="0"/>
              <a:t>I</a:t>
            </a:r>
            <a:r>
              <a:rPr lang="cs-CZ" b="1" u="sng" dirty="0" smtClean="0"/>
              <a:t>.</a:t>
            </a:r>
            <a:r>
              <a:rPr lang="cs-CZ" b="1" u="sng" dirty="0" err="1" smtClean="0"/>
              <a:t>Olbracht</a:t>
            </a:r>
            <a:r>
              <a:rPr lang="cs-CZ" dirty="0" smtClean="0"/>
              <a:t> – život proletariátu ve městě a jeho životní perspektiva  - „</a:t>
            </a:r>
            <a:r>
              <a:rPr lang="cs-CZ" i="1" dirty="0" smtClean="0"/>
              <a:t>křídová kresba“</a:t>
            </a:r>
            <a:endParaRPr lang="cs-CZ" dirty="0" smtClean="0"/>
          </a:p>
          <a:p>
            <a:r>
              <a:rPr lang="cs-CZ" b="1" dirty="0" smtClean="0"/>
              <a:t>Ruralismus </a:t>
            </a:r>
            <a:r>
              <a:rPr lang="cs-CZ" dirty="0" smtClean="0"/>
              <a:t>(</a:t>
            </a:r>
            <a:r>
              <a:rPr lang="cs-CZ" dirty="0" err="1" smtClean="0"/>
              <a:t>rurále</a:t>
            </a:r>
            <a:r>
              <a:rPr lang="cs-CZ" dirty="0" smtClean="0"/>
              <a:t> – venkov) – ideovým základem je symbol sedláka – rozsévače, ryzí venkovanství jako opozice vůči rozkladu městské civilizace (idealizace) – </a:t>
            </a:r>
            <a:r>
              <a:rPr lang="cs-CZ" b="1" u="sng" dirty="0" err="1" smtClean="0"/>
              <a:t>F.Křelina</a:t>
            </a:r>
            <a:r>
              <a:rPr lang="cs-CZ" b="1" dirty="0" smtClean="0"/>
              <a:t> – </a:t>
            </a:r>
            <a:r>
              <a:rPr lang="cs-CZ" b="1" i="1" dirty="0" smtClean="0"/>
              <a:t>Hubená léta</a:t>
            </a:r>
            <a:r>
              <a:rPr lang="cs-CZ" dirty="0" smtClean="0"/>
              <a:t> – vliv moralismu </a:t>
            </a:r>
            <a:r>
              <a:rPr lang="cs-CZ" dirty="0" err="1" smtClean="0"/>
              <a:t>K</a:t>
            </a:r>
            <a:r>
              <a:rPr lang="cs-CZ" dirty="0" smtClean="0"/>
              <a:t>.Světlé – proti socialistické revolučnosti kladeny hodnoty křesťanství</a:t>
            </a:r>
          </a:p>
          <a:p>
            <a:r>
              <a:rPr lang="cs-CZ" b="1" dirty="0" smtClean="0"/>
              <a:t>Historická próza</a:t>
            </a:r>
            <a:r>
              <a:rPr lang="cs-CZ" dirty="0" smtClean="0"/>
              <a:t> – </a:t>
            </a:r>
            <a:r>
              <a:rPr lang="cs-CZ" b="1" u="sng" dirty="0" err="1" smtClean="0"/>
              <a:t>J.Durych</a:t>
            </a:r>
            <a:r>
              <a:rPr lang="cs-CZ" dirty="0" smtClean="0"/>
              <a:t> </a:t>
            </a:r>
            <a:r>
              <a:rPr lang="cs-CZ" dirty="0" smtClean="0"/>
              <a:t>– krajní pravice – úloha silných jedinců v dějinách (Albrecht z </a:t>
            </a:r>
            <a:r>
              <a:rPr lang="cs-CZ" dirty="0" err="1" smtClean="0"/>
              <a:t>Valdštejna</a:t>
            </a:r>
            <a:r>
              <a:rPr lang="cs-CZ" dirty="0" smtClean="0"/>
              <a:t>) – </a:t>
            </a:r>
            <a:r>
              <a:rPr lang="cs-CZ" b="1" i="1" dirty="0" smtClean="0"/>
              <a:t>Bloudění</a:t>
            </a:r>
            <a:r>
              <a:rPr lang="cs-CZ" dirty="0" smtClean="0"/>
              <a:t> – období rekatolizace z </a:t>
            </a:r>
            <a:r>
              <a:rPr lang="cs-CZ" smtClean="0"/>
              <a:t>pohledu katolíka</a:t>
            </a:r>
            <a:endParaRPr lang="cs-CZ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103</TotalTime>
  <Words>562</Words>
  <Application>Microsoft Office PowerPoint</Application>
  <PresentationFormat>Předvádění na obrazovce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Medián</vt:lpstr>
      <vt:lpstr>Česká meziválečná próza</vt:lpstr>
      <vt:lpstr>Literární expresionismus</vt:lpstr>
      <vt:lpstr>Imaginativní próza (básnická)</vt:lpstr>
      <vt:lpstr>Snímek 4</vt:lpstr>
      <vt:lpstr>Demokratický proud</vt:lpstr>
      <vt:lpstr>Karel Čapek - próza</vt:lpstr>
      <vt:lpstr>K.Poláček, E.Bass</vt:lpstr>
      <vt:lpstr>Psychologický román</vt:lpstr>
      <vt:lpstr>Společenský román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meziválečná próza</dc:title>
  <dc:creator>Alena</dc:creator>
  <cp:lastModifiedBy>Alena</cp:lastModifiedBy>
  <cp:revision>13</cp:revision>
  <dcterms:created xsi:type="dcterms:W3CDTF">2011-04-10T09:23:18Z</dcterms:created>
  <dcterms:modified xsi:type="dcterms:W3CDTF">2011-05-20T18:28:35Z</dcterms:modified>
</cp:coreProperties>
</file>