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4" r:id="rId4"/>
    <p:sldId id="263" r:id="rId5"/>
    <p:sldId id="265" r:id="rId6"/>
    <p:sldId id="266" r:id="rId7"/>
    <p:sldId id="267" r:id="rId8"/>
    <p:sldId id="268" r:id="rId9"/>
    <p:sldId id="272" r:id="rId10"/>
    <p:sldId id="27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9464F-19CF-4493-B2BB-A99E81AC132F}" type="datetimeFigureOut">
              <a:rPr lang="cs-CZ" smtClean="0"/>
              <a:pPr/>
              <a:t>27.01.2023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24C9-4E27-446B-957A-8E5BA44CDD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9464F-19CF-4493-B2BB-A99E81AC132F}" type="datetimeFigureOut">
              <a:rPr lang="cs-CZ" smtClean="0"/>
              <a:pPr/>
              <a:t>27.01.2023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24C9-4E27-446B-957A-8E5BA44CDD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9464F-19CF-4493-B2BB-A99E81AC132F}" type="datetimeFigureOut">
              <a:rPr lang="cs-CZ" smtClean="0"/>
              <a:pPr/>
              <a:t>27.01.2023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24C9-4E27-446B-957A-8E5BA44CDD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9464F-19CF-4493-B2BB-A99E81AC132F}" type="datetimeFigureOut">
              <a:rPr lang="cs-CZ" smtClean="0"/>
              <a:pPr/>
              <a:t>27.01.2023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24C9-4E27-446B-957A-8E5BA44CDD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9464F-19CF-4493-B2BB-A99E81AC132F}" type="datetimeFigureOut">
              <a:rPr lang="cs-CZ" smtClean="0"/>
              <a:pPr/>
              <a:t>27.01.2023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24C9-4E27-446B-957A-8E5BA44CDD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9464F-19CF-4493-B2BB-A99E81AC132F}" type="datetimeFigureOut">
              <a:rPr lang="cs-CZ" smtClean="0"/>
              <a:pPr/>
              <a:t>27.01.2023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24C9-4E27-446B-957A-8E5BA44CDD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9464F-19CF-4493-B2BB-A99E81AC132F}" type="datetimeFigureOut">
              <a:rPr lang="cs-CZ" smtClean="0"/>
              <a:pPr/>
              <a:t>27.01.2023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24C9-4E27-446B-957A-8E5BA44CDD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9464F-19CF-4493-B2BB-A99E81AC132F}" type="datetimeFigureOut">
              <a:rPr lang="cs-CZ" smtClean="0"/>
              <a:pPr/>
              <a:t>27.01.2023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24C9-4E27-446B-957A-8E5BA44CDD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9464F-19CF-4493-B2BB-A99E81AC132F}" type="datetimeFigureOut">
              <a:rPr lang="cs-CZ" smtClean="0"/>
              <a:pPr/>
              <a:t>27.01.2023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24C9-4E27-446B-957A-8E5BA44CDD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9464F-19CF-4493-B2BB-A99E81AC132F}" type="datetimeFigureOut">
              <a:rPr lang="cs-CZ" smtClean="0"/>
              <a:pPr/>
              <a:t>27.01.2023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24C9-4E27-446B-957A-8E5BA44CDD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9464F-19CF-4493-B2BB-A99E81AC132F}" type="datetimeFigureOut">
              <a:rPr lang="cs-CZ" smtClean="0"/>
              <a:pPr/>
              <a:t>27.01.2023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24C9-4E27-446B-957A-8E5BA44CDD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89464F-19CF-4493-B2BB-A99E81AC132F}" type="datetimeFigureOut">
              <a:rPr lang="cs-CZ" smtClean="0"/>
              <a:pPr/>
              <a:t>27.01.2023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C624C9-4E27-446B-957A-8E5BA44CDD8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908721"/>
            <a:ext cx="7772400" cy="1152127"/>
          </a:xfrm>
        </p:spPr>
        <p:txBody>
          <a:bodyPr/>
          <a:lstStyle/>
          <a:p>
            <a:r>
              <a:rPr lang="cs-CZ" b="1" u="sng" dirty="0"/>
              <a:t>Pozornost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2348880"/>
            <a:ext cx="8206680" cy="45091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cs-CZ" sz="3600" b="1" dirty="0"/>
              <a:t>Stupeň soustředěnosti člověka může kolísat od úplné rozptýlenosti až po plné soustředění</a:t>
            </a:r>
          </a:p>
          <a:p>
            <a:pPr>
              <a:defRPr/>
            </a:pPr>
            <a:r>
              <a:rPr lang="cs-CZ" sz="3600" b="1" dirty="0"/>
              <a:t>Toto kolísání soustředěnosti vysvětlujeme psychickým procesem </a:t>
            </a:r>
            <a:r>
              <a:rPr lang="cs-CZ" sz="3600" b="1" u="sng" dirty="0"/>
              <a:t>pozornost.</a:t>
            </a:r>
          </a:p>
          <a:p>
            <a:r>
              <a:rPr lang="cs-CZ" sz="3600" b="1" dirty="0" smtClean="0"/>
              <a:t>Pozornost </a:t>
            </a:r>
            <a:r>
              <a:rPr lang="cs-CZ" sz="3600" b="1" dirty="0"/>
              <a:t>je psychický stav člověka, který se projevuje zaměřeností a soustředěností </a:t>
            </a:r>
            <a:r>
              <a:rPr lang="cs-CZ" sz="3600" b="1" dirty="0" smtClean="0"/>
              <a:t>vědomí</a:t>
            </a:r>
            <a:endParaRPr lang="cs-CZ" sz="3600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9680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84976" cy="1143000"/>
          </a:xfrm>
        </p:spPr>
        <p:txBody>
          <a:bodyPr>
            <a:normAutofit/>
          </a:bodyPr>
          <a:lstStyle/>
          <a:p>
            <a:pPr algn="l"/>
            <a:r>
              <a:rPr lang="cs-CZ" b="1" u="sng" dirty="0"/>
              <a:t>Pozornost je psychický </a:t>
            </a:r>
            <a:r>
              <a:rPr lang="cs-CZ" b="1" u="sng" dirty="0" smtClean="0"/>
              <a:t>proces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568952" cy="4525963"/>
          </a:xfrm>
        </p:spPr>
        <p:txBody>
          <a:bodyPr/>
          <a:lstStyle/>
          <a:p>
            <a:r>
              <a:rPr lang="cs-CZ" b="1" dirty="0" smtClean="0"/>
              <a:t>mění </a:t>
            </a:r>
            <a:r>
              <a:rPr lang="cs-CZ" b="1" dirty="0"/>
              <a:t>v </a:t>
            </a:r>
            <a:r>
              <a:rPr lang="cs-CZ" b="1" dirty="0" smtClean="0"/>
              <a:t>průběhu  vývoje</a:t>
            </a:r>
          </a:p>
          <a:p>
            <a:r>
              <a:rPr lang="cs-CZ" b="1" dirty="0" smtClean="0"/>
              <a:t>pozornost </a:t>
            </a:r>
            <a:r>
              <a:rPr lang="cs-CZ" b="1" dirty="0"/>
              <a:t>se dá zaměřit </a:t>
            </a:r>
            <a:r>
              <a:rPr lang="cs-CZ" b="1" dirty="0" smtClean="0"/>
              <a:t>navenek </a:t>
            </a:r>
            <a:r>
              <a:rPr lang="cs-CZ" b="1" dirty="0"/>
              <a:t>i </a:t>
            </a:r>
            <a:r>
              <a:rPr lang="cs-CZ" b="1" dirty="0" smtClean="0"/>
              <a:t>dovnitř</a:t>
            </a:r>
          </a:p>
          <a:p>
            <a:r>
              <a:rPr lang="cs-CZ" b="1" dirty="0" smtClean="0"/>
              <a:t>velké </a:t>
            </a:r>
            <a:r>
              <a:rPr lang="cs-CZ" b="1" dirty="0"/>
              <a:t>individuální rozdíly </a:t>
            </a:r>
            <a:r>
              <a:rPr lang="cs-CZ" b="1" dirty="0" smtClean="0"/>
              <a:t>mezi lidmi</a:t>
            </a:r>
          </a:p>
          <a:p>
            <a:r>
              <a:rPr lang="cs-CZ" b="1" dirty="0"/>
              <a:t>p</a:t>
            </a:r>
            <a:r>
              <a:rPr lang="cs-CZ" b="1" dirty="0" smtClean="0"/>
              <a:t>řenesený </a:t>
            </a:r>
            <a:r>
              <a:rPr lang="cs-CZ" b="1" dirty="0"/>
              <a:t>význam </a:t>
            </a:r>
            <a:r>
              <a:rPr lang="cs-CZ" b="1" dirty="0" smtClean="0"/>
              <a:t>slova pozornost</a:t>
            </a:r>
          </a:p>
          <a:p>
            <a:r>
              <a:rPr lang="cs-CZ" b="1" dirty="0" smtClean="0"/>
              <a:t>neschopnost  </a:t>
            </a:r>
            <a:r>
              <a:rPr lang="cs-CZ" b="1" dirty="0"/>
              <a:t>soustředit pozornost na to, co je v danou chvíli důležité nazýváme </a:t>
            </a:r>
            <a:r>
              <a:rPr lang="cs-CZ" b="1" u="sng" dirty="0" smtClean="0"/>
              <a:t>roztržitost</a:t>
            </a:r>
          </a:p>
          <a:p>
            <a:r>
              <a:rPr lang="cs-CZ" b="1" dirty="0" smtClean="0"/>
              <a:t>člověk </a:t>
            </a:r>
            <a:r>
              <a:rPr lang="cs-CZ" b="1" dirty="0"/>
              <a:t>si v danou chvíli vybírá některé podněty</a:t>
            </a:r>
            <a:endParaRPr lang="cs-CZ" b="1" u="sng" dirty="0"/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519352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Pozornost dělíme: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cs-CZ" b="1" dirty="0" smtClean="0"/>
              <a:t>NEÚMYSLNÁ  </a:t>
            </a:r>
            <a:r>
              <a:rPr lang="cs-CZ" b="1" dirty="0"/>
              <a:t>POZORNOST  (spontánní) </a:t>
            </a:r>
            <a:endParaRPr lang="cs-CZ" b="1" dirty="0" smtClean="0"/>
          </a:p>
          <a:p>
            <a:pPr marL="0" indent="0">
              <a:buNone/>
            </a:pPr>
            <a:r>
              <a:rPr lang="cs-CZ" b="1" dirty="0"/>
              <a:t/>
            </a:r>
            <a:br>
              <a:rPr lang="cs-CZ" b="1" dirty="0"/>
            </a:br>
            <a:r>
              <a:rPr lang="cs-CZ" b="1" dirty="0"/>
              <a:t>2. ÚMYSLNÁ   POZORNOST (záměrná</a:t>
            </a:r>
            <a:r>
              <a:rPr lang="cs-CZ" b="1"/>
              <a:t>) </a:t>
            </a:r>
            <a:endParaRPr lang="cs-CZ" b="1" smtClean="0"/>
          </a:p>
          <a:p>
            <a:pPr marL="0" indent="0">
              <a:buNone/>
            </a:pPr>
            <a:r>
              <a:rPr lang="cs-CZ" b="1" dirty="0"/>
              <a:t/>
            </a:r>
            <a:br>
              <a:rPr lang="cs-CZ" b="1" dirty="0"/>
            </a:br>
            <a:r>
              <a:rPr lang="cs-CZ" b="1" dirty="0"/>
              <a:t>3. POLOÚMYSLNÁ   POZORNOST</a:t>
            </a:r>
            <a:br>
              <a:rPr lang="cs-CZ" b="1" dirty="0"/>
            </a:br>
            <a:r>
              <a:rPr lang="cs-CZ" b="1" dirty="0"/>
              <a:t>   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5484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1. Neúmyslná pozornost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712968" cy="5257800"/>
          </a:xfrm>
        </p:spPr>
        <p:txBody>
          <a:bodyPr>
            <a:normAutofit fontScale="92500"/>
          </a:bodyPr>
          <a:lstStyle/>
          <a:p>
            <a:pPr>
              <a:lnSpc>
                <a:spcPct val="90000"/>
              </a:lnSpc>
              <a:defRPr/>
            </a:pPr>
            <a:r>
              <a:rPr lang="cs-CZ" b="1" dirty="0" smtClean="0"/>
              <a:t>Spontánní, mimovolní - je </a:t>
            </a:r>
            <a:r>
              <a:rPr lang="cs-CZ" b="1" dirty="0"/>
              <a:t>stav, který </a:t>
            </a:r>
            <a:r>
              <a:rPr lang="cs-CZ" b="1" dirty="0" smtClean="0"/>
              <a:t>je vzbuzován </a:t>
            </a:r>
            <a:r>
              <a:rPr lang="cs-CZ" b="1" dirty="0"/>
              <a:t>a </a:t>
            </a:r>
            <a:r>
              <a:rPr lang="cs-CZ" b="1" dirty="0" smtClean="0"/>
              <a:t>udržován zvláštnostmi působících  podnětů </a:t>
            </a:r>
          </a:p>
          <a:p>
            <a:pPr>
              <a:lnSpc>
                <a:spcPct val="90000"/>
              </a:lnSpc>
              <a:defRPr/>
            </a:pPr>
            <a:r>
              <a:rPr lang="cs-CZ" b="1" dirty="0" smtClean="0"/>
              <a:t>např. </a:t>
            </a:r>
          </a:p>
          <a:p>
            <a:pPr>
              <a:lnSpc>
                <a:spcPct val="90000"/>
              </a:lnSpc>
              <a:defRPr/>
            </a:pPr>
            <a:r>
              <a:rPr lang="cs-CZ" b="1" dirty="0" smtClean="0">
                <a:cs typeface="Arial" pitchFamily="34" charset="0"/>
              </a:rPr>
              <a:t>Velikost </a:t>
            </a:r>
            <a:r>
              <a:rPr lang="cs-CZ" b="1" dirty="0">
                <a:cs typeface="Arial" pitchFamily="34" charset="0"/>
              </a:rPr>
              <a:t>(hrad)</a:t>
            </a:r>
          </a:p>
          <a:p>
            <a:pPr>
              <a:defRPr/>
            </a:pPr>
            <a:r>
              <a:rPr lang="cs-CZ" b="1" dirty="0" smtClean="0">
                <a:cs typeface="Arial" pitchFamily="34" charset="0"/>
              </a:rPr>
              <a:t>Síla (hrom)</a:t>
            </a:r>
          </a:p>
          <a:p>
            <a:pPr>
              <a:defRPr/>
            </a:pPr>
            <a:r>
              <a:rPr lang="cs-CZ" b="1" dirty="0" smtClean="0">
                <a:cs typeface="Arial" pitchFamily="34" charset="0"/>
              </a:rPr>
              <a:t>Nevšednost</a:t>
            </a:r>
            <a:r>
              <a:rPr lang="cs-CZ" b="1" dirty="0">
                <a:cs typeface="Arial" pitchFamily="34" charset="0"/>
              </a:rPr>
              <a:t>, nápadnost (móda)</a:t>
            </a:r>
          </a:p>
          <a:p>
            <a:pPr>
              <a:defRPr/>
            </a:pPr>
            <a:r>
              <a:rPr lang="cs-CZ" b="1" dirty="0">
                <a:cs typeface="Arial" pitchFamily="34" charset="0"/>
              </a:rPr>
              <a:t>Kontrast (malý a velký člověk)</a:t>
            </a:r>
          </a:p>
          <a:p>
            <a:pPr>
              <a:defRPr/>
            </a:pPr>
            <a:r>
              <a:rPr lang="cs-CZ" b="1" dirty="0" smtClean="0">
                <a:cs typeface="Arial" pitchFamily="34" charset="0"/>
              </a:rPr>
              <a:t>Neočekávanost </a:t>
            </a:r>
            <a:r>
              <a:rPr lang="cs-CZ" b="1" dirty="0">
                <a:cs typeface="Arial" pitchFamily="34" charset="0"/>
              </a:rPr>
              <a:t>(výkřik)</a:t>
            </a:r>
          </a:p>
          <a:p>
            <a:pPr>
              <a:defRPr/>
            </a:pPr>
            <a:r>
              <a:rPr lang="cs-CZ" b="1" dirty="0">
                <a:cs typeface="Arial" pitchFamily="34" charset="0"/>
              </a:rPr>
              <a:t>Zajímavost (napínavý děj)</a:t>
            </a:r>
          </a:p>
          <a:p>
            <a:pPr>
              <a:defRPr/>
            </a:pPr>
            <a:r>
              <a:rPr lang="cs-CZ" b="1" dirty="0">
                <a:cs typeface="Arial" pitchFamily="34" charset="0"/>
              </a:rPr>
              <a:t>Pestrost (květinová zahrada)</a:t>
            </a:r>
          </a:p>
          <a:p>
            <a:pPr>
              <a:lnSpc>
                <a:spcPct val="90000"/>
              </a:lnSpc>
              <a:defRPr/>
            </a:pP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35608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cs-CZ" b="1" dirty="0"/>
              <a:t>2. </a:t>
            </a:r>
            <a:r>
              <a:rPr lang="cs-CZ" b="1" u="sng" dirty="0"/>
              <a:t>ÚMYSLNÁ   </a:t>
            </a:r>
            <a:r>
              <a:rPr lang="cs-CZ" b="1" u="sng" dirty="0" smtClean="0"/>
              <a:t>POZORNOST</a:t>
            </a:r>
            <a:r>
              <a:rPr lang="cs-CZ" dirty="0"/>
              <a:t/>
            </a:r>
            <a:br>
              <a:rPr lang="cs-CZ" dirty="0"/>
            </a:b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z</a:t>
            </a:r>
            <a:r>
              <a:rPr lang="cs-CZ" b="1" dirty="0" smtClean="0"/>
              <a:t>áměrná</a:t>
            </a:r>
          </a:p>
          <a:p>
            <a:r>
              <a:rPr lang="cs-CZ" b="1" dirty="0"/>
              <a:t>člověk ji udržuje vlastní vůlí </a:t>
            </a:r>
            <a:endParaRPr lang="cs-CZ" b="1" dirty="0" smtClean="0"/>
          </a:p>
          <a:p>
            <a:r>
              <a:rPr lang="cs-CZ" b="1" dirty="0" smtClean="0"/>
              <a:t>více </a:t>
            </a:r>
            <a:r>
              <a:rPr lang="cs-CZ" b="1" dirty="0"/>
              <a:t>člověka vyčerpává je náročnější </a:t>
            </a:r>
            <a:endParaRPr lang="cs-CZ" b="1" dirty="0" smtClean="0"/>
          </a:p>
          <a:p>
            <a:r>
              <a:rPr lang="cs-CZ" b="1" dirty="0"/>
              <a:t>j</a:t>
            </a:r>
            <a:r>
              <a:rPr lang="cs-CZ" b="1" dirty="0" smtClean="0"/>
              <a:t>e nutná u těch činností, které musíme vykonávat</a:t>
            </a:r>
          </a:p>
          <a:p>
            <a:r>
              <a:rPr lang="cs-CZ" b="1" dirty="0" smtClean="0"/>
              <a:t>učení</a:t>
            </a:r>
            <a:endParaRPr lang="cs-CZ" b="1" dirty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97011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/>
              <a:t>3. </a:t>
            </a:r>
            <a:r>
              <a:rPr lang="cs-CZ" b="1" u="sng" dirty="0"/>
              <a:t>POLOÚMYSLNÁ   POZORNOST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cs-CZ" dirty="0"/>
              <a:t> </a:t>
            </a:r>
            <a:r>
              <a:rPr lang="cs-CZ" b="1" dirty="0"/>
              <a:t>stav, který je na začátku vyvolán volním      </a:t>
            </a:r>
          </a:p>
          <a:p>
            <a:pPr>
              <a:lnSpc>
                <a:spcPct val="90000"/>
              </a:lnSpc>
              <a:buNone/>
              <a:defRPr/>
            </a:pPr>
            <a:r>
              <a:rPr lang="cs-CZ" b="1" dirty="0"/>
              <a:t>     </a:t>
            </a:r>
            <a:r>
              <a:rPr lang="cs-CZ" b="1" dirty="0" smtClean="0"/>
              <a:t>úsilím</a:t>
            </a:r>
            <a:r>
              <a:rPr lang="cs-CZ" b="1" dirty="0"/>
              <a:t>, ale později je udržován zvláštnostmi  </a:t>
            </a:r>
          </a:p>
          <a:p>
            <a:pPr>
              <a:lnSpc>
                <a:spcPct val="90000"/>
              </a:lnSpc>
              <a:buNone/>
              <a:defRPr/>
            </a:pPr>
            <a:r>
              <a:rPr lang="cs-CZ" b="1" dirty="0"/>
              <a:t>     </a:t>
            </a:r>
            <a:r>
              <a:rPr lang="cs-CZ" b="1" dirty="0" smtClean="0"/>
              <a:t>působících  </a:t>
            </a:r>
            <a:r>
              <a:rPr lang="cs-CZ" b="1" dirty="0"/>
              <a:t>podnětů</a:t>
            </a:r>
          </a:p>
        </p:txBody>
      </p:sp>
    </p:spTree>
    <p:extLst>
      <p:ext uri="{BB962C8B-B14F-4D97-AF65-F5344CB8AC3E}">
        <p14:creationId xmlns:p14="http://schemas.microsoft.com/office/powerpoint/2010/main" val="2038678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Vlastnosti pozornosti 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b="1" dirty="0"/>
              <a:t>INTENZITA -  míra soustředění</a:t>
            </a:r>
          </a:p>
          <a:p>
            <a:pPr>
              <a:defRPr/>
            </a:pPr>
            <a:r>
              <a:rPr lang="cs-CZ" b="1" dirty="0"/>
              <a:t>STÁLOST – délka soustředění na týž předmět</a:t>
            </a:r>
          </a:p>
          <a:p>
            <a:pPr>
              <a:defRPr/>
            </a:pPr>
            <a:r>
              <a:rPr lang="cs-CZ" b="1" dirty="0"/>
              <a:t>ROZSAH – počet předmětů, které člověk obsáhne</a:t>
            </a:r>
          </a:p>
          <a:p>
            <a:pPr>
              <a:defRPr/>
            </a:pPr>
            <a:r>
              <a:rPr lang="cs-CZ" b="1" dirty="0"/>
              <a:t>PŘENÁŠENÍ POZORNOSTI  - schopnost přenášet pozornost z jednoho předmětu na druhý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8011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8820472" cy="1143000"/>
          </a:xfrm>
        </p:spPr>
        <p:txBody>
          <a:bodyPr>
            <a:normAutofit/>
          </a:bodyPr>
          <a:lstStyle/>
          <a:p>
            <a:pPr algn="l"/>
            <a:r>
              <a:rPr lang="cs-CZ" b="1" u="sng" dirty="0" smtClean="0"/>
              <a:t>ČINITELÉ OVLIVŇUJÍCÍ </a:t>
            </a:r>
            <a:r>
              <a:rPr lang="cs-CZ" b="1" u="sng" dirty="0"/>
              <a:t>POZORNOST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/>
          <a:lstStyle/>
          <a:p>
            <a:pPr>
              <a:lnSpc>
                <a:spcPct val="80000"/>
              </a:lnSpc>
              <a:defRPr/>
            </a:pPr>
            <a:r>
              <a:rPr lang="cs-CZ" b="1" dirty="0"/>
              <a:t>z</a:t>
            </a:r>
            <a:r>
              <a:rPr lang="cs-CZ" b="1" dirty="0" smtClean="0"/>
              <a:t>ájem </a:t>
            </a:r>
            <a:r>
              <a:rPr lang="cs-CZ" b="1" dirty="0"/>
              <a:t>a motivace k činnosti</a:t>
            </a:r>
          </a:p>
          <a:p>
            <a:pPr>
              <a:lnSpc>
                <a:spcPct val="80000"/>
              </a:lnSpc>
              <a:defRPr/>
            </a:pPr>
            <a:r>
              <a:rPr lang="cs-CZ" b="1" dirty="0" smtClean="0"/>
              <a:t>vůle</a:t>
            </a:r>
            <a:endParaRPr lang="cs-CZ" b="1" dirty="0"/>
          </a:p>
          <a:p>
            <a:pPr>
              <a:lnSpc>
                <a:spcPct val="80000"/>
              </a:lnSpc>
              <a:defRPr/>
            </a:pPr>
            <a:r>
              <a:rPr lang="cs-CZ" b="1" dirty="0"/>
              <a:t>p</a:t>
            </a:r>
            <a:r>
              <a:rPr lang="cs-CZ" b="1" dirty="0" smtClean="0"/>
              <a:t>sychické </a:t>
            </a:r>
            <a:r>
              <a:rPr lang="cs-CZ" b="1" dirty="0"/>
              <a:t>stavy – veselost x smutek</a:t>
            </a:r>
          </a:p>
          <a:p>
            <a:pPr>
              <a:lnSpc>
                <a:spcPct val="80000"/>
              </a:lnSpc>
              <a:defRPr/>
            </a:pPr>
            <a:r>
              <a:rPr lang="cs-CZ" b="1" dirty="0"/>
              <a:t>ú</a:t>
            </a:r>
            <a:r>
              <a:rPr lang="cs-CZ" b="1" dirty="0" smtClean="0"/>
              <a:t>nava</a:t>
            </a:r>
            <a:endParaRPr lang="cs-CZ" b="1" dirty="0"/>
          </a:p>
          <a:p>
            <a:pPr>
              <a:lnSpc>
                <a:spcPct val="80000"/>
              </a:lnSpc>
              <a:defRPr/>
            </a:pPr>
            <a:r>
              <a:rPr lang="cs-CZ" b="1" dirty="0"/>
              <a:t>zdravotní stav   dobrý x špatný</a:t>
            </a:r>
          </a:p>
          <a:p>
            <a:pPr>
              <a:lnSpc>
                <a:spcPct val="80000"/>
              </a:lnSpc>
              <a:defRPr/>
            </a:pPr>
            <a:r>
              <a:rPr lang="cs-CZ" b="1" dirty="0"/>
              <a:t>nedostatek spánku a odpočinku </a:t>
            </a:r>
          </a:p>
          <a:p>
            <a:pPr>
              <a:lnSpc>
                <a:spcPct val="80000"/>
              </a:lnSpc>
              <a:defRPr/>
            </a:pPr>
            <a:r>
              <a:rPr lang="cs-CZ" b="1" dirty="0"/>
              <a:t>alkohol</a:t>
            </a:r>
          </a:p>
          <a:p>
            <a:pPr>
              <a:lnSpc>
                <a:spcPct val="80000"/>
              </a:lnSpc>
              <a:defRPr/>
            </a:pPr>
            <a:r>
              <a:rPr lang="cs-CZ" b="1" dirty="0"/>
              <a:t>drogy, léky </a:t>
            </a:r>
            <a:endParaRPr lang="cs-CZ" b="1" dirty="0" smtClean="0"/>
          </a:p>
          <a:p>
            <a:pPr>
              <a:lnSpc>
                <a:spcPct val="80000"/>
              </a:lnSpc>
              <a:defRPr/>
            </a:pPr>
            <a:r>
              <a:rPr lang="cs-CZ" b="1"/>
              <a:t>n</a:t>
            </a:r>
            <a:r>
              <a:rPr lang="cs-CZ" b="1" smtClean="0"/>
              <a:t>egativní </a:t>
            </a:r>
            <a:r>
              <a:rPr lang="cs-CZ" b="1" dirty="0" smtClean="0"/>
              <a:t>zkušenosti</a:t>
            </a:r>
            <a:endParaRPr lang="cs-CZ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30140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Povolání</a:t>
            </a:r>
          </a:p>
          <a:p>
            <a:r>
              <a:rPr lang="cs-CZ" smtClean="0"/>
              <a:t>léky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4080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258</Words>
  <Application>Microsoft Office PowerPoint</Application>
  <PresentationFormat>Předvádění na obrazovce (4:3)</PresentationFormat>
  <Paragraphs>52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3" baseType="lpstr">
      <vt:lpstr>Arial</vt:lpstr>
      <vt:lpstr>Calibri</vt:lpstr>
      <vt:lpstr>Motiv sady Office</vt:lpstr>
      <vt:lpstr>Pozornost</vt:lpstr>
      <vt:lpstr>Prezentace aplikace PowerPoint</vt:lpstr>
      <vt:lpstr>Pozornost je psychický proces</vt:lpstr>
      <vt:lpstr>Pozornost dělíme:</vt:lpstr>
      <vt:lpstr>1. Neúmyslná pozornost</vt:lpstr>
      <vt:lpstr>2. ÚMYSLNÁ   POZORNOST </vt:lpstr>
      <vt:lpstr>3. POLOÚMYSLNÁ   POZORNOST</vt:lpstr>
      <vt:lpstr>Vlastnosti pozornosti </vt:lpstr>
      <vt:lpstr>ČINITELÉ OVLIVŇUJÍCÍ POZORNOST 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Stavba a mechanika hrudníku</dc:title>
  <dc:creator>SEVEROVAV</dc:creator>
  <cp:lastModifiedBy>SEVEROVÁ VĚRA Mgr.</cp:lastModifiedBy>
  <cp:revision>22</cp:revision>
  <dcterms:created xsi:type="dcterms:W3CDTF">2012-10-10T15:53:36Z</dcterms:created>
  <dcterms:modified xsi:type="dcterms:W3CDTF">2023-01-27T08:12:06Z</dcterms:modified>
</cp:coreProperties>
</file>