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12192000"/>
  <p:embeddedFontLst>
    <p:embeddedFont>
      <p:font typeface="Cabin" panose="020B0604020202020204" charset="-18"/>
      <p:regular r:id="rId13"/>
    </p:embeddedFont>
    <p:embeddedFont>
      <p:font typeface="Cabin Bold" panose="020B0604020202020204" charset="-18"/>
      <p:regular r:id="rId14"/>
    </p:embeddedFont>
    <p:embeddedFont>
      <p:font typeface="Unbounded" panose="020B0604020202020204" charset="-18"/>
      <p:regular r:id="rId15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0" d="100"/>
          <a:sy n="60" d="100"/>
        </p:scale>
        <p:origin x="81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0355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12836"/>
          </a:solidFill>
          <a:ln/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svg"/><Relationship Id="rId5" Type="http://schemas.openxmlformats.org/officeDocument/2006/relationships/image" Target="../media/image15.svg"/><Relationship Id="rId4" Type="http://schemas.openxmlformats.org/officeDocument/2006/relationships/image" Target="../media/image1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69971" y="1653084"/>
            <a:ext cx="6223638" cy="293340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50" dirty="0">
                <a:solidFill>
                  <a:srgbClr val="FFFFFF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Ošetřovatelská péče u nemocného se zánětlivým onemocněním horních cest dýchacích</a:t>
            </a:r>
            <a:endParaRPr lang="en-US" sz="3650" dirty="0"/>
          </a:p>
        </p:txBody>
      </p:sp>
      <p:sp>
        <p:nvSpPr>
          <p:cNvPr id="4" name="Text 1"/>
          <p:cNvSpPr/>
          <p:nvPr/>
        </p:nvSpPr>
        <p:spPr>
          <a:xfrm>
            <a:off x="5269971" y="4885630"/>
            <a:ext cx="6833223" cy="3191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Výukový materiál pro studenty středních zdravotnických škol </a:t>
            </a:r>
            <a:endParaRPr lang="en-US" sz="15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98086" y="711498"/>
            <a:ext cx="6223638" cy="117336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50" dirty="0">
                <a:solidFill>
                  <a:srgbClr val="FFFFFF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Proč HCD „zlobí" tak často?</a:t>
            </a:r>
            <a:endParaRPr lang="en-US" sz="3650" dirty="0"/>
          </a:p>
        </p:txBody>
      </p:sp>
      <p:sp>
        <p:nvSpPr>
          <p:cNvPr id="4" name="Text 1"/>
          <p:cNvSpPr/>
          <p:nvPr/>
        </p:nvSpPr>
        <p:spPr>
          <a:xfrm>
            <a:off x="698086" y="2184003"/>
            <a:ext cx="6223638" cy="63837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Onemocnění horních cest dýchacích jsou zpočátku zpravidla </a:t>
            </a:r>
            <a:r>
              <a:rPr lang="en-US" sz="1550" b="1" dirty="0">
                <a:solidFill>
                  <a:srgbClr val="CAD6DE"/>
                </a:solidFill>
                <a:latin typeface="Cabin Bold" pitchFamily="34" charset="0"/>
                <a:ea typeface="Cabin Bold" pitchFamily="34" charset="-122"/>
                <a:cs typeface="Cabin Bold" pitchFamily="34" charset="-120"/>
              </a:rPr>
              <a:t>virová</a:t>
            </a:r>
            <a:r>
              <a:rPr lang="en-US" sz="1550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 – po virovém poškození sliznice pak snáze nasedá </a:t>
            </a:r>
            <a:r>
              <a:rPr lang="en-US" sz="1550" b="1" dirty="0">
                <a:solidFill>
                  <a:srgbClr val="CAD6DE"/>
                </a:solidFill>
                <a:latin typeface="Cabin Bold" pitchFamily="34" charset="0"/>
                <a:ea typeface="Cabin Bold" pitchFamily="34" charset="-122"/>
                <a:cs typeface="Cabin Bold" pitchFamily="34" charset="-120"/>
              </a:rPr>
              <a:t>bakteriální superinfekce</a:t>
            </a:r>
            <a:r>
              <a:rPr lang="en-US" sz="1550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.</a:t>
            </a:r>
            <a:endParaRPr lang="en-US" sz="1550" dirty="0"/>
          </a:p>
        </p:txBody>
      </p:sp>
      <p:sp>
        <p:nvSpPr>
          <p:cNvPr id="5" name="Shape 2"/>
          <p:cNvSpPr/>
          <p:nvPr/>
        </p:nvSpPr>
        <p:spPr>
          <a:xfrm>
            <a:off x="698086" y="3046710"/>
            <a:ext cx="3012107" cy="1769368"/>
          </a:xfrm>
          <a:prstGeom prst="roundRect">
            <a:avLst>
              <a:gd name="adj" fmla="val 1691"/>
            </a:avLst>
          </a:prstGeom>
          <a:solidFill>
            <a:srgbClr val="304755"/>
          </a:solidFill>
          <a:ln/>
        </p:spPr>
      </p:sp>
      <p:sp>
        <p:nvSpPr>
          <p:cNvPr id="6" name="Text 3"/>
          <p:cNvSpPr/>
          <p:nvPr/>
        </p:nvSpPr>
        <p:spPr>
          <a:xfrm>
            <a:off x="897510" y="3246140"/>
            <a:ext cx="2613257" cy="293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CAD6DE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Viry</a:t>
            </a:r>
            <a:endParaRPr lang="en-US" sz="1800" dirty="0"/>
          </a:p>
        </p:txBody>
      </p:sp>
      <p:sp>
        <p:nvSpPr>
          <p:cNvPr id="7" name="Text 4"/>
          <p:cNvSpPr/>
          <p:nvPr/>
        </p:nvSpPr>
        <p:spPr>
          <a:xfrm>
            <a:off x="897510" y="3659088"/>
            <a:ext cx="2613257" cy="9575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Rhinoviry, adenoviry, influenzavirus, parainfluenza, RSV</a:t>
            </a:r>
            <a:endParaRPr lang="en-US" sz="1550" dirty="0"/>
          </a:p>
        </p:txBody>
      </p:sp>
      <p:sp>
        <p:nvSpPr>
          <p:cNvPr id="8" name="Shape 5"/>
          <p:cNvSpPr/>
          <p:nvPr/>
        </p:nvSpPr>
        <p:spPr>
          <a:xfrm>
            <a:off x="3909617" y="3046710"/>
            <a:ext cx="3012107" cy="1769368"/>
          </a:xfrm>
          <a:prstGeom prst="roundRect">
            <a:avLst>
              <a:gd name="adj" fmla="val 1691"/>
            </a:avLst>
          </a:prstGeom>
          <a:solidFill>
            <a:srgbClr val="304755"/>
          </a:solidFill>
          <a:ln/>
        </p:spPr>
      </p:sp>
      <p:sp>
        <p:nvSpPr>
          <p:cNvPr id="9" name="Text 6"/>
          <p:cNvSpPr/>
          <p:nvPr/>
        </p:nvSpPr>
        <p:spPr>
          <a:xfrm>
            <a:off x="4109042" y="3246140"/>
            <a:ext cx="2613257" cy="293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CAD6DE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Bakterie</a:t>
            </a:r>
            <a:endParaRPr lang="en-US" sz="1800" dirty="0"/>
          </a:p>
        </p:txBody>
      </p:sp>
      <p:sp>
        <p:nvSpPr>
          <p:cNvPr id="10" name="Text 7"/>
          <p:cNvSpPr/>
          <p:nvPr/>
        </p:nvSpPr>
        <p:spPr>
          <a:xfrm>
            <a:off x="4109042" y="3659088"/>
            <a:ext cx="2613257" cy="9575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i="1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Haemophilus influenzae, Streptococcus pyogenes, Moraxella catarrhalis</a:t>
            </a:r>
            <a:endParaRPr lang="en-US" sz="1550" dirty="0"/>
          </a:p>
        </p:txBody>
      </p:sp>
      <p:sp>
        <p:nvSpPr>
          <p:cNvPr id="11" name="Shape 8"/>
          <p:cNvSpPr/>
          <p:nvPr/>
        </p:nvSpPr>
        <p:spPr>
          <a:xfrm>
            <a:off x="698086" y="5015508"/>
            <a:ext cx="6223638" cy="1130995"/>
          </a:xfrm>
          <a:prstGeom prst="roundRect">
            <a:avLst>
              <a:gd name="adj" fmla="val 2646"/>
            </a:avLst>
          </a:prstGeom>
          <a:solidFill>
            <a:srgbClr val="304755"/>
          </a:solidFill>
          <a:ln/>
        </p:spPr>
      </p:sp>
      <p:sp>
        <p:nvSpPr>
          <p:cNvPr id="12" name="Text 9"/>
          <p:cNvSpPr/>
          <p:nvPr/>
        </p:nvSpPr>
        <p:spPr>
          <a:xfrm>
            <a:off x="897510" y="5214938"/>
            <a:ext cx="5824789" cy="293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CAD6DE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Přenos</a:t>
            </a:r>
            <a:endParaRPr lang="en-US" sz="1800" dirty="0"/>
          </a:p>
        </p:txBody>
      </p:sp>
      <p:sp>
        <p:nvSpPr>
          <p:cNvPr id="13" name="Text 10"/>
          <p:cNvSpPr/>
          <p:nvPr/>
        </p:nvSpPr>
        <p:spPr>
          <a:xfrm>
            <a:off x="897510" y="5627886"/>
            <a:ext cx="5824789" cy="3191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Kapénkovou cestou i přímým kontaktem se sekrety</a:t>
            </a:r>
            <a:endParaRPr lang="en-US" sz="15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8086" y="554038"/>
            <a:ext cx="10795524" cy="5408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400" dirty="0">
                <a:solidFill>
                  <a:srgbClr val="FFFFFF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Ošetřovatelské sledování: co a proč</a:t>
            </a:r>
            <a:endParaRPr lang="en-US" sz="34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086" y="1539875"/>
            <a:ext cx="6860011" cy="4573389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8013103" y="1665089"/>
            <a:ext cx="3486757" cy="54094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00" dirty="0">
                <a:solidFill>
                  <a:srgbClr val="FFFFFF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Klíčové sledované parametry</a:t>
            </a:r>
            <a:endParaRPr lang="en-US" sz="1700" dirty="0"/>
          </a:p>
        </p:txBody>
      </p:sp>
      <p:sp>
        <p:nvSpPr>
          <p:cNvPr id="5" name="Text 2"/>
          <p:cNvSpPr/>
          <p:nvPr/>
        </p:nvSpPr>
        <p:spPr>
          <a:xfrm>
            <a:off x="8013103" y="2375495"/>
            <a:ext cx="3486757" cy="2156023"/>
          </a:xfrm>
          <a:prstGeom prst="rect">
            <a:avLst/>
          </a:prstGeom>
          <a:noFill/>
          <a:ln/>
        </p:spPr>
        <p:txBody>
          <a:bodyPr wrap="square" lIns="0" tIns="73558" rIns="0" bIns="0" rtlCol="0" anchor="t">
            <a:normAutofit/>
          </a:bodyPr>
          <a:lstStyle/>
          <a:p>
            <a:pPr marL="284480" indent="-284480" algn="l">
              <a:lnSpc>
                <a:spcPct val="128000"/>
              </a:lnSpc>
              <a:buSzPct val="100000"/>
              <a:buChar char="•"/>
            </a:pPr>
            <a:r>
              <a:rPr lang="en-US" sz="1400" b="1" dirty="0">
                <a:solidFill>
                  <a:srgbClr val="CAD6DE"/>
                </a:solidFill>
                <a:latin typeface="Cabin Bold" pitchFamily="34" charset="0"/>
                <a:ea typeface="Cabin Bold" pitchFamily="34" charset="-122"/>
                <a:cs typeface="Cabin Bold" pitchFamily="34" charset="-120"/>
              </a:rPr>
              <a:t>Dechová práce</a:t>
            </a:r>
            <a:r>
              <a:rPr lang="en-US" sz="1400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 – frekvence, hloubka, zapojení pomocných svalů</a:t>
            </a:r>
            <a:endParaRPr lang="en-US" sz="1400" dirty="0"/>
          </a:p>
          <a:p>
            <a:pPr marL="284480" indent="-284480" algn="l">
              <a:lnSpc>
                <a:spcPct val="128000"/>
              </a:lnSpc>
              <a:buSzPct val="100000"/>
              <a:buChar char="•"/>
            </a:pPr>
            <a:r>
              <a:rPr lang="en-US" sz="1400" b="1" dirty="0">
                <a:solidFill>
                  <a:srgbClr val="CAD6DE"/>
                </a:solidFill>
                <a:latin typeface="Cabin Bold" pitchFamily="34" charset="0"/>
                <a:ea typeface="Cabin Bold" pitchFamily="34" charset="-122"/>
                <a:cs typeface="Cabin Bold" pitchFamily="34" charset="-120"/>
              </a:rPr>
              <a:t>Saturace O₂</a:t>
            </a:r>
            <a:r>
              <a:rPr lang="en-US" sz="1400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 – včasný záchyt hypoxie</a:t>
            </a:r>
            <a:endParaRPr lang="en-US" sz="1400" dirty="0"/>
          </a:p>
          <a:p>
            <a:pPr marL="284480" indent="-284480" algn="l">
              <a:lnSpc>
                <a:spcPct val="128000"/>
              </a:lnSpc>
              <a:buSzPct val="100000"/>
              <a:buChar char="•"/>
            </a:pPr>
            <a:r>
              <a:rPr lang="en-US" sz="1400" b="1" dirty="0">
                <a:solidFill>
                  <a:srgbClr val="CAD6DE"/>
                </a:solidFill>
                <a:latin typeface="Cabin Bold" pitchFamily="34" charset="0"/>
                <a:ea typeface="Cabin Bold" pitchFamily="34" charset="-122"/>
                <a:cs typeface="Cabin Bold" pitchFamily="34" charset="-120"/>
              </a:rPr>
              <a:t>Polykání a hydratace</a:t>
            </a:r>
            <a:r>
              <a:rPr lang="en-US" sz="1400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 – riziko dehydratace při bolestivém hrdlu</a:t>
            </a:r>
            <a:endParaRPr lang="en-US" sz="1400" dirty="0"/>
          </a:p>
          <a:p>
            <a:pPr marL="284480" indent="-284480" algn="l">
              <a:lnSpc>
                <a:spcPct val="128000"/>
              </a:lnSpc>
              <a:buSzPct val="100000"/>
              <a:buChar char="•"/>
            </a:pPr>
            <a:r>
              <a:rPr lang="en-US" sz="1400" b="1" dirty="0">
                <a:solidFill>
                  <a:srgbClr val="CAD6DE"/>
                </a:solidFill>
                <a:latin typeface="Cabin Bold" pitchFamily="34" charset="0"/>
                <a:ea typeface="Cabin Bold" pitchFamily="34" charset="-122"/>
                <a:cs typeface="Cabin Bold" pitchFamily="34" charset="-120"/>
              </a:rPr>
              <a:t>Kašel, chrapot, dyspnoe</a:t>
            </a:r>
            <a:r>
              <a:rPr lang="en-US" sz="1400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 – ukazatele progrese zánětu</a:t>
            </a:r>
            <a:endParaRPr lang="en-US" sz="1400" dirty="0"/>
          </a:p>
        </p:txBody>
      </p:sp>
      <p:sp>
        <p:nvSpPr>
          <p:cNvPr id="6" name="Shape 3"/>
          <p:cNvSpPr/>
          <p:nvPr/>
        </p:nvSpPr>
        <p:spPr>
          <a:xfrm>
            <a:off x="8013103" y="4722217"/>
            <a:ext cx="3486757" cy="1244600"/>
          </a:xfrm>
          <a:prstGeom prst="roundRect">
            <a:avLst>
              <a:gd name="adj" fmla="val 2216"/>
            </a:avLst>
          </a:prstGeom>
          <a:solidFill>
            <a:srgbClr val="08786D"/>
          </a:solidFill>
          <a:ln/>
        </p:spPr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96950" y="4979888"/>
            <a:ext cx="229785" cy="183852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8610583" y="4920655"/>
            <a:ext cx="2705429" cy="84772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8000"/>
              </a:lnSpc>
              <a:buNone/>
            </a:pPr>
            <a:r>
              <a:rPr lang="en-US" sz="1400" dirty="0">
                <a:solidFill>
                  <a:srgbClr val="FFFFFF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U dětí je kritickým místem </a:t>
            </a:r>
            <a:r>
              <a:rPr lang="en-US" sz="1400" b="1" dirty="0">
                <a:solidFill>
                  <a:srgbClr val="FFFFFF"/>
                </a:solidFill>
                <a:latin typeface="Cabin Bold" pitchFamily="34" charset="0"/>
                <a:ea typeface="Cabin Bold" pitchFamily="34" charset="-122"/>
                <a:cs typeface="Cabin Bold" pitchFamily="34" charset="-120"/>
              </a:rPr>
              <a:t>subglotický prostor</a:t>
            </a:r>
            <a:r>
              <a:rPr lang="en-US" sz="1400" dirty="0">
                <a:solidFill>
                  <a:srgbClr val="FFFFFF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 – i malý otok vede k výrazné obstrukci!</a:t>
            </a:r>
            <a:endParaRPr lang="en-US" sz="1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8086" y="651173"/>
            <a:ext cx="10795524" cy="4675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900" dirty="0">
                <a:solidFill>
                  <a:srgbClr val="FFFFFF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Rhinitis a nosohltan: péče a prevence komplikací</a:t>
            </a:r>
            <a:endParaRPr lang="en-US" sz="2900" dirty="0"/>
          </a:p>
        </p:txBody>
      </p:sp>
      <p:sp>
        <p:nvSpPr>
          <p:cNvPr id="3" name="Text 1"/>
          <p:cNvSpPr/>
          <p:nvPr/>
        </p:nvSpPr>
        <p:spPr>
          <a:xfrm>
            <a:off x="698086" y="2395240"/>
            <a:ext cx="3526345" cy="2337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50" dirty="0">
                <a:solidFill>
                  <a:srgbClr val="FFFFFF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Průběh a přenos</a:t>
            </a:r>
            <a:endParaRPr lang="en-US" sz="1450" dirty="0"/>
          </a:p>
        </p:txBody>
      </p:sp>
      <p:sp>
        <p:nvSpPr>
          <p:cNvPr id="4" name="Text 2"/>
          <p:cNvSpPr/>
          <p:nvPr/>
        </p:nvSpPr>
        <p:spPr>
          <a:xfrm>
            <a:off x="698086" y="2755602"/>
            <a:ext cx="3526345" cy="68520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250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Inkubační doba 1–3 dny, šíří se kapénkově i kontaktem. Léčba je převážně </a:t>
            </a:r>
            <a:r>
              <a:rPr lang="en-US" sz="1250" b="1" dirty="0">
                <a:solidFill>
                  <a:srgbClr val="CAD6DE"/>
                </a:solidFill>
                <a:latin typeface="Cabin Bold" pitchFamily="34" charset="0"/>
                <a:ea typeface="Cabin Bold" pitchFamily="34" charset="-122"/>
                <a:cs typeface="Cabin Bold" pitchFamily="34" charset="-120"/>
              </a:rPr>
              <a:t>symptomatická</a:t>
            </a:r>
            <a:r>
              <a:rPr lang="en-US" sz="1250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 – antibiotika nejsou rutinní.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698086" y="3567410"/>
            <a:ext cx="3526345" cy="2337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50" dirty="0">
                <a:solidFill>
                  <a:srgbClr val="FFFFFF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Ošetřovatelské priority</a:t>
            </a:r>
            <a:endParaRPr lang="en-US" sz="1450" dirty="0"/>
          </a:p>
        </p:txBody>
      </p:sp>
      <p:sp>
        <p:nvSpPr>
          <p:cNvPr id="6" name="Text 4"/>
          <p:cNvSpPr/>
          <p:nvPr/>
        </p:nvSpPr>
        <p:spPr>
          <a:xfrm>
            <a:off x="698086" y="3927773"/>
            <a:ext cx="3526345" cy="1274763"/>
          </a:xfrm>
          <a:prstGeom prst="rect">
            <a:avLst/>
          </a:prstGeom>
          <a:noFill/>
          <a:ln/>
        </p:spPr>
        <p:txBody>
          <a:bodyPr wrap="square" lIns="0" tIns="63584" rIns="0" bIns="0" rtlCol="0" anchor="t">
            <a:normAutofit/>
          </a:bodyPr>
          <a:lstStyle/>
          <a:p>
            <a:pPr marL="254000" indent="-254000" algn="l">
              <a:lnSpc>
                <a:spcPct val="120000"/>
              </a:lnSpc>
              <a:buSzPct val="100000"/>
              <a:buChar char="•"/>
            </a:pPr>
            <a:r>
              <a:rPr lang="en-US" sz="1250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Zajistit </a:t>
            </a:r>
            <a:r>
              <a:rPr lang="en-US" sz="1250" b="1" dirty="0">
                <a:solidFill>
                  <a:srgbClr val="CAD6DE"/>
                </a:solidFill>
                <a:latin typeface="Cabin Bold" pitchFamily="34" charset="0"/>
                <a:ea typeface="Cabin Bold" pitchFamily="34" charset="-122"/>
                <a:cs typeface="Cabin Bold" pitchFamily="34" charset="-120"/>
              </a:rPr>
              <a:t>pohodlí a dostatečnou hydrataci</a:t>
            </a:r>
            <a:endParaRPr lang="en-US" sz="1250" dirty="0"/>
          </a:p>
          <a:p>
            <a:pPr marL="254000" indent="-254000" algn="l">
              <a:lnSpc>
                <a:spcPct val="120000"/>
              </a:lnSpc>
              <a:buSzPct val="100000"/>
              <a:buChar char="•"/>
            </a:pPr>
            <a:r>
              <a:rPr lang="en-US" sz="1250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Sledovat příznaky a jejich vývoj</a:t>
            </a:r>
            <a:endParaRPr lang="en-US" sz="1250" dirty="0"/>
          </a:p>
          <a:p>
            <a:pPr marL="254000" indent="-254000" algn="l">
              <a:lnSpc>
                <a:spcPct val="120000"/>
              </a:lnSpc>
              <a:buSzPct val="100000"/>
              <a:buChar char="•"/>
            </a:pPr>
            <a:r>
              <a:rPr lang="en-US" sz="1250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Rozpoznat, kdy odeslat k lékaři (komplikace: sinusitida, otitida)</a:t>
            </a:r>
            <a:endParaRPr lang="en-US" sz="1250" dirty="0"/>
          </a:p>
          <a:p>
            <a:pPr marL="254000" indent="-254000" algn="l">
              <a:lnSpc>
                <a:spcPct val="120000"/>
              </a:lnSpc>
              <a:buSzPct val="100000"/>
              <a:buChar char="•"/>
            </a:pPr>
            <a:r>
              <a:rPr lang="en-US" sz="1250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Edukace o hygieně rukou a kapénkové prevenci</a:t>
            </a:r>
            <a:endParaRPr lang="en-US" sz="1250" dirty="0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8517" y="1451173"/>
            <a:ext cx="6881343" cy="461307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8086" y="1547316"/>
            <a:ext cx="10795524" cy="5866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50" dirty="0">
                <a:solidFill>
                  <a:srgbClr val="FFFFFF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Sinusitida a tonsilofaryngitida</a:t>
            </a:r>
            <a:endParaRPr lang="en-US" sz="365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98086" y="2532955"/>
            <a:ext cx="3465525" cy="2777728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024507" y="2757785"/>
            <a:ext cx="2914279" cy="293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CAD6DE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Sinusitida</a:t>
            </a:r>
            <a:endParaRPr lang="en-US" sz="1800" dirty="0"/>
          </a:p>
        </p:txBody>
      </p:sp>
      <p:sp>
        <p:nvSpPr>
          <p:cNvPr id="5" name="Text 2"/>
          <p:cNvSpPr/>
          <p:nvPr/>
        </p:nvSpPr>
        <p:spPr>
          <a:xfrm>
            <a:off x="1024507" y="3170734"/>
            <a:ext cx="2914279" cy="19151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Zánět vedlejších nosních dutin. Při přetrvávání bolesti obličeje, horečky nebo výtoku sleduj komplikace. Péče: teplé obklady, poloha, dostatečná hydratace, sledování TT.</a:t>
            </a:r>
            <a:endParaRPr lang="en-US" sz="155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363035" y="2532955"/>
            <a:ext cx="3465525" cy="2777728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4689457" y="2757785"/>
            <a:ext cx="2914279" cy="293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CAD6DE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Tonsilitida / Angína</a:t>
            </a:r>
            <a:endParaRPr lang="en-US" sz="1800" dirty="0"/>
          </a:p>
        </p:txBody>
      </p:sp>
      <p:sp>
        <p:nvSpPr>
          <p:cNvPr id="8" name="Text 4"/>
          <p:cNvSpPr/>
          <p:nvPr/>
        </p:nvSpPr>
        <p:spPr>
          <a:xfrm>
            <a:off x="4689457" y="3170734"/>
            <a:ext cx="2914279" cy="159593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Nejčastěji virová, ale </a:t>
            </a:r>
            <a:r>
              <a:rPr lang="en-US" sz="1550" b="1" dirty="0">
                <a:solidFill>
                  <a:srgbClr val="CAD6DE"/>
                </a:solidFill>
                <a:latin typeface="Cabin Bold" pitchFamily="34" charset="0"/>
                <a:ea typeface="Cabin Bold" pitchFamily="34" charset="-122"/>
                <a:cs typeface="Cabin Bold" pitchFamily="34" charset="-120"/>
              </a:rPr>
              <a:t>bakteriální angína</a:t>
            </a:r>
            <a:r>
              <a:rPr lang="en-US" sz="1550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 (</a:t>
            </a:r>
            <a:r>
              <a:rPr lang="en-US" sz="1550" i="1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Streptococcus pyogenes</a:t>
            </a:r>
            <a:r>
              <a:rPr lang="en-US" sz="1550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) vyžaduje ATB. Sleduj: bolest v krku, polykání, příjem tekutin, celkovou slabost a TT.</a:t>
            </a:r>
            <a:endParaRPr lang="en-US" sz="15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27985" y="2532955"/>
            <a:ext cx="3465624" cy="2777728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8354407" y="2757785"/>
            <a:ext cx="2914379" cy="293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CAD6DE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Kdy eskalovat?</a:t>
            </a:r>
            <a:endParaRPr lang="en-US" sz="1800" dirty="0"/>
          </a:p>
        </p:txBody>
      </p:sp>
      <p:sp>
        <p:nvSpPr>
          <p:cNvPr id="11" name="Text 6"/>
          <p:cNvSpPr/>
          <p:nvPr/>
        </p:nvSpPr>
        <p:spPr>
          <a:xfrm>
            <a:off x="8354407" y="3170734"/>
            <a:ext cx="2914379" cy="159593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550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Příznaky komplikací: peritonsilitický absces, šíření zánětu, neschopnost polknout, silná dehydratace, TT nad 39 °C přes 3 dny.</a:t>
            </a:r>
            <a:endParaRPr lang="en-US" sz="15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98086" y="587970"/>
            <a:ext cx="6223638" cy="17049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550" dirty="0">
                <a:solidFill>
                  <a:srgbClr val="FFFFFF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Epiglotitida a akutní laryngitida: </a:t>
            </a:r>
            <a:r>
              <a:rPr lang="en-US" sz="3550" dirty="0">
                <a:solidFill>
                  <a:srgbClr val="0A988B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kdy rozhoduje minuta</a:t>
            </a:r>
            <a:endParaRPr lang="en-US" sz="3550" dirty="0"/>
          </a:p>
        </p:txBody>
      </p:sp>
      <p:sp>
        <p:nvSpPr>
          <p:cNvPr id="4" name="Shape 1"/>
          <p:cNvSpPr/>
          <p:nvPr/>
        </p:nvSpPr>
        <p:spPr>
          <a:xfrm>
            <a:off x="698086" y="2573734"/>
            <a:ext cx="6223638" cy="3696295"/>
          </a:xfrm>
          <a:prstGeom prst="roundRect">
            <a:avLst>
              <a:gd name="adj" fmla="val 784"/>
            </a:avLst>
          </a:prstGeom>
          <a:solidFill>
            <a:srgbClr val="304755"/>
          </a:solidFill>
          <a:ln/>
        </p:spPr>
      </p:sp>
      <p:sp>
        <p:nvSpPr>
          <p:cNvPr id="5" name="Shape 2"/>
          <p:cNvSpPr/>
          <p:nvPr/>
        </p:nvSpPr>
        <p:spPr>
          <a:xfrm>
            <a:off x="698086" y="2573734"/>
            <a:ext cx="3111819" cy="2304752"/>
          </a:xfrm>
          <a:custGeom>
            <a:avLst/>
            <a:gdLst/>
            <a:ahLst/>
            <a:cxnLst/>
            <a:rect l="l" t="t" r="r" b="b"/>
            <a:pathLst>
              <a:path w="3111819" h="2304752">
                <a:moveTo>
                  <a:pt x="24156" y="0"/>
                </a:moveTo>
                <a:lnTo>
                  <a:pt x="3111819" y="0"/>
                </a:lnTo>
                <a:lnTo>
                  <a:pt x="3111819" y="2304752"/>
                </a:lnTo>
                <a:lnTo>
                  <a:pt x="0" y="2304752"/>
                </a:lnTo>
                <a:lnTo>
                  <a:pt x="0" y="24156"/>
                </a:lnTo>
                <a:arcTo wR="24156" hR="24156" stAng="10800000" swAng="5400000"/>
                <a:close/>
              </a:path>
            </a:pathLst>
          </a:custGeom>
          <a:solidFill>
            <a:srgbClr val="304755"/>
          </a:solidFill>
          <a:ln/>
        </p:spPr>
      </p:sp>
      <p:sp>
        <p:nvSpPr>
          <p:cNvPr id="6" name="Text 3"/>
          <p:cNvSpPr/>
          <p:nvPr/>
        </p:nvSpPr>
        <p:spPr>
          <a:xfrm>
            <a:off x="891260" y="2766913"/>
            <a:ext cx="2725471" cy="2840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CAD6DE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Akutní epiglotitida</a:t>
            </a:r>
            <a:endParaRPr lang="en-US" sz="1750" dirty="0"/>
          </a:p>
        </p:txBody>
      </p:sp>
      <p:sp>
        <p:nvSpPr>
          <p:cNvPr id="7" name="Text 4"/>
          <p:cNvSpPr/>
          <p:nvPr/>
        </p:nvSpPr>
        <p:spPr>
          <a:xfrm>
            <a:off x="891260" y="3163292"/>
            <a:ext cx="2725471" cy="15220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1000"/>
              </a:lnSpc>
              <a:buNone/>
            </a:pPr>
            <a:r>
              <a:rPr lang="en-US" sz="1500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Náhlý otok příklopky hrtanové → hrozba </a:t>
            </a:r>
            <a:r>
              <a:rPr lang="en-US" sz="1500" b="1" dirty="0">
                <a:solidFill>
                  <a:srgbClr val="CAD6DE"/>
                </a:solidFill>
                <a:latin typeface="Cabin Bold" pitchFamily="34" charset="0"/>
                <a:ea typeface="Cabin Bold" pitchFamily="34" charset="-122"/>
                <a:cs typeface="Cabin Bold" pitchFamily="34" charset="-120"/>
              </a:rPr>
              <a:t>udušení</a:t>
            </a:r>
            <a:r>
              <a:rPr lang="en-US" sz="1500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. Typicky malé děti. Dítě sedí předkloněno, odmítá lehnout. Okamžitá hospitalizace!</a:t>
            </a:r>
            <a:endParaRPr lang="en-US" sz="1500" dirty="0"/>
          </a:p>
        </p:txBody>
      </p:sp>
      <p:sp>
        <p:nvSpPr>
          <p:cNvPr id="8" name="Shape 5"/>
          <p:cNvSpPr/>
          <p:nvPr/>
        </p:nvSpPr>
        <p:spPr>
          <a:xfrm>
            <a:off x="3809905" y="2573734"/>
            <a:ext cx="3111819" cy="2304752"/>
          </a:xfrm>
          <a:custGeom>
            <a:avLst/>
            <a:gdLst/>
            <a:ahLst/>
            <a:cxnLst/>
            <a:rect l="l" t="t" r="r" b="b"/>
            <a:pathLst>
              <a:path w="3111819" h="2304752">
                <a:moveTo>
                  <a:pt x="0" y="0"/>
                </a:moveTo>
                <a:lnTo>
                  <a:pt x="3087663" y="0"/>
                </a:lnTo>
                <a:arcTo wR="24156" hR="24156" stAng="16200000" swAng="5400000"/>
                <a:lnTo>
                  <a:pt x="3111819" y="2304752"/>
                </a:lnTo>
                <a:lnTo>
                  <a:pt x="0" y="2304752"/>
                </a:lnTo>
                <a:lnTo>
                  <a:pt x="0" y="0"/>
                </a:lnTo>
                <a:close/>
              </a:path>
            </a:pathLst>
          </a:custGeom>
          <a:solidFill>
            <a:srgbClr val="304755"/>
          </a:solidFill>
          <a:ln/>
        </p:spPr>
      </p:sp>
      <p:sp>
        <p:nvSpPr>
          <p:cNvPr id="9" name="Shape 6"/>
          <p:cNvSpPr/>
          <p:nvPr/>
        </p:nvSpPr>
        <p:spPr>
          <a:xfrm>
            <a:off x="3809905" y="2573734"/>
            <a:ext cx="25399" cy="2304752"/>
          </a:xfrm>
          <a:prstGeom prst="roundRect">
            <a:avLst>
              <a:gd name="adj" fmla="val 50001"/>
            </a:avLst>
          </a:prstGeom>
          <a:solidFill>
            <a:srgbClr val="49606E"/>
          </a:solidFill>
          <a:ln/>
        </p:spPr>
      </p:sp>
      <p:sp>
        <p:nvSpPr>
          <p:cNvPr id="10" name="Text 7"/>
          <p:cNvSpPr/>
          <p:nvPr/>
        </p:nvSpPr>
        <p:spPr>
          <a:xfrm>
            <a:off x="4003079" y="2766913"/>
            <a:ext cx="2725471" cy="56812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CAD6DE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Subglotická laryngitida</a:t>
            </a:r>
            <a:endParaRPr lang="en-US" sz="1750" dirty="0"/>
          </a:p>
        </p:txBody>
      </p:sp>
      <p:sp>
        <p:nvSpPr>
          <p:cNvPr id="11" name="Text 8"/>
          <p:cNvSpPr/>
          <p:nvPr/>
        </p:nvSpPr>
        <p:spPr>
          <a:xfrm>
            <a:off x="4003079" y="3447355"/>
            <a:ext cx="2725471" cy="121761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1000"/>
              </a:lnSpc>
              <a:buNone/>
            </a:pPr>
            <a:r>
              <a:rPr lang="en-US" sz="1500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Otok v subglotiu → inspirační </a:t>
            </a:r>
            <a:r>
              <a:rPr lang="en-US" sz="1500" b="1" dirty="0">
                <a:solidFill>
                  <a:srgbClr val="CAD6DE"/>
                </a:solidFill>
                <a:latin typeface="Cabin Bold" pitchFamily="34" charset="0"/>
                <a:ea typeface="Cabin Bold" pitchFamily="34" charset="-122"/>
                <a:cs typeface="Cabin Bold" pitchFamily="34" charset="-120"/>
              </a:rPr>
              <a:t>stridor</a:t>
            </a:r>
            <a:r>
              <a:rPr lang="en-US" sz="1500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, „štěkavý" kašel. Frecventní v zimě. Sleduj dechovou práci a barvu rtů.</a:t>
            </a:r>
            <a:endParaRPr lang="en-US" sz="1500" dirty="0"/>
          </a:p>
        </p:txBody>
      </p:sp>
      <p:sp>
        <p:nvSpPr>
          <p:cNvPr id="12" name="Shape 9"/>
          <p:cNvSpPr/>
          <p:nvPr/>
        </p:nvSpPr>
        <p:spPr>
          <a:xfrm>
            <a:off x="698086" y="4878487"/>
            <a:ext cx="6223638" cy="1391543"/>
          </a:xfrm>
          <a:custGeom>
            <a:avLst/>
            <a:gdLst/>
            <a:ahLst/>
            <a:cxnLst/>
            <a:rect l="l" t="t" r="r" b="b"/>
            <a:pathLst>
              <a:path w="6223638" h="1391543">
                <a:moveTo>
                  <a:pt x="0" y="0"/>
                </a:moveTo>
                <a:lnTo>
                  <a:pt x="6223638" y="0"/>
                </a:lnTo>
                <a:lnTo>
                  <a:pt x="6223638" y="1367387"/>
                </a:lnTo>
                <a:arcTo wR="24156" hR="24156" stAng="0" swAng="5400000"/>
                <a:lnTo>
                  <a:pt x="24156" y="1391543"/>
                </a:lnTo>
                <a:arcTo wR="24156" hR="24156" stAng="5400000" swAng="5400000"/>
                <a:lnTo>
                  <a:pt x="0" y="0"/>
                </a:lnTo>
                <a:close/>
              </a:path>
            </a:pathLst>
          </a:custGeom>
          <a:solidFill>
            <a:srgbClr val="304755"/>
          </a:solidFill>
          <a:ln/>
        </p:spPr>
      </p:sp>
      <p:sp>
        <p:nvSpPr>
          <p:cNvPr id="13" name="Shape 10"/>
          <p:cNvSpPr/>
          <p:nvPr/>
        </p:nvSpPr>
        <p:spPr>
          <a:xfrm>
            <a:off x="698086" y="4878487"/>
            <a:ext cx="6223638" cy="25400"/>
          </a:xfrm>
          <a:prstGeom prst="roundRect">
            <a:avLst>
              <a:gd name="adj" fmla="val 49999"/>
            </a:avLst>
          </a:prstGeom>
          <a:solidFill>
            <a:srgbClr val="49606E"/>
          </a:solidFill>
          <a:ln/>
        </p:spPr>
      </p:sp>
      <p:sp>
        <p:nvSpPr>
          <p:cNvPr id="14" name="Text 11"/>
          <p:cNvSpPr/>
          <p:nvPr/>
        </p:nvSpPr>
        <p:spPr>
          <a:xfrm>
            <a:off x="891260" y="5071666"/>
            <a:ext cx="5837290" cy="2840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CAD6DE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Ošetřovatelská reakce</a:t>
            </a:r>
            <a:endParaRPr lang="en-US" sz="1750" dirty="0"/>
          </a:p>
        </p:txBody>
      </p:sp>
      <p:sp>
        <p:nvSpPr>
          <p:cNvPr id="15" name="Text 12"/>
          <p:cNvSpPr/>
          <p:nvPr/>
        </p:nvSpPr>
        <p:spPr>
          <a:xfrm>
            <a:off x="891260" y="5468045"/>
            <a:ext cx="5837290" cy="60880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1000"/>
              </a:lnSpc>
              <a:buNone/>
            </a:pPr>
            <a:r>
              <a:rPr lang="en-US" sz="1500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Poloha vsedě, zvlhčený vzduch, klid, rychlá eskalace. Připrav se na </a:t>
            </a:r>
            <a:r>
              <a:rPr lang="en-US" sz="1500" b="1" dirty="0">
                <a:solidFill>
                  <a:srgbClr val="CAD6DE"/>
                </a:solidFill>
                <a:latin typeface="Cabin Bold" pitchFamily="34" charset="0"/>
                <a:ea typeface="Cabin Bold" pitchFamily="34" charset="-122"/>
                <a:cs typeface="Cabin Bold" pitchFamily="34" charset="-120"/>
              </a:rPr>
              <a:t>zajištění dýchacích cest</a:t>
            </a:r>
            <a:r>
              <a:rPr lang="en-US" sz="1500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.</a:t>
            </a:r>
            <a:endParaRPr lang="en-US" sz="15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8086" y="644922"/>
            <a:ext cx="10795524" cy="4308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00" dirty="0">
                <a:solidFill>
                  <a:srgbClr val="FFFFFF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Bariérový přístup a hygienicko-epidemiologická péče</a:t>
            </a:r>
            <a:endParaRPr lang="en-US" sz="2700" dirty="0"/>
          </a:p>
        </p:txBody>
      </p:sp>
      <p:sp>
        <p:nvSpPr>
          <p:cNvPr id="3" name="Text 1"/>
          <p:cNvSpPr/>
          <p:nvPr/>
        </p:nvSpPr>
        <p:spPr>
          <a:xfrm>
            <a:off x="698086" y="2890143"/>
            <a:ext cx="3546089" cy="8124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6000"/>
              </a:lnSpc>
              <a:buNone/>
            </a:pPr>
            <a:r>
              <a:rPr lang="en-US" sz="1150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Respirační infekce se řadí do </a:t>
            </a:r>
            <a:r>
              <a:rPr lang="en-US" sz="1150" b="1" dirty="0">
                <a:solidFill>
                  <a:srgbClr val="CAD6DE"/>
                </a:solidFill>
                <a:latin typeface="Cabin Bold" pitchFamily="34" charset="0"/>
                <a:ea typeface="Cabin Bold" pitchFamily="34" charset="-122"/>
                <a:cs typeface="Cabin Bold" pitchFamily="34" charset="-120"/>
              </a:rPr>
              <a:t>izolačních (hygienicko-epidemiologických) režimů 1–3</a:t>
            </a:r>
            <a:r>
              <a:rPr lang="en-US" sz="1150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 podle míry biologického rizika. Při změně rizika se mění i stupeň izolace a ochrana personálu.</a:t>
            </a:r>
            <a:endParaRPr lang="en-US" sz="11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7901" y="1358007"/>
            <a:ext cx="6891959" cy="3876774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698086" y="5476677"/>
            <a:ext cx="329596" cy="329605"/>
          </a:xfrm>
          <a:prstGeom prst="roundRect">
            <a:avLst>
              <a:gd name="adj" fmla="val 6667"/>
            </a:avLst>
          </a:prstGeom>
          <a:solidFill>
            <a:srgbClr val="304755"/>
          </a:solidFill>
          <a:ln/>
        </p:spPr>
      </p:sp>
      <p:sp>
        <p:nvSpPr>
          <p:cNvPr id="6" name="Text 3"/>
          <p:cNvSpPr/>
          <p:nvPr/>
        </p:nvSpPr>
        <p:spPr>
          <a:xfrm>
            <a:off x="759501" y="5512246"/>
            <a:ext cx="206767" cy="25846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600" dirty="0">
                <a:solidFill>
                  <a:srgbClr val="CAD6DE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1</a:t>
            </a:r>
            <a:endParaRPr lang="en-US" sz="1600" dirty="0"/>
          </a:p>
        </p:txBody>
      </p:sp>
      <p:sp>
        <p:nvSpPr>
          <p:cNvPr id="7" name="Text 4"/>
          <p:cNvSpPr/>
          <p:nvPr/>
        </p:nvSpPr>
        <p:spPr>
          <a:xfrm>
            <a:off x="1135233" y="5526980"/>
            <a:ext cx="3071736" cy="21540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CAD6DE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Izolace pacienta</a:t>
            </a:r>
            <a:endParaRPr lang="en-US" sz="1350" dirty="0"/>
          </a:p>
        </p:txBody>
      </p:sp>
      <p:sp>
        <p:nvSpPr>
          <p:cNvPr id="8" name="Text 5"/>
          <p:cNvSpPr/>
          <p:nvPr/>
        </p:nvSpPr>
        <p:spPr>
          <a:xfrm>
            <a:off x="1135233" y="5806877"/>
            <a:ext cx="3071736" cy="20310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6000"/>
              </a:lnSpc>
              <a:buNone/>
            </a:pPr>
            <a:r>
              <a:rPr lang="en-US" sz="1150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Správný výběr pokoje, omezení návštěv</a:t>
            </a:r>
            <a:endParaRPr lang="en-US" sz="1150" dirty="0"/>
          </a:p>
        </p:txBody>
      </p:sp>
      <p:sp>
        <p:nvSpPr>
          <p:cNvPr id="9" name="Shape 6"/>
          <p:cNvSpPr/>
          <p:nvPr/>
        </p:nvSpPr>
        <p:spPr>
          <a:xfrm>
            <a:off x="4341406" y="5476677"/>
            <a:ext cx="329596" cy="329605"/>
          </a:xfrm>
          <a:prstGeom prst="roundRect">
            <a:avLst>
              <a:gd name="adj" fmla="val 6667"/>
            </a:avLst>
          </a:prstGeom>
          <a:solidFill>
            <a:srgbClr val="304755"/>
          </a:solidFill>
          <a:ln/>
        </p:spPr>
      </p:sp>
      <p:sp>
        <p:nvSpPr>
          <p:cNvPr id="10" name="Text 7"/>
          <p:cNvSpPr/>
          <p:nvPr/>
        </p:nvSpPr>
        <p:spPr>
          <a:xfrm>
            <a:off x="4402821" y="5512246"/>
            <a:ext cx="206767" cy="25846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600" dirty="0">
                <a:solidFill>
                  <a:srgbClr val="CAD6DE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2</a:t>
            </a:r>
            <a:endParaRPr lang="en-US" sz="1600" dirty="0"/>
          </a:p>
        </p:txBody>
      </p:sp>
      <p:sp>
        <p:nvSpPr>
          <p:cNvPr id="11" name="Text 8"/>
          <p:cNvSpPr/>
          <p:nvPr/>
        </p:nvSpPr>
        <p:spPr>
          <a:xfrm>
            <a:off x="4778553" y="5526980"/>
            <a:ext cx="3071736" cy="21540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CAD6DE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Ochrana personálu</a:t>
            </a:r>
            <a:endParaRPr lang="en-US" sz="1350" dirty="0"/>
          </a:p>
        </p:txBody>
      </p:sp>
      <p:sp>
        <p:nvSpPr>
          <p:cNvPr id="12" name="Text 9"/>
          <p:cNvSpPr/>
          <p:nvPr/>
        </p:nvSpPr>
        <p:spPr>
          <a:xfrm>
            <a:off x="4778553" y="5806877"/>
            <a:ext cx="3071736" cy="40620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16000"/>
              </a:lnSpc>
              <a:buNone/>
            </a:pPr>
            <a:r>
              <a:rPr lang="en-US" sz="1150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Rouška/respirátor, rukavice, ochranné brýle dle rizika</a:t>
            </a:r>
            <a:endParaRPr lang="en-US" sz="1150" dirty="0"/>
          </a:p>
        </p:txBody>
      </p:sp>
      <p:sp>
        <p:nvSpPr>
          <p:cNvPr id="13" name="Shape 10"/>
          <p:cNvSpPr/>
          <p:nvPr/>
        </p:nvSpPr>
        <p:spPr>
          <a:xfrm>
            <a:off x="7984727" y="5476677"/>
            <a:ext cx="329596" cy="329605"/>
          </a:xfrm>
          <a:prstGeom prst="roundRect">
            <a:avLst>
              <a:gd name="adj" fmla="val 6667"/>
            </a:avLst>
          </a:prstGeom>
          <a:solidFill>
            <a:srgbClr val="304755"/>
          </a:solidFill>
          <a:ln/>
        </p:spPr>
      </p:sp>
      <p:sp>
        <p:nvSpPr>
          <p:cNvPr id="14" name="Text 11"/>
          <p:cNvSpPr/>
          <p:nvPr/>
        </p:nvSpPr>
        <p:spPr>
          <a:xfrm>
            <a:off x="8046142" y="5512246"/>
            <a:ext cx="206767" cy="25846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600" dirty="0">
                <a:solidFill>
                  <a:srgbClr val="CAD6DE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3</a:t>
            </a:r>
            <a:endParaRPr lang="en-US" sz="1600" dirty="0"/>
          </a:p>
        </p:txBody>
      </p:sp>
      <p:sp>
        <p:nvSpPr>
          <p:cNvPr id="15" name="Text 12"/>
          <p:cNvSpPr/>
          <p:nvPr/>
        </p:nvSpPr>
        <p:spPr>
          <a:xfrm>
            <a:off x="8421874" y="5526980"/>
            <a:ext cx="3071736" cy="21540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CAD6DE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Dezinfekce</a:t>
            </a:r>
            <a:endParaRPr lang="en-US" sz="1350" dirty="0"/>
          </a:p>
        </p:txBody>
      </p:sp>
      <p:sp>
        <p:nvSpPr>
          <p:cNvPr id="16" name="Text 13"/>
          <p:cNvSpPr/>
          <p:nvPr/>
        </p:nvSpPr>
        <p:spPr>
          <a:xfrm>
            <a:off x="8421874" y="5806877"/>
            <a:ext cx="3071736" cy="20310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16000"/>
              </a:lnSpc>
              <a:buNone/>
            </a:pPr>
            <a:r>
              <a:rPr lang="en-US" sz="1150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Hygiena rukou, dezinfekce ploch a pomůcek</a:t>
            </a:r>
            <a:endParaRPr lang="en-US" sz="11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8086" y="548580"/>
            <a:ext cx="10795524" cy="293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FFFFFF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Rychlé rozpoznání zhoršení stavu</a:t>
            </a:r>
            <a:endParaRPr lang="en-US" sz="1800" dirty="0"/>
          </a:p>
        </p:txBody>
      </p:sp>
      <p:sp>
        <p:nvSpPr>
          <p:cNvPr id="3" name="Text 1"/>
          <p:cNvSpPr/>
          <p:nvPr/>
        </p:nvSpPr>
        <p:spPr>
          <a:xfrm>
            <a:off x="393293" y="941586"/>
            <a:ext cx="11405108" cy="1196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750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„Kdy už nestačí jen pozorovat?"</a:t>
            </a:r>
            <a:endParaRPr lang="en-US" sz="7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1956" y="1117302"/>
            <a:ext cx="8787783" cy="5496024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919581" y="3619187"/>
            <a:ext cx="1811763" cy="5711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r">
              <a:lnSpc>
                <a:spcPct val="104000"/>
              </a:lnSpc>
              <a:buNone/>
            </a:pPr>
            <a:r>
              <a:rPr lang="en-US" sz="1800" dirty="0">
                <a:solidFill>
                  <a:srgbClr val="FFFFFF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Okamžitá eskalace</a:t>
            </a:r>
            <a:endParaRPr lang="en-US" sz="1800" dirty="0"/>
          </a:p>
        </p:txBody>
      </p:sp>
      <p:sp>
        <p:nvSpPr>
          <p:cNvPr id="6" name="Text 3"/>
          <p:cNvSpPr/>
          <p:nvPr/>
        </p:nvSpPr>
        <p:spPr>
          <a:xfrm>
            <a:off x="5189559" y="5942775"/>
            <a:ext cx="1811762" cy="5711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00" dirty="0">
                <a:solidFill>
                  <a:srgbClr val="FFFFFF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Alterace vědomí</a:t>
            </a:r>
            <a:endParaRPr lang="en-US" sz="1800" dirty="0"/>
          </a:p>
        </p:txBody>
      </p:sp>
      <p:sp>
        <p:nvSpPr>
          <p:cNvPr id="7" name="Text 4"/>
          <p:cNvSpPr/>
          <p:nvPr/>
        </p:nvSpPr>
        <p:spPr>
          <a:xfrm>
            <a:off x="8460043" y="3618006"/>
            <a:ext cx="1811763" cy="5711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FFFFFF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Pokles saturace O₂</a:t>
            </a:r>
            <a:endParaRPr lang="en-US" sz="1800" dirty="0"/>
          </a:p>
        </p:txBody>
      </p:sp>
      <p:sp>
        <p:nvSpPr>
          <p:cNvPr id="8" name="Text 5"/>
          <p:cNvSpPr/>
          <p:nvPr/>
        </p:nvSpPr>
        <p:spPr>
          <a:xfrm>
            <a:off x="5189559" y="1216487"/>
            <a:ext cx="1811762" cy="5711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00" dirty="0">
                <a:solidFill>
                  <a:srgbClr val="FFFFFF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Inspirační stridor</a:t>
            </a:r>
            <a:endParaRPr lang="en-US" sz="1800" dirty="0"/>
          </a:p>
        </p:txBody>
      </p:sp>
      <p:sp>
        <p:nvSpPr>
          <p:cNvPr id="9" name="Shape 6"/>
          <p:cNvSpPr/>
          <p:nvPr/>
        </p:nvSpPr>
        <p:spPr>
          <a:xfrm>
            <a:off x="698086" y="6669385"/>
            <a:ext cx="10795524" cy="264120"/>
          </a:xfrm>
          <a:prstGeom prst="roundRect">
            <a:avLst>
              <a:gd name="adj" fmla="val 5664"/>
            </a:avLst>
          </a:prstGeom>
          <a:solidFill>
            <a:srgbClr val="450707"/>
          </a:solidFill>
          <a:ln/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7798" y="6744097"/>
            <a:ext cx="124616" cy="99715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1022126" y="6744097"/>
            <a:ext cx="10981356" cy="1196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750" dirty="0">
                <a:solidFill>
                  <a:srgbClr val="FFFFFF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Při jakémkoli kombinaci těchto příznaků </a:t>
            </a:r>
            <a:r>
              <a:rPr lang="en-US" sz="750" b="1" dirty="0">
                <a:solidFill>
                  <a:srgbClr val="FFFFFF"/>
                </a:solidFill>
                <a:latin typeface="Cabin Bold" pitchFamily="34" charset="0"/>
                <a:ea typeface="Cabin Bold" pitchFamily="34" charset="-122"/>
                <a:cs typeface="Cabin Bold" pitchFamily="34" charset="-120"/>
              </a:rPr>
              <a:t>okamžitě informuj lékaře</a:t>
            </a:r>
            <a:r>
              <a:rPr lang="en-US" sz="750" dirty="0">
                <a:solidFill>
                  <a:srgbClr val="FFFFFF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 – prodleva může být fatální.</a:t>
            </a:r>
            <a:endParaRPr lang="en-US" sz="7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98086" y="548580"/>
            <a:ext cx="10795524" cy="2932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dirty="0">
                <a:solidFill>
                  <a:srgbClr val="FFFFFF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Toaleta dýchacích cest a polohování</a:t>
            </a:r>
            <a:endParaRPr lang="en-US" sz="18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086" y="972641"/>
            <a:ext cx="6931943" cy="982414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7879657" y="5477470"/>
            <a:ext cx="3620302" cy="1466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00" dirty="0">
                <a:solidFill>
                  <a:srgbClr val="FFFFFF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Co sestra dělá „mezi dávkami"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7879657" y="5673923"/>
            <a:ext cx="3620302" cy="650379"/>
          </a:xfrm>
          <a:prstGeom prst="rect">
            <a:avLst/>
          </a:prstGeom>
          <a:noFill/>
          <a:ln/>
        </p:spPr>
        <p:txBody>
          <a:bodyPr wrap="square" lIns="0" tIns="39896" rIns="0" bIns="0" rtlCol="0" anchor="t">
            <a:normAutofit/>
          </a:bodyPr>
          <a:lstStyle/>
          <a:p>
            <a:pPr marL="152400" indent="-152400" algn="l">
              <a:lnSpc>
                <a:spcPct val="100000"/>
              </a:lnSpc>
              <a:buSzPct val="100000"/>
              <a:buChar char="•"/>
            </a:pPr>
            <a:r>
              <a:rPr lang="en-US" sz="750" b="1" dirty="0">
                <a:solidFill>
                  <a:srgbClr val="CAD6DE"/>
                </a:solidFill>
                <a:latin typeface="Cabin Bold" pitchFamily="34" charset="0"/>
                <a:ea typeface="Cabin Bold" pitchFamily="34" charset="-122"/>
                <a:cs typeface="Cabin Bold" pitchFamily="34" charset="-120"/>
              </a:rPr>
              <a:t>Odsávání</a:t>
            </a:r>
            <a:r>
              <a:rPr lang="en-US" sz="750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 z HCD i DCD – cíleně, ne jako rutina, ale jako prevence sekretového zátlaku</a:t>
            </a:r>
            <a:endParaRPr lang="en-US" sz="750" dirty="0"/>
          </a:p>
          <a:p>
            <a:pPr marL="152400" indent="-152400" algn="l">
              <a:lnSpc>
                <a:spcPct val="100000"/>
              </a:lnSpc>
              <a:buSzPct val="100000"/>
              <a:buChar char="•"/>
            </a:pPr>
            <a:r>
              <a:rPr lang="en-US" sz="750" b="1" dirty="0">
                <a:solidFill>
                  <a:srgbClr val="CAD6DE"/>
                </a:solidFill>
                <a:latin typeface="Cabin Bold" pitchFamily="34" charset="0"/>
                <a:ea typeface="Cabin Bold" pitchFamily="34" charset="-122"/>
                <a:cs typeface="Cabin Bold" pitchFamily="34" charset="-120"/>
              </a:rPr>
              <a:t>Zvlhčování</a:t>
            </a:r>
            <a:r>
              <a:rPr lang="en-US" sz="750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 vdechované směsi/kyslíku – usnadní vykašlávání vazké sekrece</a:t>
            </a:r>
            <a:endParaRPr lang="en-US" sz="750" dirty="0"/>
          </a:p>
          <a:p>
            <a:pPr marL="152400" indent="-152400" algn="l">
              <a:lnSpc>
                <a:spcPct val="100000"/>
              </a:lnSpc>
              <a:buSzPct val="100000"/>
              <a:buChar char="•"/>
            </a:pPr>
            <a:r>
              <a:rPr lang="en-US" sz="750" b="1" dirty="0">
                <a:solidFill>
                  <a:srgbClr val="CAD6DE"/>
                </a:solidFill>
                <a:latin typeface="Cabin Bold" pitchFamily="34" charset="0"/>
                <a:ea typeface="Cabin Bold" pitchFamily="34" charset="-122"/>
                <a:cs typeface="Cabin Bold" pitchFamily="34" charset="-120"/>
              </a:rPr>
              <a:t>Polohování</a:t>
            </a:r>
            <a:r>
              <a:rPr lang="en-US" sz="750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 – drenážní polohy u imobilních pacientů</a:t>
            </a:r>
            <a:endParaRPr lang="en-US" sz="750" dirty="0"/>
          </a:p>
          <a:p>
            <a:pPr marL="152400" indent="-152400" algn="l">
              <a:lnSpc>
                <a:spcPct val="100000"/>
              </a:lnSpc>
              <a:buSzPct val="100000"/>
              <a:buChar char="•"/>
            </a:pPr>
            <a:r>
              <a:rPr lang="en-US" sz="750" b="1" dirty="0">
                <a:solidFill>
                  <a:srgbClr val="CAD6DE"/>
                </a:solidFill>
                <a:latin typeface="Cabin Bold" pitchFamily="34" charset="0"/>
                <a:ea typeface="Cabin Bold" pitchFamily="34" charset="-122"/>
                <a:cs typeface="Cabin Bold" pitchFamily="34" charset="-120"/>
              </a:rPr>
              <a:t>Dechová rehabilitace</a:t>
            </a:r>
            <a:r>
              <a:rPr lang="en-US" sz="750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 – nácvik odkašlávání u spolupracujícího pacienta</a:t>
            </a:r>
            <a:endParaRPr lang="en-US" sz="7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69971" y="629841"/>
            <a:ext cx="6223638" cy="9350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900" dirty="0">
                <a:solidFill>
                  <a:srgbClr val="FFFFFF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Hygienicko-epidemiologická práce jako součást léčby</a:t>
            </a:r>
            <a:endParaRPr lang="en-US" sz="290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269971" y="1754882"/>
            <a:ext cx="397361" cy="397371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5269971" y="2310507"/>
            <a:ext cx="6223638" cy="2337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50" dirty="0">
                <a:solidFill>
                  <a:srgbClr val="CAD6DE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Bariérová péče</a:t>
            </a:r>
            <a:endParaRPr lang="en-US" sz="1450" dirty="0"/>
          </a:p>
        </p:txBody>
      </p:sp>
      <p:sp>
        <p:nvSpPr>
          <p:cNvPr id="6" name="Text 2"/>
          <p:cNvSpPr/>
          <p:nvPr/>
        </p:nvSpPr>
        <p:spPr>
          <a:xfrm>
            <a:off x="5269971" y="2620268"/>
            <a:ext cx="6223638" cy="4568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250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Správný výběr pokoje, bariérový přístup personálu, ochranné pomůcky dle stupně rizika (režimy 1–3).</a:t>
            </a:r>
            <a:endParaRPr lang="en-US" sz="12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269971" y="3330377"/>
            <a:ext cx="397361" cy="397371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5269971" y="3886002"/>
            <a:ext cx="6223638" cy="2337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50" dirty="0">
                <a:solidFill>
                  <a:srgbClr val="CAD6DE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Hygiena rukou a povrchů</a:t>
            </a:r>
            <a:endParaRPr lang="en-US" sz="1450" dirty="0"/>
          </a:p>
        </p:txBody>
      </p:sp>
      <p:sp>
        <p:nvSpPr>
          <p:cNvPr id="9" name="Text 4"/>
          <p:cNvSpPr/>
          <p:nvPr/>
        </p:nvSpPr>
        <p:spPr>
          <a:xfrm>
            <a:off x="5269971" y="4195763"/>
            <a:ext cx="6223638" cy="4568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250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Dezinfekce rukou před/po kontaktu, dezinfekce ploch a sdílených pomůcek. Základ prevence šíření.</a:t>
            </a:r>
            <a:endParaRPr lang="en-US" sz="125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269971" y="4905871"/>
            <a:ext cx="397361" cy="397371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5269971" y="5461496"/>
            <a:ext cx="6223638" cy="2337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50" dirty="0">
                <a:solidFill>
                  <a:srgbClr val="CAD6DE"/>
                </a:solidFill>
                <a:latin typeface="Unbounded" pitchFamily="34" charset="0"/>
                <a:ea typeface="Unbounded" pitchFamily="34" charset="-122"/>
                <a:cs typeface="Unbounded" pitchFamily="34" charset="-120"/>
              </a:rPr>
              <a:t>Režim návštěv</a:t>
            </a:r>
            <a:endParaRPr lang="en-US" sz="1450" dirty="0"/>
          </a:p>
        </p:txBody>
      </p:sp>
      <p:sp>
        <p:nvSpPr>
          <p:cNvPr id="12" name="Text 6"/>
          <p:cNvSpPr/>
          <p:nvPr/>
        </p:nvSpPr>
        <p:spPr>
          <a:xfrm>
            <a:off x="5269971" y="5771257"/>
            <a:ext cx="6223638" cy="45680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250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Omezení pohybu návštěv, edukace rodiny o hygieně. Cíl: zabránit přenosu v kolektivu a chránit ostatní pacienty.</a:t>
            </a:r>
            <a:endParaRPr lang="en-US" sz="12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593</Words>
  <Application>Microsoft Office PowerPoint</Application>
  <PresentationFormat>Širokoúhlá obrazovka</PresentationFormat>
  <Paragraphs>80</Paragraphs>
  <Slides>10</Slides>
  <Notes>10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5" baseType="lpstr">
      <vt:lpstr>Cabin</vt:lpstr>
      <vt:lpstr>Unbounded</vt:lpstr>
      <vt:lpstr>Cabin Bold</vt:lpstr>
      <vt:lpstr>Arial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Admin</dc:creator>
  <cp:lastModifiedBy>Tonda Mezera</cp:lastModifiedBy>
  <cp:revision>1</cp:revision>
  <dcterms:created xsi:type="dcterms:W3CDTF">2026-08-30T20:03:57Z</dcterms:created>
  <dcterms:modified xsi:type="dcterms:W3CDTF">2026-08-30T20:04:32Z</dcterms:modified>
</cp:coreProperties>
</file>