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Host Grotesk Medium" panose="020B0604020202020204" charset="-18"/>
      <p:regular r:id="rId18"/>
    </p:embeddedFont>
    <p:embeddedFont>
      <p:font typeface="Roboto" panose="02000000000000000000" pitchFamily="2" charset="0"/>
      <p:regular r:id="rId19"/>
      <p:bold r:id="rId2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758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7.sv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89371"/>
            <a:ext cx="7556421" cy="1860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Endoskopie II: Moderní diagnostické a terapeutické metody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747260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metody představují zlatý standard v diagnostice a léčbě mnoha onemocnění. Tato prezentace představuje klíčové endoskopické výkony v gynekologii, urologii, pulmonologii a ortopedii.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437340"/>
            <a:ext cx="99236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Laparoskopie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793790" y="5975390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vyšetření dutiny břišní a jejích orgánů, které revolucionalizovalo moderní chirurgii.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78468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laparoskopie?</a:t>
            </a:r>
            <a:endParaRPr lang="en-US" sz="3100" dirty="0"/>
          </a:p>
        </p:txBody>
      </p:sp>
      <p:sp>
        <p:nvSpPr>
          <p:cNvPr id="3" name="Shape 1"/>
          <p:cNvSpPr/>
          <p:nvPr/>
        </p:nvSpPr>
        <p:spPr>
          <a:xfrm>
            <a:off x="793790" y="1971437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768" y="2177415"/>
            <a:ext cx="595313" cy="595313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2341007"/>
            <a:ext cx="267891" cy="2678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99768" y="297108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Vyšetřované orgány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999768" y="3400306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Játra, slezina, část dělohy a močového měchýře, vaječníky a další orgány dutiny břišní</a:t>
            </a:r>
            <a:endParaRPr lang="en-US" sz="1550" dirty="0"/>
          </a:p>
        </p:txBody>
      </p:sp>
      <p:sp>
        <p:nvSpPr>
          <p:cNvPr id="8" name="Shape 4"/>
          <p:cNvSpPr/>
          <p:nvPr/>
        </p:nvSpPr>
        <p:spPr>
          <a:xfrm>
            <a:off x="7414379" y="1971437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357" y="2177415"/>
            <a:ext cx="595313" cy="595313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4068" y="2341007"/>
            <a:ext cx="267891" cy="2678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620357" y="2971086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Technologie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7620357" y="3400306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Rigidní endoskopy s optikou, videokamerou a přenosem obrazu na obrazovku (videoskopy)</a:t>
            </a:r>
            <a:endParaRPr lang="en-US" sz="1550" dirty="0"/>
          </a:p>
        </p:txBody>
      </p:sp>
      <p:sp>
        <p:nvSpPr>
          <p:cNvPr id="13" name="Shape 7"/>
          <p:cNvSpPr/>
          <p:nvPr/>
        </p:nvSpPr>
        <p:spPr>
          <a:xfrm>
            <a:off x="793790" y="4399955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9768" y="4605933"/>
            <a:ext cx="595313" cy="595313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63479" y="4769525"/>
            <a:ext cx="267891" cy="267891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999768" y="539960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Pneumoperitoneum</a:t>
            </a:r>
            <a:endParaRPr lang="en-US" sz="1950" dirty="0"/>
          </a:p>
        </p:txBody>
      </p:sp>
      <p:sp>
        <p:nvSpPr>
          <p:cNvPr id="17" name="Text 9"/>
          <p:cNvSpPr/>
          <p:nvPr/>
        </p:nvSpPr>
        <p:spPr>
          <a:xfrm>
            <a:off x="999768" y="5828824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 lepší viditelnost se do dutiny břišní insufluje CO₂, který rozepne dutinu</a:t>
            </a:r>
            <a:endParaRPr lang="en-US" sz="1550" dirty="0"/>
          </a:p>
        </p:txBody>
      </p:sp>
      <p:sp>
        <p:nvSpPr>
          <p:cNvPr id="18" name="Shape 10"/>
          <p:cNvSpPr/>
          <p:nvPr/>
        </p:nvSpPr>
        <p:spPr>
          <a:xfrm>
            <a:off x="7414379" y="4399955"/>
            <a:ext cx="6422231" cy="2230160"/>
          </a:xfrm>
          <a:prstGeom prst="roundRect">
            <a:avLst>
              <a:gd name="adj" fmla="val 3738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357" y="4605933"/>
            <a:ext cx="595313" cy="595313"/>
          </a:xfrm>
          <a:prstGeom prst="rect">
            <a:avLst/>
          </a:prstGeom>
        </p:spPr>
      </p:pic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784068" y="4769525"/>
            <a:ext cx="267891" cy="267891"/>
          </a:xfrm>
          <a:prstGeom prst="rect">
            <a:avLst/>
          </a:prstGeom>
        </p:spPr>
      </p:pic>
      <p:sp>
        <p:nvSpPr>
          <p:cNvPr id="21" name="Text 11"/>
          <p:cNvSpPr/>
          <p:nvPr/>
        </p:nvSpPr>
        <p:spPr>
          <a:xfrm>
            <a:off x="7620357" y="539960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Možnosti výkonu</a:t>
            </a:r>
            <a:endParaRPr lang="en-US" sz="1950" dirty="0"/>
          </a:p>
        </p:txBody>
      </p:sp>
      <p:sp>
        <p:nvSpPr>
          <p:cNvPr id="22" name="Text 12"/>
          <p:cNvSpPr/>
          <p:nvPr/>
        </p:nvSpPr>
        <p:spPr>
          <a:xfrm>
            <a:off x="7620357" y="5828824"/>
            <a:ext cx="601027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Diagnostika, biopsie, laváže i terapie – kompletní chirurgický výkon s miniaturními nástroji</a:t>
            </a:r>
            <a:endParaRPr lang="en-US" sz="1550" dirty="0"/>
          </a:p>
        </p:txBody>
      </p:sp>
      <p:sp>
        <p:nvSpPr>
          <p:cNvPr id="23" name="Text 13"/>
          <p:cNvSpPr/>
          <p:nvPr/>
        </p:nvSpPr>
        <p:spPr>
          <a:xfrm>
            <a:off x="793790" y="6853357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Operační výkon se zpravidla provádí v celkové anestezii a umožňuje jak diagnostiku, tak i léčbu řady onemocnění.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33512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laparoskopie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793790" y="242566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Diagnostické indikace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793790" y="2996089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případech, kdy nelze jinak určit diagnózu patologie v dutině břišní: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3769995"/>
            <a:ext cx="3536156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Chronická divertikulitida versus chronická adnexitida (obojí se projevuje podobnými bolestmi břicha)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5030033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Apendicitida s následnou chirurgickou intervencí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5694759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Diagnostika kýl a jejich rozsahu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93790" y="6061829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Endometrióza a její staging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793790" y="6428899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neplodnosti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4821674" y="242566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Terapeutické indikace</a:t>
            </a:r>
            <a:endParaRPr lang="en-US" sz="2300" dirty="0"/>
          </a:p>
        </p:txBody>
      </p:sp>
      <p:sp>
        <p:nvSpPr>
          <p:cNvPr id="12" name="Text 9"/>
          <p:cNvSpPr/>
          <p:nvPr/>
        </p:nvSpPr>
        <p:spPr>
          <a:xfrm>
            <a:off x="4821674" y="2996089"/>
            <a:ext cx="35361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Celá řada operačních výkonů může být provedena laparoskopicky: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821674" y="3769995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Cholecystektomie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4821674" y="4137065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Appendektomie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4821674" y="4504134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Operace kýl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4821674" y="4871204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Gynekologické výkony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4821674" y="5238274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Resekce části střeva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72252"/>
            <a:ext cx="597038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 na laparoskopii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1765221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079546"/>
            <a:ext cx="6422231" cy="228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22244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Hospitalizace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2653665"/>
            <a:ext cx="642223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Den před výkonem nebo v den výkonu. Pacient má kompletní předoperační vyšetření: RTG srdce a plic, EKG, interní předoperační vyšetření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414379" y="1765221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9" y="2079546"/>
            <a:ext cx="6422231" cy="22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414379" y="222444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Laboratorní vyšetření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7414379" y="2653665"/>
            <a:ext cx="642223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FW, krevní obraz + diferenciál, trombocyty, koagulace (INR, APTT, fibrinogen, krvácivost, srážlivost), krevní skupina, biochemický screening, HBsAg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793790" y="3893820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4188262"/>
            <a:ext cx="6422231" cy="228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93790" y="435304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Večer před výkonem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793790" y="4782264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Poslední jídlo – večeře v 18 hodin. Sedativa dle ordinace lékaře. Vyprázdnění střev pomocí klystýru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414379" y="3893820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9" y="4208145"/>
            <a:ext cx="6422231" cy="22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414379" y="4353044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 půlnoci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414379" y="4782264"/>
            <a:ext cx="642223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Nejíst, nepít, nekouřit (celková anestezie vyžaduje prázdný žaludek)</a:t>
            </a:r>
            <a:endParaRPr lang="en-US" sz="1550" dirty="0"/>
          </a:p>
        </p:txBody>
      </p:sp>
      <p:sp>
        <p:nvSpPr>
          <p:cNvPr id="19" name="Text 13"/>
          <p:cNvSpPr/>
          <p:nvPr/>
        </p:nvSpPr>
        <p:spPr>
          <a:xfrm>
            <a:off x="793790" y="572476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05</a:t>
            </a:r>
            <a:endParaRPr lang="en-US" sz="15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5999440"/>
            <a:ext cx="6422231" cy="2286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93790" y="618398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 den výkonu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793790" y="6613207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Vyjmout zubní protézu, odložit šperky a hodinky, odlakovat nehty. Vyprázdnit močový měchýř</a:t>
            </a:r>
            <a:endParaRPr lang="en-US" sz="1550" dirty="0"/>
          </a:p>
        </p:txBody>
      </p:sp>
      <p:sp>
        <p:nvSpPr>
          <p:cNvPr id="23" name="Text 16"/>
          <p:cNvSpPr/>
          <p:nvPr/>
        </p:nvSpPr>
        <p:spPr>
          <a:xfrm>
            <a:off x="7414379" y="5724763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06</a:t>
            </a:r>
            <a:endParaRPr lang="en-US" sz="1550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9" y="5999440"/>
            <a:ext cx="6422231" cy="22860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7414379" y="618398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 výkonem</a:t>
            </a:r>
            <a:endParaRPr lang="en-US" sz="1950" dirty="0"/>
          </a:p>
        </p:txBody>
      </p:sp>
      <p:sp>
        <p:nvSpPr>
          <p:cNvPr id="26" name="Text 18"/>
          <p:cNvSpPr/>
          <p:nvPr/>
        </p:nvSpPr>
        <p:spPr>
          <a:xfrm>
            <a:off x="7414379" y="6613207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Premedikace (sedativa) – Diazepam event. Prothazin. Změřit a zaznamenat fyziologické funkce. Převoz s dokumentací na sál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91396"/>
            <a:ext cx="59887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Průběh laparoskopického výkonu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584365"/>
            <a:ext cx="992267" cy="119074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84415" y="178272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Celková anestezie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984415" y="2211943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Výkon většinou probíhá v celkové anestezii pro komfort pacienta a stabilitu operačního pole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775109"/>
            <a:ext cx="992267" cy="119074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984415" y="297346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Pneumoperitoneum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1984415" y="3402687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Řezem 1,5 cm pod pupkem se zavede plnící jehlou plyn – CO₂, který vytvoří prostor pro pohyb nástrojů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3965853"/>
            <a:ext cx="992267" cy="119074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984415" y="416421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Zavedení laparoskopu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984415" y="4593431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 trokar se zavede laparoskop s optikou – obraz se přenáší na obrazovku v reálném čase</a:t>
            </a:r>
            <a:endParaRPr lang="en-US" sz="15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156597"/>
            <a:ext cx="992267" cy="1190744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984415" y="535495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Další přístupy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1984415" y="5784175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Dalšími řezy (v podbříšku) se zavádí další trokary a přes ně operační nástroje (při potřebě)</a:t>
            </a:r>
            <a:endParaRPr lang="en-US" sz="15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790" y="6347341"/>
            <a:ext cx="992267" cy="1190744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984415" y="65456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Operační výkon</a:t>
            </a:r>
            <a:endParaRPr lang="en-US" sz="1950" dirty="0"/>
          </a:p>
        </p:txBody>
      </p:sp>
      <p:sp>
        <p:nvSpPr>
          <p:cNvPr id="17" name="Text 10"/>
          <p:cNvSpPr/>
          <p:nvPr/>
        </p:nvSpPr>
        <p:spPr>
          <a:xfrm>
            <a:off x="1984415" y="6974919"/>
            <a:ext cx="1185219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Stříhání, řezání, šití, laser, elektrokoagulace – vše miniaturními nástroji s maximální přesností</a:t>
            </a:r>
            <a:endParaRPr lang="en-US" sz="15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0932" y="543758"/>
            <a:ext cx="5587722" cy="469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Pooperační péče po laparoskopii</a:t>
            </a:r>
            <a:endParaRPr lang="en-US" sz="2950" dirty="0"/>
          </a:p>
        </p:txBody>
      </p:sp>
      <p:sp>
        <p:nvSpPr>
          <p:cNvPr id="3" name="Shape 1"/>
          <p:cNvSpPr/>
          <p:nvPr/>
        </p:nvSpPr>
        <p:spPr>
          <a:xfrm>
            <a:off x="790932" y="1670804"/>
            <a:ext cx="6430328" cy="1649968"/>
          </a:xfrm>
          <a:prstGeom prst="roundRect">
            <a:avLst>
              <a:gd name="adj" fmla="val 6650"/>
            </a:avLst>
          </a:prstGeom>
          <a:solidFill>
            <a:srgbClr val="FAF9F5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932" y="1647944"/>
            <a:ext cx="6430328" cy="9144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335" y="1389102"/>
            <a:ext cx="563523" cy="56352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3893403" y="1529953"/>
            <a:ext cx="225385" cy="281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1001554" y="2140387"/>
            <a:ext cx="2596396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Časný pooperační režim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1001554" y="2546509"/>
            <a:ext cx="6009084" cy="5636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24 hodin klid na lůžku (závisí na stavu pacienta a rozsahu výkonu, někdy už večer vertikalizace)</a:t>
            </a:r>
            <a:endParaRPr lang="en-US" sz="1450" dirty="0"/>
          </a:p>
        </p:txBody>
      </p:sp>
      <p:sp>
        <p:nvSpPr>
          <p:cNvPr id="9" name="Shape 5"/>
          <p:cNvSpPr/>
          <p:nvPr/>
        </p:nvSpPr>
        <p:spPr>
          <a:xfrm>
            <a:off x="7409021" y="1670804"/>
            <a:ext cx="6430447" cy="1649968"/>
          </a:xfrm>
          <a:prstGeom prst="roundRect">
            <a:avLst>
              <a:gd name="adj" fmla="val 6650"/>
            </a:avLst>
          </a:prstGeom>
          <a:solidFill>
            <a:srgbClr val="FAF9F5"/>
          </a:solidFill>
          <a:ln/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021" y="1647944"/>
            <a:ext cx="6430447" cy="91440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2424" y="1389102"/>
            <a:ext cx="563523" cy="56352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511492" y="1529953"/>
            <a:ext cx="225385" cy="281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7619643" y="2140387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Monitoring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7619643" y="2546509"/>
            <a:ext cx="6009203" cy="5636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fyziologické funkce, celkový stav pacienta, veškeré změny hlásit ošetřujícímu lékaři</a:t>
            </a:r>
            <a:endParaRPr lang="en-US" sz="1450" dirty="0"/>
          </a:p>
        </p:txBody>
      </p:sp>
      <p:sp>
        <p:nvSpPr>
          <p:cNvPr id="15" name="Shape 9"/>
          <p:cNvSpPr/>
          <p:nvPr/>
        </p:nvSpPr>
        <p:spPr>
          <a:xfrm>
            <a:off x="790932" y="3790236"/>
            <a:ext cx="6430328" cy="1649968"/>
          </a:xfrm>
          <a:prstGeom prst="roundRect">
            <a:avLst>
              <a:gd name="adj" fmla="val 6650"/>
            </a:avLst>
          </a:prstGeom>
          <a:solidFill>
            <a:srgbClr val="FAF9F5"/>
          </a:solidFill>
          <a:ln/>
        </p:spPr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932" y="3767376"/>
            <a:ext cx="6430328" cy="91440"/>
          </a:xfrm>
          <a:prstGeom prst="rect">
            <a:avLst/>
          </a:prstGeom>
        </p:spPr>
      </p:pic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4335" y="3508534"/>
            <a:ext cx="563523" cy="563523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3893403" y="3649385"/>
            <a:ext cx="225385" cy="281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1750" dirty="0"/>
          </a:p>
        </p:txBody>
      </p:sp>
      <p:sp>
        <p:nvSpPr>
          <p:cNvPr id="19" name="Text 11"/>
          <p:cNvSpPr/>
          <p:nvPr/>
        </p:nvSpPr>
        <p:spPr>
          <a:xfrm>
            <a:off x="1001554" y="4259818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Dietní opatření</a:t>
            </a:r>
            <a:endParaRPr lang="en-US" sz="1800" dirty="0"/>
          </a:p>
        </p:txBody>
      </p:sp>
      <p:sp>
        <p:nvSpPr>
          <p:cNvPr id="20" name="Text 12"/>
          <p:cNvSpPr/>
          <p:nvPr/>
        </p:nvSpPr>
        <p:spPr>
          <a:xfrm>
            <a:off x="1001554" y="4665940"/>
            <a:ext cx="6009084" cy="5636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 hodiny po výkonu nepít, 6 hodin nejíst. Postupná kostová dieta dle tolerance</a:t>
            </a:r>
            <a:endParaRPr lang="en-US" sz="1450" dirty="0"/>
          </a:p>
        </p:txBody>
      </p:sp>
      <p:sp>
        <p:nvSpPr>
          <p:cNvPr id="21" name="Shape 13"/>
          <p:cNvSpPr/>
          <p:nvPr/>
        </p:nvSpPr>
        <p:spPr>
          <a:xfrm>
            <a:off x="7409021" y="3790236"/>
            <a:ext cx="6430447" cy="1649968"/>
          </a:xfrm>
          <a:prstGeom prst="roundRect">
            <a:avLst>
              <a:gd name="adj" fmla="val 6650"/>
            </a:avLst>
          </a:prstGeom>
          <a:solidFill>
            <a:srgbClr val="FAF9F5"/>
          </a:solidFill>
          <a:ln/>
        </p:spPr>
      </p:sp>
      <p:pic>
        <p:nvPicPr>
          <p:cNvPr id="22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021" y="3767376"/>
            <a:ext cx="6430447" cy="91440"/>
          </a:xfrm>
          <a:prstGeom prst="rect">
            <a:avLst/>
          </a:prstGeom>
        </p:spPr>
      </p:pic>
      <p:pic>
        <p:nvPicPr>
          <p:cNvPr id="23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2424" y="3508534"/>
            <a:ext cx="563523" cy="563523"/>
          </a:xfrm>
          <a:prstGeom prst="rect">
            <a:avLst/>
          </a:prstGeom>
        </p:spPr>
      </p:pic>
      <p:sp>
        <p:nvSpPr>
          <p:cNvPr id="24" name="Text 14"/>
          <p:cNvSpPr/>
          <p:nvPr/>
        </p:nvSpPr>
        <p:spPr>
          <a:xfrm>
            <a:off x="10511492" y="3649385"/>
            <a:ext cx="225385" cy="281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1750" dirty="0"/>
          </a:p>
        </p:txBody>
      </p:sp>
      <p:sp>
        <p:nvSpPr>
          <p:cNvPr id="25" name="Text 15"/>
          <p:cNvSpPr/>
          <p:nvPr/>
        </p:nvSpPr>
        <p:spPr>
          <a:xfrm>
            <a:off x="7619643" y="4259818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Sledování komplikací</a:t>
            </a:r>
            <a:endParaRPr lang="en-US" sz="1800" dirty="0"/>
          </a:p>
        </p:txBody>
      </p:sp>
      <p:sp>
        <p:nvSpPr>
          <p:cNvPr id="26" name="Text 16"/>
          <p:cNvSpPr/>
          <p:nvPr/>
        </p:nvSpPr>
        <p:spPr>
          <a:xfrm>
            <a:off x="7619643" y="4665940"/>
            <a:ext cx="6009203" cy="5636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Pozornost na zvracení, bolesti břicha, poruchy peristaltiky. Sledovat barvu a množství moče</a:t>
            </a:r>
            <a:endParaRPr lang="en-US" sz="1450" dirty="0"/>
          </a:p>
        </p:txBody>
      </p:sp>
      <p:sp>
        <p:nvSpPr>
          <p:cNvPr id="27" name="Text 17"/>
          <p:cNvSpPr/>
          <p:nvPr/>
        </p:nvSpPr>
        <p:spPr>
          <a:xfrm>
            <a:off x="790932" y="5839301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1. pooperační den</a:t>
            </a:r>
            <a:endParaRPr lang="en-US" sz="1800" dirty="0"/>
          </a:p>
        </p:txBody>
      </p:sp>
      <p:sp>
        <p:nvSpPr>
          <p:cNvPr id="28" name="Text 18"/>
          <p:cNvSpPr/>
          <p:nvPr/>
        </p:nvSpPr>
        <p:spPr>
          <a:xfrm>
            <a:off x="790932" y="6320552"/>
            <a:ext cx="3998952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Jen tekutiny</a:t>
            </a:r>
            <a:endParaRPr lang="en-US" sz="1450" dirty="0"/>
          </a:p>
        </p:txBody>
      </p:sp>
      <p:sp>
        <p:nvSpPr>
          <p:cNvPr id="29" name="Text 19"/>
          <p:cNvSpPr/>
          <p:nvPr/>
        </p:nvSpPr>
        <p:spPr>
          <a:xfrm>
            <a:off x="5255657" y="5839301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2. den</a:t>
            </a:r>
            <a:endParaRPr lang="en-US" sz="1800" dirty="0"/>
          </a:p>
        </p:txBody>
      </p:sp>
      <p:sp>
        <p:nvSpPr>
          <p:cNvPr id="30" name="Text 20"/>
          <p:cNvSpPr/>
          <p:nvPr/>
        </p:nvSpPr>
        <p:spPr>
          <a:xfrm>
            <a:off x="5255657" y="6320552"/>
            <a:ext cx="3998952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Tekutá strava</a:t>
            </a:r>
            <a:endParaRPr lang="en-US" sz="1450" dirty="0"/>
          </a:p>
        </p:txBody>
      </p:sp>
      <p:sp>
        <p:nvSpPr>
          <p:cNvPr id="31" name="Text 21"/>
          <p:cNvSpPr/>
          <p:nvPr/>
        </p:nvSpPr>
        <p:spPr>
          <a:xfrm>
            <a:off x="9720382" y="5839301"/>
            <a:ext cx="2348151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3. den</a:t>
            </a:r>
            <a:endParaRPr lang="en-US" sz="1800" dirty="0"/>
          </a:p>
        </p:txBody>
      </p:sp>
      <p:sp>
        <p:nvSpPr>
          <p:cNvPr id="32" name="Text 22"/>
          <p:cNvSpPr/>
          <p:nvPr/>
        </p:nvSpPr>
        <p:spPr>
          <a:xfrm>
            <a:off x="9720382" y="6320552"/>
            <a:ext cx="4134088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Dieta dle druhu operace</a:t>
            </a:r>
            <a:endParaRPr lang="en-US" sz="1450" dirty="0"/>
          </a:p>
        </p:txBody>
      </p:sp>
      <p:sp>
        <p:nvSpPr>
          <p:cNvPr id="33" name="Text 23"/>
          <p:cNvSpPr/>
          <p:nvPr/>
        </p:nvSpPr>
        <p:spPr>
          <a:xfrm>
            <a:off x="1072634" y="7194113"/>
            <a:ext cx="12766834" cy="281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Dimise: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3. pooperační den |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Stehy: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 6 dnech vytažení | </a:t>
            </a:r>
            <a:r>
              <a:rPr lang="en-US" sz="14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Pracovní neschopnost:</a:t>
            </a:r>
            <a:r>
              <a:rPr lang="en-US" sz="14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 týdny</a:t>
            </a:r>
            <a:endParaRPr lang="en-US" sz="1450" dirty="0"/>
          </a:p>
        </p:txBody>
      </p:sp>
      <p:sp>
        <p:nvSpPr>
          <p:cNvPr id="34" name="Shape 24"/>
          <p:cNvSpPr/>
          <p:nvPr/>
        </p:nvSpPr>
        <p:spPr>
          <a:xfrm>
            <a:off x="790932" y="6982778"/>
            <a:ext cx="22860" cy="704493"/>
          </a:xfrm>
          <a:prstGeom prst="rect">
            <a:avLst/>
          </a:prstGeom>
          <a:solidFill>
            <a:srgbClr val="95CCDA"/>
          </a:solidFill>
          <a:ln/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048119"/>
            <a:ext cx="75564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Cystoskopie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793790" y="4586168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vyšetření močového měchýře a močové trubice – klíčová metoda v urologii a gynekologii.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54405"/>
            <a:ext cx="5501759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a průběh cystoskopie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6280190" y="1748195"/>
            <a:ext cx="7556421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86168" y="195417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Urologické indikace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6486168" y="2383393"/>
            <a:ext cx="714446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Ozřejmění zánětu, nádoru, umožňuje provedení biopsie podezřelých lézí v močovém měchýři</a:t>
            </a:r>
            <a:endParaRPr lang="en-US" sz="1550" dirty="0"/>
          </a:p>
        </p:txBody>
      </p:sp>
      <p:sp>
        <p:nvSpPr>
          <p:cNvPr id="7" name="Shape 4"/>
          <p:cNvSpPr/>
          <p:nvPr/>
        </p:nvSpPr>
        <p:spPr>
          <a:xfrm>
            <a:off x="6280190" y="3383042"/>
            <a:ext cx="7556421" cy="1436489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486168" y="3589020"/>
            <a:ext cx="2668072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Gynekologické indikace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6486168" y="4018240"/>
            <a:ext cx="7144464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Ozřejmění prorůstání nádorů z vnitřních pohlavních orgánů do močového měchýře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6280190" y="5117187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Technika vyšetření</a:t>
            </a:r>
            <a:endParaRPr lang="en-US" sz="2300" dirty="0"/>
          </a:p>
        </p:txBody>
      </p:sp>
      <p:sp>
        <p:nvSpPr>
          <p:cNvPr id="11" name="Text 8"/>
          <p:cNvSpPr/>
          <p:nvPr/>
        </p:nvSpPr>
        <p:spPr>
          <a:xfrm>
            <a:off x="6280190" y="5786914"/>
            <a:ext cx="7556421" cy="14882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 může být rigidní nebo flexibilní, výkon probíhá v celkové nebo místní anestezii </a:t>
            </a:r>
            <a:r>
              <a:rPr lang="en-US" sz="1550" dirty="0">
                <a:solidFill>
                  <a:srgbClr val="384653"/>
                </a:solidFill>
                <a:highlight>
                  <a:srgbClr val="C7E0E7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za přísně aseptických podmínek na sále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V gynekologické poloze se zavede cystoskop, do močového měchýře se po zavedení vstříkne tekutina pro lepší viditelnost. Prohlíží se stěna močového měchýře a močové trubice, v případě potřeby se provede biopsie. Délka výkonu je asi 10 minut.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85818"/>
            <a:ext cx="5530334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a péče při cystoskopii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793790" y="277796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3348395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Psychická: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Vysvětlit, jak bude výkon probíhat, upozornit na způsob anestezie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013121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Fyzická: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Při výkonu v celkové anestezii předoperační vyšetření jako u laparoskopie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677847"/>
            <a:ext cx="6279356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Zhodnotit a zaznamenat množství a barvu moče, pacientovy problémy při močení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93790" y="5342573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Poznamenat katetrizaci močového měchýře před výkonem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793790" y="5709642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den vyšetření – důkladná hygiena genitálu a oplach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93790" y="6076712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Premedikace – sedativa, např. Diazepam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564874" y="2777966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po vyšetření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7564874" y="334839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fyziologické funkce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3715464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by se měl vymočit do 8 hodin po výkonu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7564874" y="4082534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diurézu, barvu moče (možná hematurie)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564874" y="4449604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subjektivní potíže při močení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564874" y="4816673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Analgetika dle potřeby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7564874" y="5183743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teplotu – riziko zanesení infekce do močových cest</a:t>
            </a:r>
            <a:endParaRPr lang="en-US" sz="15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048119"/>
            <a:ext cx="75564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Hysteroskopie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793790" y="4586168"/>
            <a:ext cx="755642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vyšetření dělohy – operační výkon v celkové anestezii, který umožňuje odebrat vzorek na histologické vyšetření.</a:t>
            </a:r>
            <a:endParaRPr lang="en-US" sz="15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963698"/>
            <a:ext cx="4108013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hysteroskopie</a:t>
            </a:r>
            <a:endParaRPr lang="en-US" sz="31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3790" y="2856667"/>
            <a:ext cx="595313" cy="59531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637109" y="30240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Diagnostické indikace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637109" y="3453289"/>
            <a:ext cx="555402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Nepravidelné menstruační krvácení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1637109" y="3820358"/>
            <a:ext cx="555402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Atypické krvácení mimo menstruaci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637109" y="4187428"/>
            <a:ext cx="555402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Průkaz zhoubných nádorů (karcinomů)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1637109" y="4554498"/>
            <a:ext cx="5554028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Průkaz nezhoubných nádorů (myomů)</a:t>
            </a:r>
            <a:endParaRPr lang="en-US" sz="15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39144" y="2856667"/>
            <a:ext cx="595313" cy="59531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282464" y="302406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Terapeutické indikace</a:t>
            </a:r>
            <a:endParaRPr lang="en-US" sz="1950" dirty="0"/>
          </a:p>
        </p:txBody>
      </p:sp>
      <p:sp>
        <p:nvSpPr>
          <p:cNvPr id="11" name="Text 7"/>
          <p:cNvSpPr/>
          <p:nvPr/>
        </p:nvSpPr>
        <p:spPr>
          <a:xfrm>
            <a:off x="8282464" y="3453289"/>
            <a:ext cx="55541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Léčba myomů v dutině děložní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8282464" y="3820358"/>
            <a:ext cx="55541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Odstranění polypů (z hrdla nebo dutiny děložní)</a:t>
            </a:r>
            <a:endParaRPr lang="en-US" sz="1550" dirty="0"/>
          </a:p>
        </p:txBody>
      </p:sp>
      <p:sp>
        <p:nvSpPr>
          <p:cNvPr id="13" name="Text 9"/>
          <p:cNvSpPr/>
          <p:nvPr/>
        </p:nvSpPr>
        <p:spPr>
          <a:xfrm>
            <a:off x="8282464" y="4187428"/>
            <a:ext cx="55541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Léčba děložních malformací (přepážky)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8282464" y="4554498"/>
            <a:ext cx="55541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Léčba děložních synechií (abnormální srůsty)</a:t>
            </a:r>
            <a:endParaRPr lang="en-US" sz="1550" dirty="0"/>
          </a:p>
        </p:txBody>
      </p:sp>
      <p:sp>
        <p:nvSpPr>
          <p:cNvPr id="15" name="Text 11"/>
          <p:cNvSpPr/>
          <p:nvPr/>
        </p:nvSpPr>
        <p:spPr>
          <a:xfrm>
            <a:off x="8282464" y="4921568"/>
            <a:ext cx="5554147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Ablace – odstranění děložní sliznice při silném krvácení</a:t>
            </a:r>
            <a:endParaRPr lang="en-US" sz="1550" dirty="0"/>
          </a:p>
        </p:txBody>
      </p:sp>
      <p:sp>
        <p:nvSpPr>
          <p:cNvPr id="16" name="Shape 12"/>
          <p:cNvSpPr/>
          <p:nvPr/>
        </p:nvSpPr>
        <p:spPr>
          <a:xfrm>
            <a:off x="793790" y="5442466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2148" y="5730121"/>
            <a:ext cx="248007" cy="198358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1438513" y="5690354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Příprava a péče: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Stejná jako u laparoskopie – výkon probíhá v celkové anestezii s obdobnými předoperačními a pooperačními opatřeními.</a:t>
            </a:r>
            <a:endParaRPr lang="en-US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3196947"/>
            <a:ext cx="75564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Bronchoskopie</a:t>
            </a:r>
            <a:endParaRPr lang="en-US" sz="7800" dirty="0"/>
          </a:p>
        </p:txBody>
      </p:sp>
      <p:sp>
        <p:nvSpPr>
          <p:cNvPr id="4" name="Text 1"/>
          <p:cNvSpPr/>
          <p:nvPr/>
        </p:nvSpPr>
        <p:spPr>
          <a:xfrm>
            <a:off x="6280190" y="4734997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vyšetření průdušek pomocí rigidních i flexibilních bronchoskopů.</a:t>
            </a:r>
            <a:endParaRPr lang="en-US" sz="15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95801"/>
            <a:ext cx="4010025" cy="3473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Bronchoskopie: Indikace a péče</a:t>
            </a:r>
            <a:endParaRPr lang="en-US" sz="2150" dirty="0"/>
          </a:p>
        </p:txBody>
      </p:sp>
      <p:sp>
        <p:nvSpPr>
          <p:cNvPr id="3" name="Text 1"/>
          <p:cNvSpPr/>
          <p:nvPr/>
        </p:nvSpPr>
        <p:spPr>
          <a:xfrm>
            <a:off x="793790" y="1098590"/>
            <a:ext cx="2245757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 bronchoskopie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793790" y="1706166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Diagnostické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793790" y="2062043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Krvácení z dýchacích cest (hemoptýza)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793790" y="2318980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Bolesti na hrudníku a chrapot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93790" y="2575917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Dýchací potíže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93790" y="2832854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Verifikace RTG nálezu – biopsie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793790" y="3089791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Určení rozsahu prorůstání nádoru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2246" y="1706166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Terapeutické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7492246" y="2062043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Odstranění cizího tělesa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7492246" y="2318980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Zprůchodnění bronchů zasažených nádorem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492246" y="2575917"/>
            <a:ext cx="6351984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600"/>
              </a:lnSpc>
              <a:buSzPct val="100000"/>
              <a:buChar char="•"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Zástava krvácení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93790" y="3555087"/>
            <a:ext cx="2083951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pacienta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793790" y="4023836"/>
            <a:ext cx="312539" cy="312539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45820" y="4049851"/>
            <a:ext cx="208359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245156" y="4071580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Laboratorní příprava</a:t>
            </a:r>
            <a:endParaRPr lang="en-US" sz="1350" dirty="0"/>
          </a:p>
        </p:txBody>
      </p:sp>
      <p:sp>
        <p:nvSpPr>
          <p:cNvPr id="18" name="Text 16"/>
          <p:cNvSpPr/>
          <p:nvPr/>
        </p:nvSpPr>
        <p:spPr>
          <a:xfrm>
            <a:off x="1245156" y="4371975"/>
            <a:ext cx="5983248" cy="208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Odběry krve jako u gastroskopie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7401997" y="4023836"/>
            <a:ext cx="312539" cy="312539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454027" y="4049851"/>
            <a:ext cx="208359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7853362" y="4071580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Instruktáž pacienta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7853362" y="4371975"/>
            <a:ext cx="5983248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Vysvětlit polohu při vyšetření – v leže na zádech se záklonem hlavy, pacient drží v ústech plastový náustek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793790" y="5066467"/>
            <a:ext cx="312539" cy="312539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45820" y="5092482"/>
            <a:ext cx="208359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245156" y="5114211"/>
            <a:ext cx="1813560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Předvýkonová příprava</a:t>
            </a:r>
            <a:endParaRPr lang="en-US" sz="1350" dirty="0"/>
          </a:p>
        </p:txBody>
      </p:sp>
      <p:sp>
        <p:nvSpPr>
          <p:cNvPr id="26" name="Text 24"/>
          <p:cNvSpPr/>
          <p:nvPr/>
        </p:nvSpPr>
        <p:spPr>
          <a:xfrm>
            <a:off x="1245156" y="5414605"/>
            <a:ext cx="5983248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Fyziologické funkce, zhodnotit množství a charakter sputa. 8 hodin před výkonem nic nejíst, nepít, nekouřit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7401997" y="5066467"/>
            <a:ext cx="312539" cy="312539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454027" y="5092482"/>
            <a:ext cx="208359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6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7853362" y="5114211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Den výkonu</a:t>
            </a:r>
            <a:endParaRPr lang="en-US" sz="1350" dirty="0"/>
          </a:p>
        </p:txBody>
      </p:sp>
      <p:sp>
        <p:nvSpPr>
          <p:cNvPr id="30" name="Text 28"/>
          <p:cNvSpPr/>
          <p:nvPr/>
        </p:nvSpPr>
        <p:spPr>
          <a:xfrm>
            <a:off x="7853362" y="5414605"/>
            <a:ext cx="5983248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Důkladná hygiena dutiny ústní – kloktání. Odložit šperky, hodinky, zubní protézu. Premedikace: 30 min před výkonem sedativa, antitusika (opiáty), Atropin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793790" y="6039683"/>
            <a:ext cx="2083951" cy="26039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Pooperační péče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793790" y="6508433"/>
            <a:ext cx="4255056" cy="1025247"/>
          </a:xfrm>
          <a:prstGeom prst="roundRect">
            <a:avLst>
              <a:gd name="adj" fmla="val 7135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3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550" y="6508433"/>
            <a:ext cx="60960" cy="1025247"/>
          </a:xfrm>
          <a:prstGeom prst="rect">
            <a:avLst/>
          </a:prstGeom>
        </p:spPr>
      </p:pic>
      <p:sp>
        <p:nvSpPr>
          <p:cNvPr id="34" name="Text 31"/>
          <p:cNvSpPr/>
          <p:nvPr/>
        </p:nvSpPr>
        <p:spPr>
          <a:xfrm>
            <a:off x="993577" y="6662499"/>
            <a:ext cx="192071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Časný pooperační režim</a:t>
            </a:r>
            <a:endParaRPr lang="en-US" sz="1350" dirty="0"/>
          </a:p>
        </p:txBody>
      </p:sp>
      <p:sp>
        <p:nvSpPr>
          <p:cNvPr id="35" name="Text 32"/>
          <p:cNvSpPr/>
          <p:nvPr/>
        </p:nvSpPr>
        <p:spPr>
          <a:xfrm>
            <a:off x="993577" y="6962894"/>
            <a:ext cx="3901202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2-4 hodiny nic nejíst, nepít. Kontrola fyziologických funkcí á 15-30 min. Poloha v polosedě – po narkóze v leže na boku</a:t>
            </a:r>
            <a:endParaRPr lang="en-US" sz="1050" dirty="0"/>
          </a:p>
        </p:txBody>
      </p:sp>
      <p:sp>
        <p:nvSpPr>
          <p:cNvPr id="36" name="Shape 33"/>
          <p:cNvSpPr/>
          <p:nvPr/>
        </p:nvSpPr>
        <p:spPr>
          <a:xfrm>
            <a:off x="5187672" y="6508433"/>
            <a:ext cx="4255056" cy="1025247"/>
          </a:xfrm>
          <a:prstGeom prst="roundRect">
            <a:avLst>
              <a:gd name="adj" fmla="val 7135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37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432" y="6508433"/>
            <a:ext cx="60960" cy="1025247"/>
          </a:xfrm>
          <a:prstGeom prst="rect">
            <a:avLst/>
          </a:prstGeom>
        </p:spPr>
      </p:pic>
      <p:sp>
        <p:nvSpPr>
          <p:cNvPr id="38" name="Text 34"/>
          <p:cNvSpPr/>
          <p:nvPr/>
        </p:nvSpPr>
        <p:spPr>
          <a:xfrm>
            <a:off x="5387459" y="6662499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Monitoring dýchání</a:t>
            </a:r>
            <a:endParaRPr lang="en-US" sz="1350" dirty="0"/>
          </a:p>
        </p:txBody>
      </p:sp>
      <p:sp>
        <p:nvSpPr>
          <p:cNvPr id="39" name="Text 35"/>
          <p:cNvSpPr/>
          <p:nvPr/>
        </p:nvSpPr>
        <p:spPr>
          <a:xfrm>
            <a:off x="5387459" y="6962894"/>
            <a:ext cx="3901202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Sledovat dyspnoe, stridor – hlásit lékaři. Možný příznak edému laryngu (sledovat krk). Analgetika dle ordinace</a:t>
            </a:r>
            <a:endParaRPr lang="en-US" sz="1050" dirty="0"/>
          </a:p>
        </p:txBody>
      </p:sp>
      <p:sp>
        <p:nvSpPr>
          <p:cNvPr id="40" name="Shape 36"/>
          <p:cNvSpPr/>
          <p:nvPr/>
        </p:nvSpPr>
        <p:spPr>
          <a:xfrm>
            <a:off x="9581555" y="6508433"/>
            <a:ext cx="4255056" cy="1025247"/>
          </a:xfrm>
          <a:prstGeom prst="roundRect">
            <a:avLst>
              <a:gd name="adj" fmla="val 7135"/>
            </a:avLst>
          </a:prstGeom>
          <a:solidFill>
            <a:srgbClr val="FAF9F5"/>
          </a:solidFill>
          <a:ln w="15240">
            <a:solidFill>
              <a:srgbClr val="BFD3D8"/>
            </a:solidFill>
            <a:prstDash val="solid"/>
          </a:ln>
        </p:spPr>
      </p:sp>
      <p:pic>
        <p:nvPicPr>
          <p:cNvPr id="4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6315" y="6508433"/>
            <a:ext cx="60960" cy="1025247"/>
          </a:xfrm>
          <a:prstGeom prst="rect">
            <a:avLst/>
          </a:prstGeom>
        </p:spPr>
      </p:pic>
      <p:sp>
        <p:nvSpPr>
          <p:cNvPr id="42" name="Text 37"/>
          <p:cNvSpPr/>
          <p:nvPr/>
        </p:nvSpPr>
        <p:spPr>
          <a:xfrm>
            <a:off x="9781342" y="6662499"/>
            <a:ext cx="1736646" cy="2170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Pozdější komplikace</a:t>
            </a:r>
            <a:endParaRPr lang="en-US" sz="1350" dirty="0"/>
          </a:p>
        </p:txBody>
      </p:sp>
      <p:sp>
        <p:nvSpPr>
          <p:cNvPr id="43" name="Text 38"/>
          <p:cNvSpPr/>
          <p:nvPr/>
        </p:nvSpPr>
        <p:spPr>
          <a:xfrm>
            <a:off x="9781342" y="6962894"/>
            <a:ext cx="3901202" cy="416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Zvýšená teplota, obtížné dýchání, krev ve sputu. Dimise možná tentýž den</a:t>
            </a:r>
            <a:endParaRPr lang="en-US" sz="10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21995"/>
            <a:ext cx="3572470" cy="4466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00"/>
              </a:lnSpc>
              <a:buNone/>
            </a:pPr>
            <a:r>
              <a:rPr lang="en-US" sz="2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Artroskopie</a:t>
            </a:r>
            <a:endParaRPr lang="en-US" sz="2800" dirty="0"/>
          </a:p>
        </p:txBody>
      </p:sp>
      <p:sp>
        <p:nvSpPr>
          <p:cNvPr id="4" name="Text 1"/>
          <p:cNvSpPr/>
          <p:nvPr/>
        </p:nvSpPr>
        <p:spPr>
          <a:xfrm>
            <a:off x="6280190" y="1436489"/>
            <a:ext cx="7556421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Endoskopická vyšetřovací a léčebná metoda onemocnění kloubů – nejčastěji koleno, rameno a hlezno.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280190" y="2173129"/>
            <a:ext cx="3688913" cy="2008703"/>
          </a:xfrm>
          <a:prstGeom prst="roundRect">
            <a:avLst>
              <a:gd name="adj" fmla="val 373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6403" y="2359343"/>
            <a:ext cx="535781" cy="535781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3684" y="2506623"/>
            <a:ext cx="241102" cy="2411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466403" y="307371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Vyšetřované klouby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6466403" y="3459837"/>
            <a:ext cx="331648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Koleno (nejčastěji), rameno, hlezno a další klouby dle klinické indikace</a:t>
            </a:r>
            <a:endParaRPr lang="en-US" sz="1400" dirty="0"/>
          </a:p>
        </p:txBody>
      </p:sp>
      <p:sp>
        <p:nvSpPr>
          <p:cNvPr id="10" name="Shape 5"/>
          <p:cNvSpPr/>
          <p:nvPr/>
        </p:nvSpPr>
        <p:spPr>
          <a:xfrm>
            <a:off x="10147697" y="2173129"/>
            <a:ext cx="3688913" cy="2008703"/>
          </a:xfrm>
          <a:prstGeom prst="roundRect">
            <a:avLst>
              <a:gd name="adj" fmla="val 373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33911" y="2359343"/>
            <a:ext cx="535781" cy="535781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81191" y="2506623"/>
            <a:ext cx="241102" cy="241102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10333911" y="3073718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Anestezie</a:t>
            </a:r>
            <a:endParaRPr lang="en-US" sz="1750" dirty="0"/>
          </a:p>
        </p:txBody>
      </p:sp>
      <p:sp>
        <p:nvSpPr>
          <p:cNvPr id="14" name="Text 7"/>
          <p:cNvSpPr/>
          <p:nvPr/>
        </p:nvSpPr>
        <p:spPr>
          <a:xfrm>
            <a:off x="10333911" y="3459837"/>
            <a:ext cx="3316486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Výkon probíhá v celkové nebo epidurální anestezii dle preference pacienta a lékaře</a:t>
            </a:r>
            <a:endParaRPr lang="en-US" sz="1400" dirty="0"/>
          </a:p>
        </p:txBody>
      </p:sp>
      <p:sp>
        <p:nvSpPr>
          <p:cNvPr id="15" name="Shape 8"/>
          <p:cNvSpPr/>
          <p:nvPr/>
        </p:nvSpPr>
        <p:spPr>
          <a:xfrm>
            <a:off x="6280190" y="4360426"/>
            <a:ext cx="7556421" cy="2008703"/>
          </a:xfrm>
          <a:prstGeom prst="roundRect">
            <a:avLst>
              <a:gd name="adj" fmla="val 3735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66403" y="4546640"/>
            <a:ext cx="535781" cy="535781"/>
          </a:xfrm>
          <a:prstGeom prst="rect">
            <a:avLst/>
          </a:prstGeom>
        </p:spPr>
      </p:pic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13684" y="4693920"/>
            <a:ext cx="241102" cy="241102"/>
          </a:xfrm>
          <a:prstGeom prst="rect">
            <a:avLst/>
          </a:prstGeom>
        </p:spPr>
      </p:pic>
      <p:sp>
        <p:nvSpPr>
          <p:cNvPr id="18" name="Text 9"/>
          <p:cNvSpPr/>
          <p:nvPr/>
        </p:nvSpPr>
        <p:spPr>
          <a:xfrm>
            <a:off x="6466403" y="5261015"/>
            <a:ext cx="2232779" cy="2789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Perioperační péče</a:t>
            </a:r>
            <a:endParaRPr lang="en-US" sz="1750" dirty="0"/>
          </a:p>
        </p:txBody>
      </p:sp>
      <p:sp>
        <p:nvSpPr>
          <p:cNvPr id="19" name="Text 10"/>
          <p:cNvSpPr/>
          <p:nvPr/>
        </p:nvSpPr>
        <p:spPr>
          <a:xfrm>
            <a:off x="6466403" y="5647134"/>
            <a:ext cx="7183993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Péče o pacienta je stejná jako před a po laparoskopii – obdobná předoperační příprava a pooperační monitoring</a:t>
            </a:r>
            <a:endParaRPr lang="en-US" sz="1400" dirty="0"/>
          </a:p>
        </p:txBody>
      </p:sp>
      <p:sp>
        <p:nvSpPr>
          <p:cNvPr id="20" name="Text 11"/>
          <p:cNvSpPr/>
          <p:nvPr/>
        </p:nvSpPr>
        <p:spPr>
          <a:xfrm>
            <a:off x="6548080" y="6770846"/>
            <a:ext cx="7288530" cy="5357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Artroskopie představuje minimálně invazivní metodu, která umožňuje jak diagnostiku, tak léčbu kloubních onemocnění s rychlejší rekonvalescencí než otevřené operační výkony.</a:t>
            </a:r>
            <a:endParaRPr lang="en-US" sz="1400" dirty="0"/>
          </a:p>
        </p:txBody>
      </p:sp>
      <p:sp>
        <p:nvSpPr>
          <p:cNvPr id="21" name="Shape 12"/>
          <p:cNvSpPr/>
          <p:nvPr/>
        </p:nvSpPr>
        <p:spPr>
          <a:xfrm>
            <a:off x="6280190" y="6569988"/>
            <a:ext cx="22860" cy="937498"/>
          </a:xfrm>
          <a:prstGeom prst="rect">
            <a:avLst/>
          </a:prstGeom>
          <a:solidFill>
            <a:srgbClr val="95CCDA"/>
          </a:solidFill>
          <a:ln/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1176</Words>
  <Application>Microsoft Office PowerPoint</Application>
  <PresentationFormat>Vlastní</PresentationFormat>
  <Paragraphs>176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Roboto</vt:lpstr>
      <vt:lpstr>Host Grotesk Medium</vt:lpstr>
      <vt:lpstr>Host Grotesk Light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2025-12-13T17:10:41Z</dcterms:created>
  <dcterms:modified xsi:type="dcterms:W3CDTF">2025-12-13T17:11:50Z</dcterms:modified>
</cp:coreProperties>
</file>